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05" autoAdjust="0"/>
  </p:normalViewPr>
  <p:slideViewPr>
    <p:cSldViewPr>
      <p:cViewPr>
        <p:scale>
          <a:sx n="71" d="100"/>
          <a:sy n="71" d="100"/>
        </p:scale>
        <p:origin x="-1650" y="-3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9068350831146108E-2"/>
                  <c:y val="-8.105788601959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514435695538054E-3"/>
                  <c:y val="-9.210649348441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69050743657042"/>
                  <c:y val="7.95356537784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65310586176727E-2"/>
                  <c:y val="-4.961542057877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Лист1!$A$2:$A$5</c:f>
              <c:numCache>
                <c:formatCode>0.0%</c:formatCode>
                <c:ptCount val="4"/>
                <c:pt idx="0">
                  <c:v>0.18099999999999999</c:v>
                </c:pt>
                <c:pt idx="1">
                  <c:v>7.2999999999999995E-2</c:v>
                </c:pt>
                <c:pt idx="2">
                  <c:v>0.625</c:v>
                </c:pt>
                <c:pt idx="3">
                  <c:v>0.121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46B1D6-436F-4992-BFC4-BBD9C4ECB3BA}" type="datetimeFigureOut">
              <a:rPr lang="ru-RU" smtClean="0"/>
              <a:t>04.05.2016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0F5323-AA27-4318-9B84-B79675F6109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http://im0-tub-ru.yandex.net/i?id=16ac8e8ede0b5cd592d7015b68faff67&amp;n=2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Relationship Id="rId9" Type="http://schemas.openxmlformats.org/officeDocument/2006/relationships/image" Target="https://pp.vk.me/c620123/v620123806/18c30/PWybvYzj-L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im3-tub-ru.yandex.net/i?id=593104e04d312c3e7b0276e3d7f1eeaf&amp;n=2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http://osa-perm.ru/images/phocagallery/gorod/thumbs/phoca_thumb_m_2%20(36).JPG"/>
          <p:cNvPicPr>
            <a:picLocks noChangeAspect="1" noChangeArrowheads="1"/>
          </p:cNvPicPr>
          <p:nvPr/>
        </p:nvPicPr>
        <p:blipFill>
          <a:blip r:embed="rId2">
            <a:lum bright="4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" y="10187"/>
            <a:ext cx="6836042" cy="91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114761"/>
            <a:ext cx="1026113" cy="15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2" descr="http://osa-perm.ru/images/phocagallery/pamyatniki-istorii-kultury/thumbs/phoca_thumb_m_kor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1743063"/>
            <a:ext cx="1026113" cy="8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" descr="http://osa-perm.ru/images/phocagallery/pamyatniki-istorii-kultury/thumbs/phoca_thumb_m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2843808"/>
            <a:ext cx="1026112" cy="8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9" descr="C:\Documents and Settings\Специалист\Рабочий стол\Копия музе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3914125"/>
            <a:ext cx="1006067" cy="9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2" descr="http://osa-perm.ru/images/phocagallery/pamyatniki-istorii-kultury/thumbs/phoca_thumb_m_muz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1" y="5116415"/>
            <a:ext cx="95834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5" descr="http://osa-perm.ru/images/phocagallery/pamyatniki-istorii-kultury/thumbs/phoca_thumb_m_kultur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7" y="6228184"/>
            <a:ext cx="99988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0" descr="C:\Documents and Settings\Специалист\Рабочий стол\библ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8" y="7452320"/>
            <a:ext cx="962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9779" y="3992665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БЮДЖЕТ </a:t>
            </a:r>
            <a:endParaRPr lang="ru-RU" dirty="0"/>
          </a:p>
          <a:p>
            <a:pPr algn="ctr"/>
            <a:r>
              <a:rPr lang="ru-RU" b="1" dirty="0"/>
              <a:t>ОСИНСКОГО МУНИЦИПАЛЬНОГО РАЙОНА З</a:t>
            </a:r>
            <a:r>
              <a:rPr lang="ru-RU" b="1" dirty="0" smtClean="0"/>
              <a:t>А </a:t>
            </a:r>
            <a:r>
              <a:rPr lang="ru-RU" b="1" dirty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7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2" descr="http://osa-perm.ru/images/phocagallery/kultura-new/thumbs/phoca_thumb_m_p1011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4" y="179512"/>
            <a:ext cx="1640568" cy="1125348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9" descr="http://osa-perm.ru/images/phocagallery/kultura-new/thumbs/phoca_thumb_m_p1011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4" y="1475656"/>
            <a:ext cx="1640568" cy="1189411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1" y="2915816"/>
            <a:ext cx="1631722" cy="1538099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5" descr="http://admetkul.ru/images/farmac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0" y="4644008"/>
            <a:ext cx="1643635" cy="1318052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0-tub-ru.yandex.net/i?id=16ac8e8ede0b5cd592d7015b68faff67&amp;n=21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9" y="6156176"/>
            <a:ext cx="1643635" cy="1008112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pp.vk.me/c620123/v620123806/18c30/PWybvYzj-Lo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4" y="7440288"/>
            <a:ext cx="1640568" cy="1232101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5540" y="184212"/>
            <a:ext cx="4606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Развитие </a:t>
            </a:r>
            <a:r>
              <a:rPr lang="ru-RU" b="1" i="1" dirty="0"/>
              <a:t>физической культуры, спорта и формирование здорового образа жизни – </a:t>
            </a:r>
            <a:r>
              <a:rPr lang="ru-RU" b="1" i="1" dirty="0" smtClean="0"/>
              <a:t>17,3</a:t>
            </a:r>
            <a:r>
              <a:rPr lang="ru-RU" i="1" dirty="0" smtClean="0"/>
              <a:t> </a:t>
            </a:r>
            <a:r>
              <a:rPr lang="ru-RU" i="1" dirty="0"/>
              <a:t>млн. руб.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261" y="1747195"/>
            <a:ext cx="487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Культура района - </a:t>
            </a:r>
            <a:r>
              <a:rPr lang="ru-RU" b="1" i="1" dirty="0" smtClean="0"/>
              <a:t>30,7</a:t>
            </a:r>
            <a:r>
              <a:rPr lang="ru-RU" i="1" dirty="0" smtClean="0"/>
              <a:t> </a:t>
            </a:r>
            <a:r>
              <a:rPr lang="ru-RU" i="1" dirty="0"/>
              <a:t>млн. руб.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9770" y="3342452"/>
            <a:ext cx="4600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Управление </a:t>
            </a:r>
            <a:r>
              <a:rPr lang="ru-RU" b="1" i="1" dirty="0"/>
              <a:t>муниципальными финансами - </a:t>
            </a:r>
            <a:r>
              <a:rPr lang="ru-RU" b="1" i="1" dirty="0" smtClean="0"/>
              <a:t>54,5 </a:t>
            </a:r>
            <a:r>
              <a:rPr lang="ru-RU" i="1" dirty="0"/>
              <a:t>млн. руб.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4527" y="4895166"/>
            <a:ext cx="489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Развитие здравоохранения-</a:t>
            </a:r>
            <a:endParaRPr lang="ru-RU" dirty="0"/>
          </a:p>
          <a:p>
            <a:r>
              <a:rPr lang="ru-RU" b="1" i="1" dirty="0"/>
              <a:t> </a:t>
            </a:r>
            <a:r>
              <a:rPr lang="ru-RU" b="1" i="1" dirty="0" smtClean="0"/>
              <a:t>0,3</a:t>
            </a:r>
            <a:r>
              <a:rPr lang="ru-RU" i="1" dirty="0" smtClean="0"/>
              <a:t> </a:t>
            </a:r>
            <a:r>
              <a:rPr lang="ru-RU" i="1" dirty="0"/>
              <a:t>млн.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5539" y="6198567"/>
            <a:ext cx="4622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Управление земельными ресурсами  и имуществом района </a:t>
            </a:r>
            <a:r>
              <a:rPr lang="ru-RU" b="1" i="1" dirty="0" smtClean="0"/>
              <a:t>– 6,9</a:t>
            </a:r>
            <a:r>
              <a:rPr lang="ru-RU" i="1" dirty="0" smtClean="0"/>
              <a:t> </a:t>
            </a:r>
            <a:r>
              <a:rPr lang="ru-RU" i="1" dirty="0"/>
              <a:t>млн.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7725" y="7733172"/>
            <a:ext cx="484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Непрограммные </a:t>
            </a:r>
            <a:r>
              <a:rPr lang="ru-RU" b="1" i="1" dirty="0"/>
              <a:t>расходы -</a:t>
            </a:r>
            <a:r>
              <a:rPr lang="ru-RU" i="1" dirty="0"/>
              <a:t> </a:t>
            </a:r>
            <a:endParaRPr lang="ru-RU" dirty="0"/>
          </a:p>
          <a:p>
            <a:r>
              <a:rPr lang="ru-RU" b="1" i="1" dirty="0" smtClean="0"/>
              <a:t>128,2</a:t>
            </a:r>
            <a:r>
              <a:rPr lang="ru-RU" i="1" dirty="0" smtClean="0"/>
              <a:t> </a:t>
            </a:r>
            <a:r>
              <a:rPr lang="ru-RU" i="1" dirty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3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666"/>
            <a:ext cx="6957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ЭТАПЫ БЮДЖЕТНОГО ПРОЦЕССА.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" y="755576"/>
            <a:ext cx="6925272" cy="49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6672" y="6156175"/>
            <a:ext cx="5904656" cy="1224137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/>
              <a:t>Бюджетный процесс – это ежегодное </a:t>
            </a:r>
            <a:r>
              <a:rPr lang="ru-RU" b="1" i="1" dirty="0" smtClean="0"/>
              <a:t>формирование </a:t>
            </a:r>
            <a:r>
              <a:rPr lang="ru-RU" b="1" i="1" dirty="0"/>
              <a:t>и исполнение бюджета представительными и исполнительными органами.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380" y="395536"/>
            <a:ext cx="687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ГРАЖДАНИН И ЕГО УЧАСТИЕ В БЮДЖЕТНОМ ПРОЦЕССЕ.</a:t>
            </a:r>
            <a:endParaRPr lang="ru-RU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16787" y="961565"/>
            <a:ext cx="5472608" cy="7920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НАЛОГОПЛАТЕЛЬЩИК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2394" y="1803921"/>
            <a:ext cx="5472608" cy="835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Помогает формировать доходную часть бюджета - налог на доходы физических лиц, транспортный налог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0800000" flipV="1">
            <a:off x="700308" y="2917048"/>
            <a:ext cx="5472607" cy="690562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КАК ПОЛУЧАТЕЛЬ СОЦИАЛЬНЫХ ГАРАНТИЙ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89739" y="3635896"/>
            <a:ext cx="5832648" cy="10758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Получает социальные гарантии, предусмотренные в расходной части бюджета на образование, здравоохранение, социальные выплаты и другие направления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123747" y="5134553"/>
            <a:ext cx="3600400" cy="681038"/>
          </a:xfrm>
          <a:prstGeom prst="wedgeRectCallout">
            <a:avLst>
              <a:gd name="adj1" fmla="val -80968"/>
              <a:gd name="adj2" fmla="val 44130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ВОЗМОЖНОСТИ ВЛИЯНИЯ ГРАЖДАНИНА НА СОСТАВ БЮДЖЕТА.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7" y="5855302"/>
            <a:ext cx="5552228" cy="31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т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0" y="899592"/>
            <a:ext cx="5521640" cy="46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00192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Сбалансированность бюджета по доходам и расходам  - основное требование, предъявляемое к  органам, составляющим  и утверждающим бюджет  Осинского 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9871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896" y="53955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ЗАКЛЮЧЕНИЕ.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664" y="1259632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Подробную </a:t>
            </a:r>
            <a:r>
              <a:rPr lang="ru-RU" dirty="0"/>
              <a:t>структуру основного финансового документа  можно изучить на сайте Осинского муниципального района. Алгоритм поиска: «Официальный сайт Осинского муниципального района» - «Органы власти» - раздел «Земское собрание». В колонке слева ищите «Решения Земского собрания» открываете страницу и ищете  заголовок: решение № 413 от 25.12.2014 г. «О бюджете Осинского муниципального района на 2015 год и плановый период 2016-2017 годов» (дата публикации </a:t>
            </a:r>
            <a:r>
              <a:rPr lang="ru-RU" dirty="0" smtClean="0"/>
              <a:t>26.12.2014), а так же изменения к </a:t>
            </a:r>
            <a:r>
              <a:rPr lang="ru-RU" dirty="0"/>
              <a:t>нему.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39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755576"/>
            <a:ext cx="61206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ПРЕДИСЛОВИЕ</a:t>
            </a:r>
            <a:r>
              <a:rPr lang="ru-RU" b="1" dirty="0" smtClean="0"/>
              <a:t>.</a:t>
            </a:r>
          </a:p>
          <a:p>
            <a:pPr algn="ctr"/>
            <a:endParaRPr lang="ru-RU" dirty="0"/>
          </a:p>
          <a:p>
            <a:pPr algn="just"/>
            <a:r>
              <a:rPr lang="ru-RU" dirty="0"/>
              <a:t>          Для выполнения своих функций государству, любому муниципальному образованию необходим финансовый документ- </a:t>
            </a:r>
            <a:r>
              <a:rPr lang="ru-RU" b="1" i="1" dirty="0"/>
              <a:t>бюджет</a:t>
            </a:r>
            <a:r>
              <a:rPr lang="ru-RU" dirty="0"/>
              <a:t>. Это очень сложный и объемный документ, не простой для восприятия даже профессиональных экономистов и финансистов. Между тем, интерес населения к тому, как формируется бюджет той или иной территории, и особенно на что расходуются его средства,  постоянно возрастает. Не исключение и Осинский муниципальный  район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        С целью доступного представления главного финансового документа Осинского муниципального района – </a:t>
            </a:r>
            <a:r>
              <a:rPr lang="ru-RU" b="1" i="1" dirty="0"/>
              <a:t>Бюджета Осинского муниципального района </a:t>
            </a:r>
            <a:r>
              <a:rPr lang="ru-RU" b="1" i="1" dirty="0" smtClean="0"/>
              <a:t>на </a:t>
            </a:r>
            <a:r>
              <a:rPr lang="ru-RU" b="1" i="1" dirty="0"/>
              <a:t>2015 год</a:t>
            </a:r>
            <a:r>
              <a:rPr lang="ru-RU" dirty="0"/>
              <a:t> составлена  брошюра </a:t>
            </a:r>
            <a:r>
              <a:rPr lang="ru-RU" i="1" dirty="0"/>
              <a:t>«Изучаем бюджет Осинского муниципального района </a:t>
            </a:r>
            <a:r>
              <a:rPr lang="ru-RU" i="1" dirty="0" smtClean="0"/>
              <a:t>на </a:t>
            </a:r>
            <a:r>
              <a:rPr lang="ru-RU" i="1" dirty="0"/>
              <a:t>2015 год».</a:t>
            </a:r>
            <a:r>
              <a:rPr lang="ru-RU" dirty="0"/>
              <a:t>  Структура брошюры и ее наполнение согласованы с финансово - аналитическим управлением администрации Осинского муниципального района. </a:t>
            </a:r>
          </a:p>
          <a:p>
            <a:pPr algn="just"/>
            <a:r>
              <a:rPr lang="ru-RU" dirty="0"/>
              <a:t>       </a:t>
            </a:r>
            <a:r>
              <a:rPr lang="ru-RU" dirty="0" smtClean="0"/>
              <a:t>Информация </a:t>
            </a:r>
            <a:r>
              <a:rPr lang="ru-RU" dirty="0"/>
              <a:t>рассчитана на  широкий круг читателей старше  14 лет.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6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251520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ОСНОВНЫЕ ПОНЯТИЯ </a:t>
            </a:r>
            <a:endParaRPr lang="ru-RU" b="1" dirty="0" smtClean="0"/>
          </a:p>
          <a:p>
            <a:pPr algn="ctr"/>
            <a:r>
              <a:rPr lang="ru-RU" b="1" dirty="0" smtClean="0"/>
              <a:t>О </a:t>
            </a:r>
            <a:r>
              <a:rPr lang="ru-RU" b="1" dirty="0"/>
              <a:t>БЮДЖЕТЕ.</a:t>
            </a:r>
            <a:endParaRPr lang="ru-RU" dirty="0"/>
          </a:p>
        </p:txBody>
      </p:sp>
      <p:pic>
        <p:nvPicPr>
          <p:cNvPr id="2056" name="Рисунок 12" descr="http://bagboom.com.ua/published/publicdata/BAGBOOMSHOP/attachments/SC/products_pictures/490-35_11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259632"/>
            <a:ext cx="1762125" cy="15049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0848" y="1256521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Бюджет</a:t>
            </a:r>
            <a:r>
              <a:rPr lang="ru-RU" b="1" dirty="0"/>
              <a:t> </a:t>
            </a:r>
            <a:r>
              <a:rPr lang="ru-RU" dirty="0"/>
              <a:t>-  план доходов и расходов определённого лица (семьи, бизнеса, организации, государства). Составляется бюджет на определённый период времени. </a:t>
            </a:r>
            <a:r>
              <a:rPr lang="ru-RU" b="1" i="1" dirty="0"/>
              <a:t>Бюджет государства</a:t>
            </a:r>
            <a:r>
              <a:rPr lang="ru-RU" dirty="0"/>
              <a:t> состоит из бюджетов публично – правовых </a:t>
            </a:r>
            <a:r>
              <a:rPr lang="ru-RU" dirty="0" smtClean="0"/>
              <a:t>образований.</a:t>
            </a:r>
            <a:endParaRPr lang="ru-RU" dirty="0"/>
          </a:p>
        </p:txBody>
      </p:sp>
      <p:pic>
        <p:nvPicPr>
          <p:cNvPr id="2057" name="Рисунок 14" descr="C:\Documents and Settings\Специалист\Рабочий стол\AkLi57RBE2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91" y="3633589"/>
            <a:ext cx="2818685" cy="180250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6348" y="3419872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Каждое публично-правовое образование имеет свой </a:t>
            </a:r>
            <a:r>
              <a:rPr lang="ru-RU" b="1" i="1" dirty="0"/>
              <a:t>бюджет</a:t>
            </a:r>
            <a:r>
              <a:rPr lang="ru-RU" b="1" dirty="0"/>
              <a:t>: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6672" y="471601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Российская Федерация - </a:t>
            </a:r>
            <a:r>
              <a:rPr lang="ru-RU" i="1" dirty="0"/>
              <a:t>федеральный бюджет;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672" y="5436968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Субъекты Российской Федерации – </a:t>
            </a:r>
            <a:r>
              <a:rPr lang="ru-RU" i="1" dirty="0"/>
              <a:t>областной, краевой, республиканские бюджеты;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Муниципальные районы, городские округа, городские и сельские поселения – </a:t>
            </a:r>
            <a:r>
              <a:rPr lang="ru-RU" i="1" dirty="0"/>
              <a:t>местные бюджеты.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982" y="7813089"/>
            <a:ext cx="6624735" cy="646331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Бюджет </a:t>
            </a:r>
            <a:r>
              <a:rPr lang="ru-RU" b="1" i="1" dirty="0"/>
              <a:t>О</a:t>
            </a:r>
            <a:r>
              <a:rPr lang="ru-RU" b="1" i="1" dirty="0" smtClean="0"/>
              <a:t>синского муниципального района </a:t>
            </a:r>
            <a:endParaRPr lang="ru-RU" dirty="0" smtClean="0"/>
          </a:p>
          <a:p>
            <a:pPr algn="ctr"/>
            <a:r>
              <a:rPr lang="ru-RU" b="1" i="1" dirty="0" smtClean="0"/>
              <a:t>относится к местным бюджетам</a:t>
            </a:r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2515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КАК ФОРМИРУЕТСЯ БЮДЖЕТ?</a:t>
            </a:r>
            <a:endParaRPr lang="ru-RU" dirty="0"/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753244" y="1705089"/>
            <a:ext cx="265113" cy="10271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127000" cmpd="dbl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091514" y="1187624"/>
            <a:ext cx="1679103" cy="31030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6">
              <a:srgbClr val="205867">
                <a:alpha val="0"/>
              </a:srgbClr>
            </a:prst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70616" y="1187625"/>
            <a:ext cx="1783127" cy="310309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6">
              <a:srgbClr val="4E6128">
                <a:alpha val="0"/>
              </a:srgbClr>
            </a:prst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 и др.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553744" y="1180657"/>
            <a:ext cx="2304256" cy="310309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6">
              <a:srgbClr val="974706">
                <a:alpha val="0"/>
              </a:srgbClr>
            </a:prst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Выплачиваемые из бюджета денежные средства (социальные выплаты населению, финансовое обеспечение муниципальных учреждений образования,  культуры, здравоохранения и др.)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6685" y="1741634"/>
            <a:ext cx="13936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  <a:tab pos="1066800" algn="l"/>
                <a:tab pos="26098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altLang="ru-RU" sz="1200" b="1" dirty="0" smtClean="0">
                <a:ea typeface="Calibri" pitchFamily="34" charset="0"/>
                <a:cs typeface="Times New Roman" pitchFamily="18" charset="0"/>
              </a:rPr>
              <a:t>Основные понятия       </a:t>
            </a:r>
            <a:r>
              <a:rPr lang="ru-RU" altLang="ru-RU" sz="1200" b="1" dirty="0">
                <a:ea typeface="Calibri" pitchFamily="34" charset="0"/>
                <a:cs typeface="Times New Roman" pitchFamily="18" charset="0"/>
              </a:rPr>
              <a:t>доступным	</a:t>
            </a:r>
          </a:p>
          <a:p>
            <a:pPr lvl="0"/>
            <a:r>
              <a:rPr lang="ru-RU" altLang="ru-RU" sz="1200" b="1" dirty="0" smtClean="0">
                <a:ea typeface="Calibri" pitchFamily="34" charset="0"/>
                <a:cs typeface="Times New Roman" pitchFamily="18" charset="0"/>
              </a:rPr>
              <a:t>языком</a:t>
            </a:r>
            <a:endParaRPr lang="ru-RU" altLang="ru-RU" sz="1200" b="1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  <a:tab pos="1066800" algn="l"/>
                <a:tab pos="2609850" algn="ctr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  <a:tab pos="1066800" algn="l"/>
                <a:tab pos="2609850" algn="ct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467660" y="1866596"/>
            <a:ext cx="6776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05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393696" y="768524"/>
            <a:ext cx="1074737" cy="4191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БЮДЖЕТ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135985" y="739191"/>
            <a:ext cx="1052390" cy="42275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869160" y="739191"/>
            <a:ext cx="1728192" cy="44843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46037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Расходы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4664" y="7900936"/>
            <a:ext cx="6300700" cy="68694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/>
              <a:t>Бюджет Осинского муниципального района з</a:t>
            </a:r>
            <a:r>
              <a:rPr lang="ru-RU" b="1" i="1" dirty="0" smtClean="0"/>
              <a:t>а </a:t>
            </a:r>
            <a:endParaRPr lang="ru-RU" dirty="0"/>
          </a:p>
          <a:p>
            <a:r>
              <a:rPr lang="ru-RU" b="1" i="1" dirty="0"/>
              <a:t>2015 год - дефицитный</a:t>
            </a:r>
            <a:r>
              <a:rPr lang="ru-RU" b="1" dirty="0"/>
              <a:t> </a:t>
            </a:r>
            <a:r>
              <a:rPr lang="ru-RU" dirty="0"/>
              <a:t>(дефицит - </a:t>
            </a:r>
            <a:r>
              <a:rPr lang="ru-RU" dirty="0" smtClean="0"/>
              <a:t>33,8 </a:t>
            </a:r>
            <a:r>
              <a:rPr lang="ru-RU" dirty="0"/>
              <a:t>млн. руб.)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652" y="4499992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  от того, чего  больше  в бюджете текущего года – доходов или расходов – </a:t>
            </a:r>
            <a:r>
              <a:rPr lang="ru-RU" b="1" i="1" dirty="0"/>
              <a:t>различают два типа бюджета: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доходов больше, чем расходов – формируется </a:t>
            </a:r>
            <a:r>
              <a:rPr lang="ru-RU" b="1" i="1" dirty="0"/>
              <a:t>профицитный бюджет</a:t>
            </a:r>
            <a:r>
              <a:rPr lang="ru-RU" dirty="0"/>
              <a:t> (накопления растут, долг снижается);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расходы больше, чем доходы – формируется </a:t>
            </a:r>
            <a:r>
              <a:rPr lang="ru-RU" b="1" i="1" dirty="0"/>
              <a:t>дефицитный бюджет</a:t>
            </a:r>
            <a:r>
              <a:rPr lang="ru-RU" dirty="0"/>
              <a:t> (растет долг, накопления снижаются)</a:t>
            </a:r>
            <a:r>
              <a:rPr lang="ru-RU" b="1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7951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ХАРАКТЕРИСТИКА  БЮДЖЕТА.</a:t>
            </a:r>
            <a:endParaRPr lang="ru-RU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6" y="705644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5004" y="866775"/>
            <a:ext cx="2844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Принцип </a:t>
            </a:r>
            <a:r>
              <a:rPr lang="ru-RU" dirty="0"/>
              <a:t>разграничения доходов,  расходов и источников финансирования дефицита бюджета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615699" y="2697163"/>
            <a:ext cx="542925" cy="817562"/>
          </a:xfrm>
          <a:prstGeom prst="downArrow">
            <a:avLst>
              <a:gd name="adj1" fmla="val 50000"/>
              <a:gd name="adj2" fmla="val 37646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3707904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каждым</a:t>
            </a:r>
            <a:r>
              <a:rPr lang="ru-RU" b="1" i="1" dirty="0"/>
              <a:t> бюджетом</a:t>
            </a:r>
            <a:r>
              <a:rPr lang="ru-RU" dirty="0"/>
              <a:t> в соответствии с законодательством Российской Федерации закреплены </a:t>
            </a:r>
            <a:r>
              <a:rPr lang="ru-RU" b="1" dirty="0"/>
              <a:t>доходы, расходы </a:t>
            </a:r>
            <a:r>
              <a:rPr lang="ru-RU" dirty="0"/>
              <a:t>и </a:t>
            </a:r>
            <a:r>
              <a:rPr lang="ru-RU" b="1" i="1" dirty="0"/>
              <a:t>источники финансирования дефицита </a:t>
            </a:r>
            <a:r>
              <a:rPr lang="ru-RU" i="1" dirty="0"/>
              <a:t> бюджета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r>
              <a:rPr lang="ru-RU" dirty="0"/>
              <a:t>Разграничение </a:t>
            </a:r>
            <a:r>
              <a:rPr lang="ru-RU" b="1" i="1" dirty="0"/>
              <a:t>доходов</a:t>
            </a:r>
            <a:r>
              <a:rPr lang="ru-RU" dirty="0"/>
              <a:t>  бюджетов установлено Налоговым кодексом РФ, Бюджетным кодексом РФ, региональным законодательством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Разграничение </a:t>
            </a:r>
            <a:r>
              <a:rPr lang="ru-RU" b="1" i="1" dirty="0"/>
              <a:t>расходов </a:t>
            </a:r>
            <a:r>
              <a:rPr lang="ru-RU" dirty="0"/>
              <a:t>бюджетов установлено Федеральным законом от 06.10.2003 г. № 131-ФЗ </a:t>
            </a:r>
            <a:endParaRPr lang="ru-RU" dirty="0" smtClean="0"/>
          </a:p>
          <a:p>
            <a:r>
              <a:rPr lang="ru-RU" dirty="0" smtClean="0"/>
              <a:t>«Об </a:t>
            </a:r>
            <a:r>
              <a:rPr lang="ru-RU" dirty="0"/>
              <a:t>общих принципах организации местного самоуправления в Российской Федерации», региональным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265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3" y="448036"/>
            <a:ext cx="2924944" cy="19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4986" y="228600"/>
            <a:ext cx="31429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Доходы бюджета</a:t>
            </a:r>
            <a:r>
              <a:rPr lang="ru-RU" b="1" dirty="0"/>
              <a:t> </a:t>
            </a:r>
            <a:r>
              <a:rPr lang="ru-RU" dirty="0"/>
              <a:t>составляют собственные доходы в виде налоговых и неналоговых доходов и безвозмездные поступления от других бюджетов  в виде дотаций, субсидий, субвенций и иных межбюджетных трансфертов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3203848"/>
            <a:ext cx="616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Структура доходной части  бюджета Осинского района   з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2015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год.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7072" y="3960985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46023" y="4507075"/>
            <a:ext cx="16252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Неналоговые</a:t>
            </a:r>
          </a:p>
          <a:p>
            <a:r>
              <a:rPr lang="ru-RU" sz="1400" dirty="0" smtClean="0"/>
              <a:t> </a:t>
            </a:r>
            <a:r>
              <a:rPr lang="ru-RU" sz="1600" dirty="0" smtClean="0"/>
              <a:t>доходы</a:t>
            </a:r>
            <a:r>
              <a:rPr lang="ru-RU" sz="1400" dirty="0" smtClean="0"/>
              <a:t> </a:t>
            </a:r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233" y="3680902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Дотации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AutoShape 5"/>
          <p:cNvSpPr>
            <a:spLocks noChangeShapeType="1"/>
          </p:cNvSpPr>
          <p:nvPr/>
        </p:nvSpPr>
        <p:spPr bwMode="auto">
          <a:xfrm flipH="1">
            <a:off x="812800" y="546100"/>
            <a:ext cx="38100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221521" y="6541086"/>
            <a:ext cx="56364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3870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387032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Субсидии, субвенции, иные межбюджетные трансферты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81480" y="7645493"/>
            <a:ext cx="6165304" cy="76676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/>
              <a:t>Более 70% доходов бюджета района  составляют  безвозмездные поступления от других  бюджетов.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80728" y="5595672"/>
            <a:ext cx="720080" cy="1064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40968" y="4234124"/>
            <a:ext cx="936104" cy="130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0" idx="1"/>
          </p:cNvCxnSpPr>
          <p:nvPr/>
        </p:nvCxnSpPr>
        <p:spPr>
          <a:xfrm>
            <a:off x="3724019" y="4799463"/>
            <a:ext cx="1022004" cy="153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693278"/>
              </p:ext>
            </p:extLst>
          </p:nvPr>
        </p:nvGraphicFramePr>
        <p:xfrm>
          <a:off x="188913" y="3786204"/>
          <a:ext cx="4572000" cy="312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850900" y="4019456"/>
            <a:ext cx="849908" cy="280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7" y="251520"/>
            <a:ext cx="30139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5308" y="243643"/>
            <a:ext cx="3442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Расходы </a:t>
            </a:r>
            <a:r>
              <a:rPr lang="ru-RU" b="1" i="1" dirty="0"/>
              <a:t>бюджета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smtClean="0"/>
              <a:t>включают </a:t>
            </a:r>
            <a:r>
              <a:rPr lang="ru-RU" dirty="0"/>
              <a:t>расходы на</a:t>
            </a:r>
          </a:p>
          <a:p>
            <a:r>
              <a:rPr lang="ru-RU" dirty="0"/>
              <a:t>оказание муниципальных услуг населению, социальное</a:t>
            </a:r>
          </a:p>
          <a:p>
            <a:r>
              <a:rPr lang="ru-RU" dirty="0"/>
              <a:t>обеспечение населения, бюджетные инвестиции,</a:t>
            </a:r>
          </a:p>
          <a:p>
            <a:r>
              <a:rPr lang="ru-RU" dirty="0"/>
              <a:t>предоставление межбюджетных трансфертов и прочие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437" y="3055385"/>
            <a:ext cx="645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Структура расходов  бюджета Осинского района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2015 год, (%)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0"/>
                    </a14:imgEffect>
                    <a14:imgEffect>
                      <a14:brightnessContrast bright="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8" y="4067944"/>
            <a:ext cx="6709492" cy="40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9058" y="8289273"/>
            <a:ext cx="6114093" cy="72999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Более </a:t>
            </a:r>
            <a:r>
              <a:rPr lang="ru-RU" b="1" dirty="0"/>
              <a:t>80 % расходов бюджета района направлены </a:t>
            </a:r>
            <a:endParaRPr lang="ru-RU" dirty="0"/>
          </a:p>
          <a:p>
            <a:pPr algn="ctr"/>
            <a:r>
              <a:rPr lang="ru-RU" b="1" dirty="0"/>
              <a:t>на реализацию муниципальных программ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30960" y="57241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63380" y="546268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92895" y="5200908"/>
            <a:ext cx="7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3234" y="49966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6942" y="495942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58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32" y="1795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Исполнение бюджета </a:t>
            </a:r>
            <a:r>
              <a:rPr lang="ru-RU" b="1" dirty="0"/>
              <a:t>Осинского муниципального района </a:t>
            </a:r>
            <a:r>
              <a:rPr lang="ru-RU" b="1" dirty="0" smtClean="0"/>
              <a:t>за </a:t>
            </a:r>
            <a:r>
              <a:rPr lang="ru-RU" b="1" dirty="0"/>
              <a:t>2015 год,  (млн.руб.)</a:t>
            </a:r>
            <a:endParaRPr lang="ru-RU" dirty="0"/>
          </a:p>
        </p:txBody>
      </p:sp>
      <p:pic>
        <p:nvPicPr>
          <p:cNvPr id="7170" name="Рисунок 4" descr="Дерево, Филиалы и Корни В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88" y="971600"/>
            <a:ext cx="7062588" cy="84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9925" y="2339752"/>
            <a:ext cx="2121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БЮДЖЕТА -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782,1 </a:t>
            </a:r>
            <a:r>
              <a:rPr lang="ru-RU" b="1" dirty="0">
                <a:solidFill>
                  <a:schemeClr val="bg1"/>
                </a:solidFill>
              </a:rPr>
              <a:t>млн.руб.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7003" y="5975598"/>
            <a:ext cx="1607046" cy="12241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ДОХОДЫ БЮДЖЕТА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748,3 млн. 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6873" y="7699852"/>
            <a:ext cx="1895078" cy="90487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Арендная плата за земельные участки, имущество – 43,8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46226" y="5802201"/>
            <a:ext cx="1345282" cy="422523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Прочие-34,8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67558" y="6431526"/>
            <a:ext cx="1613770" cy="109280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Субвенции и субсидии из краевого бюджета – 451,6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04094" y="7699852"/>
            <a:ext cx="1517194" cy="90487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Дотации из краевого бюджета – 90,5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08720" y="5861061"/>
            <a:ext cx="1508783" cy="363663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НДФЛ-90,3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94358" y="6462252"/>
            <a:ext cx="1440036" cy="83496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Налог  на совокупный доход -21,0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4704" y="7524328"/>
            <a:ext cx="1369690" cy="749213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Транспортный налог – 16,3</a:t>
            </a:r>
          </a:p>
        </p:txBody>
      </p:sp>
    </p:spTree>
    <p:extLst>
      <p:ext uri="{BB962C8B-B14F-4D97-AF65-F5344CB8AC3E}">
        <p14:creationId xmlns:p14="http://schemas.microsoft.com/office/powerpoint/2010/main" val="2248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17951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бюджета района </a:t>
            </a:r>
            <a:r>
              <a:rPr lang="ru-RU" b="1" dirty="0" smtClean="0"/>
              <a:t>по муниципальным </a:t>
            </a:r>
            <a:r>
              <a:rPr lang="ru-RU" b="1" dirty="0"/>
              <a:t>программам  в 2015 году.</a:t>
            </a:r>
            <a:endParaRPr lang="ru-RU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64" name="Рисунок 17" descr="http://imhonn.ru/u/dd/cifra/239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7" y="951775"/>
            <a:ext cx="1268760" cy="934269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741775" y="1064857"/>
            <a:ext cx="54726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lang="ru-RU" altLang="ru-RU" b="1" i="1" dirty="0">
                <a:latin typeface="+mn-lt"/>
                <a:cs typeface="+mn-cs"/>
              </a:rPr>
              <a:t>Развитие сферы предпринимательства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lang="ru-RU" altLang="ru-RU" b="1" i="1" dirty="0" smtClean="0">
                <a:latin typeface="+mn-lt"/>
                <a:cs typeface="+mn-cs"/>
              </a:rPr>
              <a:t>17,5 </a:t>
            </a:r>
            <a:r>
              <a:rPr lang="ru-RU" altLang="ru-RU" b="1" i="1" dirty="0">
                <a:latin typeface="+mn-lt"/>
                <a:cs typeface="+mn-cs"/>
              </a:rPr>
              <a:t>млн. руб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41775" y="212372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i="1" dirty="0"/>
              <a:t>Развитие сельского хозяйства -   </a:t>
            </a:r>
            <a:endParaRPr lang="ru-RU" dirty="0"/>
          </a:p>
          <a:p>
            <a:r>
              <a:rPr lang="ru-RU" b="1" i="1" dirty="0" smtClean="0"/>
              <a:t>16,9</a:t>
            </a:r>
            <a:r>
              <a:rPr lang="ru-RU" i="1" dirty="0" smtClean="0"/>
              <a:t> млн.руб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2067" name="Рисунок 8" descr="http://www.tuvaonline.ru/uploads/posts/2013-10/1381634401_zer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7" y="2141111"/>
            <a:ext cx="1242773" cy="905947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20" descr="http://rusjizn.ru/uploads/posts/2014-06/1403625131_povihenie-zarplat-mynicipalnim-kygahi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3438419"/>
            <a:ext cx="1268086" cy="897268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50504" y="3689356"/>
            <a:ext cx="5107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Совершенствование </a:t>
            </a:r>
            <a:r>
              <a:rPr lang="ru-RU" b="1" i="1" dirty="0"/>
              <a:t>муниципальной службы </a:t>
            </a:r>
            <a:r>
              <a:rPr lang="ru-RU" b="1" i="1" dirty="0" smtClean="0"/>
              <a:t>–</a:t>
            </a:r>
            <a:r>
              <a:rPr lang="ru-RU" dirty="0" smtClean="0"/>
              <a:t> </a:t>
            </a:r>
            <a:r>
              <a:rPr lang="ru-RU" b="1" i="1" dirty="0" smtClean="0"/>
              <a:t>16,7</a:t>
            </a:r>
            <a:r>
              <a:rPr lang="ru-RU" i="1" dirty="0" smtClean="0"/>
              <a:t> </a:t>
            </a:r>
            <a:r>
              <a:rPr lang="ru-RU" i="1" dirty="0"/>
              <a:t>млн. руб</a:t>
            </a:r>
            <a:r>
              <a:rPr lang="ru-RU" dirty="0"/>
              <a:t>.</a:t>
            </a:r>
          </a:p>
        </p:txBody>
      </p:sp>
      <p:pic>
        <p:nvPicPr>
          <p:cNvPr id="2069" name="Рисунок 2" descr="http://www.rus-obr.ru/files/002q23wz_7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3" y="4573690"/>
            <a:ext cx="1278777" cy="1146750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50504" y="4823900"/>
            <a:ext cx="4990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Развитие системы образования- </a:t>
            </a:r>
            <a:endParaRPr lang="ru-RU" dirty="0"/>
          </a:p>
          <a:p>
            <a:r>
              <a:rPr lang="ru-RU" b="1" i="1" dirty="0" smtClean="0"/>
              <a:t>468,3</a:t>
            </a:r>
            <a:r>
              <a:rPr lang="ru-RU" i="1" dirty="0" smtClean="0"/>
              <a:t> млн</a:t>
            </a:r>
            <a:r>
              <a:rPr lang="ru-RU" i="1" dirty="0"/>
              <a:t>. руб.</a:t>
            </a:r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2070" name="Рисунок 23" descr="http://grodno-region.gov.by/dimages/s001537_9953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3" y="6059660"/>
            <a:ext cx="1292732" cy="1324071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60502" y="6260031"/>
            <a:ext cx="4980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Обеспечение безопасности жизнедеятельности населения и территории района - </a:t>
            </a:r>
            <a:r>
              <a:rPr lang="ru-RU" b="1" i="1" dirty="0" smtClean="0"/>
              <a:t>4,2</a:t>
            </a:r>
            <a:r>
              <a:rPr lang="ru-RU" i="1" dirty="0" smtClean="0"/>
              <a:t> </a:t>
            </a:r>
            <a:r>
              <a:rPr lang="ru-RU" i="1" dirty="0"/>
              <a:t>млн. руб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2071" name="Picture 23" descr="http://im3-tub-ru.yandex.net/i?id=593104e04d312c3e7b0276e3d7f1eeaf&amp;n=21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4" y="7782053"/>
            <a:ext cx="1304090" cy="1146600"/>
          </a:xfrm>
          <a:prstGeom prst="rect">
            <a:avLst/>
          </a:prstGeom>
          <a:noFill/>
          <a:ln w="19050">
            <a:solidFill>
              <a:srgbClr val="4E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60502" y="7893688"/>
            <a:ext cx="5097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Развитие транспортной системы -            </a:t>
            </a:r>
            <a:r>
              <a:rPr lang="ru-RU" b="1" i="1" dirty="0" smtClean="0"/>
              <a:t>20,6 </a:t>
            </a:r>
            <a:r>
              <a:rPr lang="ru-RU" i="1" dirty="0" smtClean="0"/>
              <a:t>млн</a:t>
            </a:r>
            <a:r>
              <a:rPr lang="ru-RU" i="1" dirty="0"/>
              <a:t>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</TotalTime>
  <Words>921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fau-11</dc:creator>
  <cp:lastModifiedBy>Кузнецова Л.П.</cp:lastModifiedBy>
  <cp:revision>39</cp:revision>
  <dcterms:created xsi:type="dcterms:W3CDTF">2015-04-06T07:46:33Z</dcterms:created>
  <dcterms:modified xsi:type="dcterms:W3CDTF">2016-05-04T07:40:39Z</dcterms:modified>
</cp:coreProperties>
</file>