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08" r:id="rId2"/>
    <p:sldMasterId id="2147483721" r:id="rId3"/>
    <p:sldMasterId id="2147483734" r:id="rId4"/>
    <p:sldMasterId id="2147483747" r:id="rId5"/>
    <p:sldMasterId id="2147483759" r:id="rId6"/>
    <p:sldMasterId id="2147483771" r:id="rId7"/>
  </p:sldMasterIdLst>
  <p:notesMasterIdLst>
    <p:notesMasterId r:id="rId52"/>
  </p:notesMasterIdLst>
  <p:sldIdLst>
    <p:sldId id="262" r:id="rId8"/>
    <p:sldId id="300" r:id="rId9"/>
    <p:sldId id="263" r:id="rId10"/>
    <p:sldId id="256" r:id="rId11"/>
    <p:sldId id="257" r:id="rId12"/>
    <p:sldId id="258" r:id="rId13"/>
    <p:sldId id="259" r:id="rId14"/>
    <p:sldId id="260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95" r:id="rId27"/>
    <p:sldId id="296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7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7" r:id="rId49"/>
    <p:sldId id="298" r:id="rId50"/>
    <p:sldId id="29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0C5AA"/>
    <a:srgbClr val="26FA77"/>
    <a:srgbClr val="77D5EF"/>
    <a:srgbClr val="77E0F9"/>
    <a:srgbClr val="74FCEF"/>
    <a:srgbClr val="45C36F"/>
    <a:srgbClr val="CC0000"/>
    <a:srgbClr val="00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39" autoAdjust="0"/>
  </p:normalViewPr>
  <p:slideViewPr>
    <p:cSldViewPr>
      <p:cViewPr>
        <p:scale>
          <a:sx n="90" d="100"/>
          <a:sy n="90" d="100"/>
        </p:scale>
        <p:origin x="-12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659.3</c:v>
                </c:pt>
                <c:pt idx="1">
                  <c:v>659.7</c:v>
                </c:pt>
                <c:pt idx="2">
                  <c:v>647.5</c:v>
                </c:pt>
                <c:pt idx="3">
                  <c:v>658.9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3399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2.9783786128963794E-2"/>
                  <c:y val="-1.815566244273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199326229783082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783639555213161E-2"/>
                  <c:y val="-2.853032669572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753379697542134E-2"/>
                  <c:y val="-1.815566244273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662.9</c:v>
                </c:pt>
                <c:pt idx="1">
                  <c:v>664.5</c:v>
                </c:pt>
                <c:pt idx="2">
                  <c:v>647.5</c:v>
                </c:pt>
                <c:pt idx="3">
                  <c:v>658.9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6600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-3.7229732661204743E-3"/>
                  <c:y val="8.2997314023931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614866330602371E-3"/>
                  <c:y val="5.187536352170115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</a:t>
                    </a:r>
                    <a:r>
                      <a:rPr lang="en-US" dirty="0" smtClean="0"/>
                      <a:t>4,8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Лист1!$B$1:$E$1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Лист1!$B$4:$E$4</c:f>
              <c:numCache>
                <c:formatCode>General</c:formatCode>
                <c:ptCount val="4"/>
                <c:pt idx="0">
                  <c:v>-3.6</c:v>
                </c:pt>
                <c:pt idx="1">
                  <c:v>4.8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05950592"/>
        <c:axId val="105960576"/>
      </c:barChart>
      <c:catAx>
        <c:axId val="10595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05960576"/>
        <c:crosses val="autoZero"/>
        <c:auto val="1"/>
        <c:lblAlgn val="ctr"/>
        <c:lblOffset val="100"/>
        <c:noMultiLvlLbl val="0"/>
      </c:catAx>
      <c:valAx>
        <c:axId val="1059605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ru-RU"/>
          </a:p>
        </c:txPr>
        <c:crossAx val="1059505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0"/>
      <c:perspective val="0"/>
    </c:view3D>
    <c:floor>
      <c:thickness val="0"/>
    </c:floor>
    <c:sideWall>
      <c:thickness val="0"/>
      <c:spPr>
        <a:noFill/>
        <a:ln w="25405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023123174812486"/>
          <c:y val="3.9927968620978867E-2"/>
          <c:w val="0.76378109455343535"/>
          <c:h val="0.6678044144257944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Дорожный фонд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82EC74"/>
              </a:solidFill>
            </a:ln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1.4821470769284628E-3"/>
                  <c:y val="1.1824297822991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206186018151954E-5"/>
                  <c:y val="5.310745323884233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451625419738426E-3"/>
                  <c:y val="1.9829367285556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145898305875898E-3"/>
                  <c:y val="2.7228885549561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12785</c:v>
                </c:pt>
                <c:pt idx="1">
                  <c:v>17263</c:v>
                </c:pt>
                <c:pt idx="2">
                  <c:v>17979</c:v>
                </c:pt>
                <c:pt idx="3">
                  <c:v>17979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Услуга по организации перевозок пассажиров автомобильным транспортом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2"/>
              <c:layout>
                <c:manualLayout>
                  <c:x val="2.9640607632456465E-3"/>
                  <c:y val="1.8016861300824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640607632456465E-3"/>
                  <c:y val="-1.645886348677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1821</c:v>
                </c:pt>
                <c:pt idx="1">
                  <c:v>1641</c:v>
                </c:pt>
                <c:pt idx="2">
                  <c:v>546.79999999999995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Организация перевозок пассажиров, багажа и грузов водным транспортом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>
                  <a:defRPr sz="1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3930</c:v>
                </c:pt>
                <c:pt idx="1">
                  <c:v>2511.4</c:v>
                </c:pt>
                <c:pt idx="2">
                  <c:v>2511.4</c:v>
                </c:pt>
                <c:pt idx="3">
                  <c:v>2511.4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367104"/>
        <c:axId val="110368640"/>
        <c:axId val="0"/>
      </c:bar3DChart>
      <c:catAx>
        <c:axId val="11036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0368640"/>
        <c:crosses val="autoZero"/>
        <c:auto val="1"/>
        <c:lblAlgn val="ctr"/>
        <c:lblOffset val="100"/>
        <c:noMultiLvlLbl val="0"/>
      </c:catAx>
      <c:valAx>
        <c:axId val="110368640"/>
        <c:scaling>
          <c:orientation val="minMax"/>
          <c:max val="24000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ru-RU"/>
          </a:p>
        </c:txPr>
        <c:crossAx val="110367104"/>
        <c:crosses val="autoZero"/>
        <c:crossBetween val="between"/>
        <c:majorUnit val="4000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7.1471566054243218E-3"/>
          <c:y val="0.79173165210018859"/>
          <c:w val="0.92501895596383787"/>
          <c:h val="0.20826834789981141"/>
        </c:manualLayout>
      </c:layout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0"/>
      <c:perspective val="0"/>
    </c:view3D>
    <c:floor>
      <c:thickness val="0"/>
    </c:floor>
    <c:sideWall>
      <c:thickness val="0"/>
      <c:spPr>
        <a:noFill/>
        <a:ln w="25405">
          <a:noFill/>
        </a:ln>
      </c:spPr>
    </c:sideWall>
    <c:backWall>
      <c:thickness val="0"/>
      <c:spPr>
        <a:noFill/>
        <a:ln w="25405">
          <a:noFill/>
        </a:ln>
      </c:spPr>
    </c:backWall>
    <c:plotArea>
      <c:layout>
        <c:manualLayout>
          <c:layoutTarget val="inner"/>
          <c:xMode val="edge"/>
          <c:yMode val="edge"/>
          <c:x val="0.16985701907676509"/>
          <c:y val="5.7677308330212992E-2"/>
          <c:w val="0.76378109455343535"/>
          <c:h val="0.7291962428415597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Ремонт автомобильных дорог</c:v>
                </c:pt>
              </c:strCache>
            </c:strRef>
          </c:tx>
          <c:spPr>
            <a:solidFill>
              <a:srgbClr val="F98BE9"/>
            </a:solidFill>
            <a:ln>
              <a:solidFill>
                <a:srgbClr val="82EC74"/>
              </a:solidFill>
            </a:ln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4460911448684698E-3"/>
                  <c:y val="-1.0268583055278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388545772274944E-3"/>
                  <c:y val="-1.3210140872704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092233052194891E-3"/>
                  <c:y val="-7.822754911718100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325594489647668E-3"/>
                  <c:y val="-2.53545260624150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2836</c:v>
                </c:pt>
                <c:pt idx="1">
                  <c:v>3147</c:v>
                </c:pt>
                <c:pt idx="2">
                  <c:v>3147</c:v>
                </c:pt>
                <c:pt idx="3">
                  <c:v>3147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Содержание автомобильных дорог</c:v>
                </c:pt>
              </c:strCache>
            </c:strRef>
          </c:tx>
          <c:spPr>
            <a:solidFill>
              <a:srgbClr val="FFFF99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1856243052982586E-2"/>
                  <c:y val="2.0268556781404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928121526491293E-3"/>
                  <c:y val="4.0537113562808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8921822897369395E-3"/>
                  <c:y val="-2.8234259191431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374212671359764E-2"/>
                  <c:y val="-1.6458866081176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9948.5</c:v>
                </c:pt>
                <c:pt idx="1">
                  <c:v>14116</c:v>
                </c:pt>
                <c:pt idx="2">
                  <c:v>14832</c:v>
                </c:pt>
                <c:pt idx="3">
                  <c:v>14832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697472"/>
        <c:axId val="110727936"/>
        <c:axId val="0"/>
      </c:bar3DChart>
      <c:catAx>
        <c:axId val="11069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0727936"/>
        <c:crosses val="autoZero"/>
        <c:auto val="1"/>
        <c:lblAlgn val="ctr"/>
        <c:lblOffset val="100"/>
        <c:noMultiLvlLbl val="0"/>
      </c:catAx>
      <c:valAx>
        <c:axId val="110727936"/>
        <c:scaling>
          <c:orientation val="minMax"/>
          <c:max val="18000"/>
          <c:min val="0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ru-RU"/>
          </a:p>
        </c:txPr>
        <c:crossAx val="110697472"/>
        <c:crosses val="autoZero"/>
        <c:crossBetween val="between"/>
        <c:majorUnit val="3000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5.7536191309419657E-2"/>
          <c:y val="0.87560586841538424"/>
          <c:w val="0.90741452318460203"/>
          <c:h val="0.12439413158461576"/>
        </c:manualLayout>
      </c:layout>
      <c:overlay val="0"/>
      <c:txPr>
        <a:bodyPr/>
        <a:lstStyle/>
        <a:p>
          <a:pPr>
            <a:defRPr sz="2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7749289287128"/>
          <c:y val="3.0912452632115821E-2"/>
          <c:w val="0.59773291590197564"/>
          <c:h val="0.889453601175166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управления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0</c:formatCode>
                <c:ptCount val="4"/>
                <c:pt idx="0">
                  <c:v>4074</c:v>
                </c:pt>
                <c:pt idx="1">
                  <c:v>4533</c:v>
                </c:pt>
                <c:pt idx="2">
                  <c:v>4533</c:v>
                </c:pt>
                <c:pt idx="3">
                  <c:v>4533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0</c:formatCode>
                <c:ptCount val="4"/>
                <c:pt idx="0">
                  <c:v>149077</c:v>
                </c:pt>
                <c:pt idx="1">
                  <c:v>143706</c:v>
                </c:pt>
                <c:pt idx="2">
                  <c:v>143472</c:v>
                </c:pt>
                <c:pt idx="3">
                  <c:v>143729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Отдых детей в каникулярное время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0</c:formatCode>
                <c:ptCount val="4"/>
                <c:pt idx="0">
                  <c:v>1980</c:v>
                </c:pt>
                <c:pt idx="1">
                  <c:v>1936</c:v>
                </c:pt>
                <c:pt idx="2">
                  <c:v>1936</c:v>
                </c:pt>
                <c:pt idx="3">
                  <c:v>1936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1"/>
              <c:layout>
                <c:manualLayout>
                  <c:x val="-2.0833333333333333E-3"/>
                  <c:y val="5.02340034364804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0</c:formatCode>
                <c:ptCount val="4"/>
                <c:pt idx="0">
                  <c:v>237064</c:v>
                </c:pt>
                <c:pt idx="1">
                  <c:v>248135</c:v>
                </c:pt>
                <c:pt idx="2">
                  <c:v>248847</c:v>
                </c:pt>
                <c:pt idx="3">
                  <c:v>248141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Приведение организаций в нормативное состояние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1"/>
              <c:layout>
                <c:manualLayout>
                  <c:x val="1.8569622872359566E-3"/>
                  <c:y val="4.6409464558402463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597010890443901E-3"/>
                  <c:y val="7.534893950244060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3182587810784583E-3"/>
                  <c:y val="5.47047950120737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Лист1!$F$2:$F$5</c:f>
              <c:numCache>
                <c:formatCode>0</c:formatCode>
                <c:ptCount val="4"/>
                <c:pt idx="0">
                  <c:v>2500</c:v>
                </c:pt>
                <c:pt idx="1">
                  <c:v>11276</c:v>
                </c:pt>
                <c:pt idx="2">
                  <c:v>10029</c:v>
                </c:pt>
                <c:pt idx="3">
                  <c:v>9779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1"/>
              <c:layout>
                <c:manualLayout>
                  <c:x val="-2.4274443124977507E-3"/>
                  <c:y val="-5.307533634195466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365504336248156E-3"/>
                  <c:y val="-4.814897505677053E-4"/>
                </c:manualLayout>
              </c:layout>
              <c:spPr/>
              <c:txPr>
                <a:bodyPr/>
                <a:lstStyle/>
                <a:p>
                  <a:pPr algn="ctr">
                    <a:defRPr lang="en-US" sz="14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958148907841232E-3"/>
                  <c:y val="-1.0825328488824743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Лист1!$G$2:$G$5</c:f>
              <c:numCache>
                <c:formatCode>0</c:formatCode>
                <c:ptCount val="4"/>
                <c:pt idx="0">
                  <c:v>25535</c:v>
                </c:pt>
                <c:pt idx="1">
                  <c:v>25905</c:v>
                </c:pt>
                <c:pt idx="2">
                  <c:v>25910</c:v>
                </c:pt>
                <c:pt idx="3">
                  <c:v>25910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мероприятия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Лист1!$H$2:$H$5</c:f>
              <c:numCache>
                <c:formatCode>0</c:formatCode>
                <c:ptCount val="4"/>
                <c:pt idx="0">
                  <c:v>17231</c:v>
                </c:pt>
                <c:pt idx="1">
                  <c:v>17034</c:v>
                </c:pt>
                <c:pt idx="2">
                  <c:v>17772</c:v>
                </c:pt>
                <c:pt idx="3">
                  <c:v>18112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221568"/>
        <c:axId val="108223104"/>
      </c:barChart>
      <c:catAx>
        <c:axId val="10822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8223104"/>
        <c:crosses val="autoZero"/>
        <c:auto val="1"/>
        <c:lblAlgn val="ctr"/>
        <c:lblOffset val="100"/>
        <c:noMultiLvlLbl val="0"/>
      </c:catAx>
      <c:valAx>
        <c:axId val="10822310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9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8221568"/>
        <c:crosses val="autoZero"/>
        <c:crossBetween val="between"/>
      </c:valAx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70546836033361482"/>
          <c:y val="5.6862566092281942E-2"/>
          <c:w val="0.29453167107273859"/>
          <c:h val="0.73189932217345877"/>
        </c:manualLayout>
      </c:layout>
      <c:overlay val="0"/>
      <c:spPr>
        <a:ln w="0"/>
      </c:spPr>
      <c:txPr>
        <a:bodyPr/>
        <a:lstStyle/>
        <a:p>
          <a:pPr defTabSz="900000">
            <a:defRPr sz="17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32063650486922"/>
          <c:y val="4.3766230266385098E-2"/>
          <c:w val="0.83452726564079405"/>
          <c:h val="0.546426146387723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управления</c:v>
                </c:pt>
              </c:strCache>
            </c:strRef>
          </c:tx>
          <c:spPr>
            <a:solidFill>
              <a:srgbClr val="647CB8"/>
            </a:solidFill>
          </c:spPr>
          <c:invertIfNegative val="0"/>
          <c:dLbls>
            <c:dLbl>
              <c:idx val="0"/>
              <c:layout>
                <c:manualLayout>
                  <c:x val="5.2910787690256316E-3"/>
                  <c:y val="-4.9053480267175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19549558245858E-2"/>
                  <c:y val="-2.4190337959973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9021493058148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010849432030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5986</c:v>
                </c:pt>
                <c:pt idx="1">
                  <c:v>6125.6</c:v>
                </c:pt>
                <c:pt idx="2">
                  <c:v>6821</c:v>
                </c:pt>
                <c:pt idx="3">
                  <c:v>6821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Процентные платежи по муниципальному долгу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8.8184646150427731E-2"/>
                  <c:y val="-1.145255144810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465726030441062E-2"/>
                  <c:y val="-1.2263370066793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9948339073436287E-2"/>
                  <c:y val="-4.9053480267175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6420953227419176E-2"/>
                  <c:y val="-4.9053480267175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200</c:v>
                </c:pt>
                <c:pt idx="1">
                  <c:v>400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Выравнивание бюджетной обеспеченности поселений из РФФП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CC99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CC99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CC99"/>
              </a:solidFill>
            </c:spPr>
          </c:dPt>
          <c:dLbls>
            <c:dLbl>
              <c:idx val="0"/>
              <c:layout>
                <c:manualLayout>
                  <c:x val="8.0089013087314212E-3"/>
                  <c:y val="-1.08874096109251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879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73236307076991E-2"/>
                  <c:y val="-2.45267401335872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5190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636929230085547E-2"/>
                  <c:y val="-9.810696053435076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1280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873236307076991E-2"/>
                  <c:y val="-2.207406612022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36879</c:v>
                </c:pt>
                <c:pt idx="1">
                  <c:v>35190</c:v>
                </c:pt>
                <c:pt idx="2">
                  <c:v>31280</c:v>
                </c:pt>
                <c:pt idx="3">
                  <c:v>31280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дотации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456089627755691E-2"/>
                  <c:y val="-4.5805893379028623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456089627755745E-2"/>
                  <c:y val="-1.145147334475715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1">
                  <c:v>9413.2999999999993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Межбюджетные трансферты из бюджетов поселений на осуществление исполнения бюджета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4.6259486808818265E-2"/>
                  <c:y val="8.4999709695873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041922659920491E-2"/>
                  <c:y val="2.1249927423968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1">
                  <c:v>682.4</c:v>
                </c:pt>
                <c:pt idx="2">
                  <c:v>687.6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Субсидии,передаваемые на обслуживание лицевых счетов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6.9389230213227321E-2"/>
                  <c:y val="-2.3374920166365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8062883989880733E-2"/>
                  <c:y val="2.1249927423968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95084929526562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1">
                  <c:v>12.8</c:v>
                </c:pt>
                <c:pt idx="2">
                  <c:v>12.9</c:v>
                </c:pt>
                <c:pt idx="3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144704"/>
        <c:axId val="109158784"/>
        <c:axId val="0"/>
      </c:bar3DChart>
      <c:catAx>
        <c:axId val="109144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9158784"/>
        <c:crosses val="autoZero"/>
        <c:auto val="1"/>
        <c:lblAlgn val="ctr"/>
        <c:lblOffset val="100"/>
        <c:noMultiLvlLbl val="0"/>
      </c:catAx>
      <c:valAx>
        <c:axId val="109158784"/>
        <c:scaling>
          <c:orientation val="minMax"/>
        </c:scaling>
        <c:delete val="0"/>
        <c:axPos val="l"/>
        <c:majorGridlines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7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9144704"/>
        <c:crosses val="autoZero"/>
        <c:crossBetween val="between"/>
      </c:valAx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7.2285001237873811E-3"/>
          <c:y val="0.65472690001271394"/>
          <c:w val="0.97551070120571759"/>
          <c:h val="0.32007676615305714"/>
        </c:manualLayout>
      </c:layout>
      <c:overlay val="0"/>
      <c:txPr>
        <a:bodyPr/>
        <a:lstStyle/>
        <a:p>
          <a:pPr>
            <a:defRPr sz="1400" b="1" kern="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39620494842137"/>
          <c:y val="2.8084842424915751E-2"/>
          <c:w val="0.55716755192930412"/>
          <c:h val="0.744649145264052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Развитие культурного потенциалаОсинского муниципальнго района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0</c:formatCode>
                <c:ptCount val="4"/>
                <c:pt idx="0">
                  <c:v>28117.1</c:v>
                </c:pt>
                <c:pt idx="1">
                  <c:v>30034</c:v>
                </c:pt>
                <c:pt idx="2">
                  <c:v>29866.3</c:v>
                </c:pt>
                <c:pt idx="3">
                  <c:v>29866.3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Молодежная политика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5.1822107081174441E-2"/>
                  <c:y val="4.760359487263277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797647388320964E-2"/>
                  <c:y val="1.091412861832452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928208000746861E-2"/>
                  <c:y val="-1.1255446375289471E-4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234549316155534E-2"/>
                  <c:y val="2.2079677597239933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554</c:v>
                </c:pt>
                <c:pt idx="1">
                  <c:v>1754</c:v>
                </c:pt>
                <c:pt idx="2">
                  <c:v>554</c:v>
                </c:pt>
                <c:pt idx="3">
                  <c:v>554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Развитие внутреннего и въездного туризма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316866776907906E-3"/>
                  <c:y val="-3.813390103802281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389032975175989E-2"/>
                  <c:y val="4.504475693393027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520121638136303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520121638136303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0</c:formatCode>
                <c:ptCount val="4"/>
                <c:pt idx="0" formatCode="General">
                  <c:v>1523</c:v>
                </c:pt>
                <c:pt idx="1">
                  <c:v>567.79999999999995</c:v>
                </c:pt>
                <c:pt idx="2">
                  <c:v>567.79999999999995</c:v>
                </c:pt>
                <c:pt idx="3">
                  <c:v>567.79999999999995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467136"/>
        <c:axId val="109468672"/>
      </c:barChart>
      <c:catAx>
        <c:axId val="10946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468672"/>
        <c:crosses val="autoZero"/>
        <c:auto val="1"/>
        <c:lblAlgn val="ctr"/>
        <c:lblOffset val="100"/>
        <c:noMultiLvlLbl val="0"/>
      </c:catAx>
      <c:valAx>
        <c:axId val="109468672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09467136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70410382035578889"/>
          <c:y val="9.4955061052151096E-2"/>
          <c:w val="0.29436442111402739"/>
          <c:h val="0.687708775533492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93943812578984"/>
          <c:y val="2.8473668457634133E-2"/>
          <c:w val="0.86964025602093598"/>
          <c:h val="0.744649145264052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ДШИ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0</c:formatCode>
                <c:ptCount val="4"/>
                <c:pt idx="0">
                  <c:v>13082</c:v>
                </c:pt>
                <c:pt idx="1">
                  <c:v>14380</c:v>
                </c:pt>
                <c:pt idx="2">
                  <c:v>14380</c:v>
                </c:pt>
                <c:pt idx="3">
                  <c:v>14380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ЦНК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-2.6452524558795579E-3"/>
                  <c:y val="-1.80942980019763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365015457419333E-3"/>
                  <c:y val="7.90372707126108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833099352597186E-3"/>
                  <c:y val="1.17713528906149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985048493235517E-3"/>
                  <c:y val="1.17713528906149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0</c:formatCode>
                <c:ptCount val="4"/>
                <c:pt idx="0">
                  <c:v>6713</c:v>
                </c:pt>
                <c:pt idx="1">
                  <c:v>7404</c:v>
                </c:pt>
                <c:pt idx="2">
                  <c:v>7404</c:v>
                </c:pt>
                <c:pt idx="3">
                  <c:v>7404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Библиотека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0</c:formatCode>
                <c:ptCount val="4"/>
                <c:pt idx="0">
                  <c:v>5322</c:v>
                </c:pt>
                <c:pt idx="1">
                  <c:v>5832</c:v>
                </c:pt>
                <c:pt idx="2">
                  <c:v>5832</c:v>
                </c:pt>
                <c:pt idx="3">
                  <c:v>5832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мероприятия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Лист1!$E$2:$E$5</c:f>
              <c:numCache>
                <c:formatCode>0</c:formatCode>
                <c:ptCount val="4"/>
                <c:pt idx="0">
                  <c:v>3000</c:v>
                </c:pt>
                <c:pt idx="1">
                  <c:v>2419</c:v>
                </c:pt>
                <c:pt idx="2">
                  <c:v>2250</c:v>
                </c:pt>
                <c:pt idx="3">
                  <c:v>2250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615360"/>
        <c:axId val="109621248"/>
      </c:barChart>
      <c:catAx>
        <c:axId val="109615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621248"/>
        <c:crosses val="autoZero"/>
        <c:auto val="1"/>
        <c:lblAlgn val="ctr"/>
        <c:lblOffset val="100"/>
        <c:noMultiLvlLbl val="0"/>
      </c:catAx>
      <c:valAx>
        <c:axId val="10962124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9615360"/>
        <c:crosses val="autoZero"/>
        <c:crossBetween val="between"/>
      </c:valAx>
      <c:spPr>
        <a:noFill/>
        <a:ln w="25406">
          <a:noFill/>
        </a:ln>
      </c:spPr>
    </c:plotArea>
    <c:legend>
      <c:legendPos val="b"/>
      <c:layout>
        <c:manualLayout>
          <c:xMode val="edge"/>
          <c:yMode val="edge"/>
          <c:x val="1.7985162259341859E-2"/>
          <c:y val="0.86362866803811678"/>
          <c:w val="0.95423142627402791"/>
          <c:h val="0.13637133196188311"/>
        </c:manualLayout>
      </c:layout>
      <c:overlay val="0"/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0453484981044"/>
          <c:y val="0.13319166702448676"/>
          <c:w val="0.44726584524156704"/>
          <c:h val="0.813267585263069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92D050"/>
              </a:solidFill>
            </c:spPr>
          </c:dPt>
          <c:dPt>
            <c:idx val="1"/>
            <c:bubble3D val="0"/>
            <c:explosion val="2"/>
            <c:spPr>
              <a:solidFill>
                <a:srgbClr val="00B0F0"/>
              </a:solidFill>
            </c:spPr>
          </c:dPt>
          <c:dPt>
            <c:idx val="2"/>
            <c:bubble3D val="0"/>
            <c:explosion val="0"/>
            <c:spPr>
              <a:solidFill>
                <a:schemeClr val="tx2"/>
              </a:solidFill>
            </c:spPr>
          </c:dPt>
          <c:dPt>
            <c:idx val="3"/>
            <c:bubble3D val="0"/>
            <c:explosion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explosion val="0"/>
          </c:dPt>
          <c:dPt>
            <c:idx val="5"/>
            <c:bubble3D val="0"/>
            <c:explosion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6"/>
            <c:bubble3D val="0"/>
            <c:explosion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dLbl>
              <c:idx val="2"/>
              <c:layout>
                <c:manualLayout>
                  <c:x val="3.5752284436667642E-2"/>
                  <c:y val="-1.649894800889099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2311777000097209E-2"/>
                  <c:y val="-3.84068569904192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009113444152814E-2"/>
                  <c:y val="-2.19287386795615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5451783804802183E-2"/>
                  <c:y val="-2.040272640232649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Фестиваль сельских поселений</c:v>
                </c:pt>
                <c:pt idx="1">
                  <c:v>Культурная столица Пермского края</c:v>
                </c:pt>
                <c:pt idx="2">
                  <c:v>Обновление фонда библиотек</c:v>
                </c:pt>
                <c:pt idx="3">
                  <c:v>День города</c:v>
                </c:pt>
                <c:pt idx="4">
                  <c:v>День победы</c:v>
                </c:pt>
                <c:pt idx="5">
                  <c:v>Праздник Казанской иконы Божией матери</c:v>
                </c:pt>
                <c:pt idx="6">
                  <c:v>Прочие мероприятия программы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1000</c:v>
                </c:pt>
                <c:pt idx="1">
                  <c:v>1000</c:v>
                </c:pt>
                <c:pt idx="2">
                  <c:v>100</c:v>
                </c:pt>
                <c:pt idx="3">
                  <c:v>120</c:v>
                </c:pt>
                <c:pt idx="4">
                  <c:v>30</c:v>
                </c:pt>
                <c:pt idx="5">
                  <c:v>150</c:v>
                </c:pt>
                <c:pt idx="6">
                  <c:v>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0">
          <a:noFill/>
        </a:ln>
      </c:spPr>
    </c:plotArea>
    <c:legend>
      <c:legendPos val="r"/>
      <c:layout>
        <c:manualLayout>
          <c:xMode val="edge"/>
          <c:yMode val="edge"/>
          <c:x val="0.68861729856022336"/>
          <c:y val="2.5525504964053407E-2"/>
          <c:w val="0.29916283585939041"/>
          <c:h val="0.830603400661873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Развитие массового спорта и пропоганда здорового образа жизни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5747258241147809E-3"/>
                  <c:y val="1.06083423741929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4454</c:v>
                </c:pt>
                <c:pt idx="1">
                  <c:v>654</c:v>
                </c:pt>
                <c:pt idx="2">
                  <c:v>704</c:v>
                </c:pt>
                <c:pt idx="3">
                  <c:v>704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Формирование спортивного резерва и развитие спорта высших достижений</c:v>
                </c:pt>
              </c:strCache>
            </c:strRef>
          </c:tx>
          <c:spPr>
            <a:solidFill>
              <a:srgbClr val="FF99FF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1726</c:v>
                </c:pt>
                <c:pt idx="1">
                  <c:v>1726</c:v>
                </c:pt>
                <c:pt idx="2">
                  <c:v>1756</c:v>
                </c:pt>
                <c:pt idx="3">
                  <c:v>1756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Создание условий для занятия физической культурой и спортом лиц с ограниченными возможностями здоровья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6.2989032964591268E-2"/>
                  <c:y val="-7.2263654226949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5698305347024991E-2"/>
                  <c:y val="9.374928874356076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45833333333333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83333333333337E-2"/>
                  <c:y val="-9.374999999999999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125</c:v>
                </c:pt>
                <c:pt idx="1">
                  <c:v>125</c:v>
                </c:pt>
                <c:pt idx="2">
                  <c:v>125</c:v>
                </c:pt>
                <c:pt idx="3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349120"/>
        <c:axId val="109355008"/>
      </c:barChart>
      <c:catAx>
        <c:axId val="10934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355008"/>
        <c:crosses val="autoZero"/>
        <c:auto val="1"/>
        <c:lblAlgn val="ctr"/>
        <c:lblOffset val="100"/>
        <c:noMultiLvlLbl val="0"/>
      </c:catAx>
      <c:valAx>
        <c:axId val="109355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349120"/>
        <c:crosses val="autoZero"/>
        <c:crossBetween val="between"/>
      </c:valAx>
      <c:spPr>
        <a:noFill/>
        <a:ln w="25397">
          <a:noFill/>
        </a:ln>
      </c:spPr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50041607808367"/>
          <c:y val="0.11567340096114677"/>
          <c:w val="0.44726584524156704"/>
          <c:h val="0.813267585263069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92D050"/>
              </a:solidFill>
            </c:spPr>
          </c:dPt>
          <c:dPt>
            <c:idx val="1"/>
            <c:bubble3D val="0"/>
            <c:explosion val="1"/>
            <c:spPr>
              <a:solidFill>
                <a:srgbClr val="00B0F0"/>
              </a:solidFill>
            </c:spPr>
          </c:dPt>
          <c:dPt>
            <c:idx val="2"/>
            <c:bubble3D val="0"/>
            <c:explosion val="0"/>
            <c:spPr>
              <a:solidFill>
                <a:schemeClr val="tx2"/>
              </a:solidFill>
            </c:spPr>
          </c:dPt>
          <c:dPt>
            <c:idx val="3"/>
            <c:bubble3D val="0"/>
            <c:explosion val="0"/>
            <c:spPr>
              <a:solidFill>
                <a:srgbClr val="7030A0"/>
              </a:solidFill>
            </c:spPr>
          </c:dPt>
          <c:dPt>
            <c:idx val="4"/>
            <c:bubble3D val="0"/>
            <c:explosion val="0"/>
          </c:dPt>
          <c:dPt>
            <c:idx val="5"/>
            <c:bubble3D val="0"/>
            <c:explosion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2"/>
              <c:layout>
                <c:manualLayout>
                  <c:x val="9.3578286383480161E-2"/>
                  <c:y val="-2.102116858810559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1571036259356468E-2"/>
                  <c:y val="3.804040746156772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2786891221930592E-2"/>
                  <c:y val="4.890019090909615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8538203557888602E-2"/>
                  <c:y val="9.438894184974702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Соревнования «Готов к труду и обороне» (ГТО) 
</c:v>
                </c:pt>
                <c:pt idx="1">
                  <c:v>Соревнования по футболу (мужчины) 
</c:v>
                </c:pt>
                <c:pt idx="2">
                  <c:v>Соревнования "Краевые сельские спортивные игры" 
</c:v>
                </c:pt>
                <c:pt idx="3">
                  <c:v>Открытый Кубок Пермского края </c:v>
                </c:pt>
                <c:pt idx="4">
                  <c:v>Соревнования «Открытый турнир по вольной борьбе, 
посвященный Дню Победы» 
</c:v>
                </c:pt>
                <c:pt idx="5">
                  <c:v>Соревнования по лыжным гонкам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150</c:v>
                </c:pt>
                <c:pt idx="1">
                  <c:v>500</c:v>
                </c:pt>
                <c:pt idx="2">
                  <c:v>150</c:v>
                </c:pt>
                <c:pt idx="3">
                  <c:v>60</c:v>
                </c:pt>
                <c:pt idx="4">
                  <c:v>35</c:v>
                </c:pt>
                <c:pt idx="5">
                  <c:v>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68453934590787202"/>
          <c:y val="0"/>
          <c:w val="0.31546065409212798"/>
          <c:h val="1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аппарата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12 </a:t>
                    </a:r>
                    <a:r>
                      <a:rPr lang="ru-RU" dirty="0" smtClean="0"/>
                      <a:t>851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18008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879111124690160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8475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18329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12851</c:v>
                </c:pt>
                <c:pt idx="1">
                  <c:v>18008</c:v>
                </c:pt>
                <c:pt idx="2">
                  <c:v>18475</c:v>
                </c:pt>
                <c:pt idx="3">
                  <c:v>18329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Информирование населения о деятельности органов местного самоуправления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5.4380531792763767E-2"/>
                  <c:y val="2.37614625340166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562067177720995E-2"/>
                  <c:y val="-2.376333366265197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997129948524237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380531792763767E-2"/>
                  <c:y val="-2.150350603741317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961</c:v>
                </c:pt>
                <c:pt idx="1">
                  <c:v>961</c:v>
                </c:pt>
                <c:pt idx="2">
                  <c:v>961</c:v>
                </c:pt>
                <c:pt idx="3">
                  <c:v>961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Представительские расходы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5.2910787690256637E-2"/>
                  <c:y val="2.376333366265197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092323075213866E-2"/>
                  <c:y val="-2.376333366265197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850155538273525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380531792763767E-2"/>
                  <c:y val="-2.26333935583579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674</c:v>
                </c:pt>
                <c:pt idx="1">
                  <c:v>766.5</c:v>
                </c:pt>
                <c:pt idx="2">
                  <c:v>766.5</c:v>
                </c:pt>
                <c:pt idx="3">
                  <c:v>766.5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Доплаты к пенсиям муниципальных служащих</c:v>
                </c:pt>
              </c:strCache>
            </c:strRef>
          </c:tx>
          <c:spPr>
            <a:solidFill>
              <a:srgbClr val="FF99FF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2182</c:v>
                </c:pt>
                <c:pt idx="1">
                  <c:v>2176</c:v>
                </c:pt>
                <c:pt idx="2">
                  <c:v>2176</c:v>
                </c:pt>
                <c:pt idx="3">
                  <c:v>2176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Конкурс поселений , входящих в состав ОМР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dLbl>
              <c:idx val="0"/>
              <c:layout>
                <c:manualLayout>
                  <c:x val="2.9394882050142578E-3"/>
                  <c:y val="-7.129187211659077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850255104815987E-2"/>
                  <c:y val="2.37641603104309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032888997521283E-2"/>
                  <c:y val="1.369183429523298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093333435176206E-2"/>
                  <c:y val="-3.3981893905212792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1050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Переподготовка и повышение квалификации муниципальных служащих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4.4092323075213867E-3"/>
                  <c:y val="-3.84767690492085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0577120397483464E-2"/>
                  <c:y val="-5.545802318395555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697662081191396E-2"/>
                  <c:y val="-9.0665902564090561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986106549399232E-2"/>
                  <c:y val="8.256335030467876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0">
                  <c:v>173</c:v>
                </c:pt>
                <c:pt idx="1">
                  <c:v>72.8</c:v>
                </c:pt>
                <c:pt idx="2">
                  <c:v>72.8</c:v>
                </c:pt>
                <c:pt idx="3">
                  <c:v>72.8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916544"/>
        <c:axId val="109918080"/>
      </c:barChart>
      <c:catAx>
        <c:axId val="10991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00" baseline="0">
                <a:latin typeface="Times New Roman" panose="02020603050405020304" pitchFamily="18" charset="0"/>
              </a:defRPr>
            </a:pPr>
            <a:endParaRPr lang="ru-RU"/>
          </a:p>
        </c:txPr>
        <c:crossAx val="109918080"/>
        <c:crosses val="autoZero"/>
        <c:auto val="1"/>
        <c:lblAlgn val="ctr"/>
        <c:lblOffset val="100"/>
        <c:noMultiLvlLbl val="0"/>
      </c:catAx>
      <c:valAx>
        <c:axId val="1099180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700" baseline="0">
                <a:latin typeface="Times New Roman" panose="02020603050405020304" pitchFamily="18" charset="0"/>
              </a:defRPr>
            </a:pPr>
            <a:endParaRPr lang="ru-RU"/>
          </a:p>
        </c:txPr>
        <c:crossAx val="109916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714898755456985"/>
          <c:y val="0.10224986154204738"/>
          <c:w val="0.3339232118648795"/>
          <c:h val="0.79608083806086161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rawing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0.13355</cdr:x>
      <cdr:y>0.01377</cdr:y>
    </cdr:from>
    <cdr:to>
      <cdr:x>0.23073</cdr:x>
      <cdr:y>0.08226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173267" y="72356"/>
          <a:ext cx="853748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437461</a:t>
          </a:r>
        </a:p>
        <a:p xmlns:a="http://schemas.openxmlformats.org/drawingml/2006/main">
          <a:pPr algn="ctr"/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0.27056</cdr:x>
      <cdr:y>0.01377</cdr:y>
    </cdr:from>
    <cdr:to>
      <cdr:x>0.38065</cdr:x>
      <cdr:y>0.08107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376959" y="72355"/>
          <a:ext cx="967166" cy="35374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452525</a:t>
          </a: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0.41697</cdr:x>
      <cdr:y>0.01496</cdr:y>
    </cdr:from>
    <cdr:to>
      <cdr:x>0.52706</cdr:x>
      <cdr:y>0.08226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431496" y="78633"/>
          <a:ext cx="905997" cy="35376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452499</a:t>
          </a: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0.57083</cdr:x>
      <cdr:y>0.01496</cdr:y>
    </cdr:from>
    <cdr:to>
      <cdr:x>0.68092</cdr:x>
      <cdr:y>0.08226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697703" y="78633"/>
          <a:ext cx="905996" cy="35376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452140</a:t>
          </a: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0.59658</cdr:x>
      <cdr:y>0</cdr:y>
    </cdr:from>
    <cdr:to>
      <cdr:x>0.70581</cdr:x>
      <cdr:y>0.06176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112288" y="0"/>
          <a:ext cx="936027" cy="3913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17979</a:t>
          </a:r>
          <a:endParaRPr lang="ru-RU" sz="2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0.21844</cdr:x>
      <cdr:y>0.20452</cdr:y>
    </cdr:from>
    <cdr:to>
      <cdr:x>0.33608</cdr:x>
      <cdr:y>0.26133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 rot="10800000" flipV="1">
          <a:off x="1871886" y="1296144"/>
          <a:ext cx="1008092" cy="360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12785</a:t>
          </a:r>
          <a:endParaRPr lang="ru-RU" sz="2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0.19679</cdr:x>
      <cdr:y>0.14811</cdr:y>
    </cdr:from>
    <cdr:to>
      <cdr:x>0.30739</cdr:x>
      <cdr:y>0.20508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728887" y="863873"/>
          <a:ext cx="971646" cy="33227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43065</a:t>
          </a:r>
          <a:endParaRPr lang="ru-RU" sz="18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0.38531</cdr:x>
      <cdr:y>0.05444</cdr:y>
    </cdr:from>
    <cdr:to>
      <cdr:x>0.49253</cdr:x>
      <cdr:y>0.11141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385071" y="301897"/>
          <a:ext cx="941952" cy="31590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51824</a:t>
          </a: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0.57383</cdr:x>
      <cdr:y>0.16878</cdr:y>
    </cdr:from>
    <cdr:to>
      <cdr:x>0.68038</cdr:x>
      <cdr:y>0.23088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041255" y="935881"/>
          <a:ext cx="936065" cy="34435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38101</a:t>
          </a: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0.76235</cdr:x>
      <cdr:y>0.16878</cdr:y>
    </cdr:from>
    <cdr:to>
      <cdr:x>0.86891</cdr:x>
      <cdr:y>0.23088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697439" y="935881"/>
          <a:ext cx="936154" cy="34435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38101</a:t>
          </a:r>
        </a:p>
        <a:p xmlns:a="http://schemas.openxmlformats.org/drawingml/2006/main">
          <a:pPr algn="ctr"/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0.13027</cdr:x>
      <cdr:y>0</cdr:y>
    </cdr:from>
    <cdr:to>
      <cdr:x>0.2258</cdr:x>
      <cdr:y>0.06757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80120" y="0"/>
          <a:ext cx="792088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30194</a:t>
          </a:r>
        </a:p>
        <a:p xmlns:a="http://schemas.openxmlformats.org/drawingml/2006/main"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0.27133</cdr:x>
      <cdr:y>0</cdr:y>
    </cdr:from>
    <cdr:to>
      <cdr:x>0.36811</cdr:x>
      <cdr:y>0.06757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325142" y="-1031875"/>
          <a:ext cx="829339" cy="36975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32356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0.41811</cdr:x>
      <cdr:y>0</cdr:y>
    </cdr:from>
    <cdr:to>
      <cdr:x>0.51239</cdr:x>
      <cdr:y>0.06849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466728" y="0"/>
          <a:ext cx="781744" cy="36497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30988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0.55581</cdr:x>
      <cdr:y>0</cdr:y>
    </cdr:from>
    <cdr:to>
      <cdr:x>0.65134</cdr:x>
      <cdr:y>0.06757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608512" y="0"/>
          <a:ext cx="792088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30988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0.1675</cdr:x>
      <cdr:y>0.0739</cdr:y>
    </cdr:from>
    <cdr:to>
      <cdr:x>0.28125</cdr:x>
      <cdr:y>0.14383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378496" y="380454"/>
          <a:ext cx="936103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28117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0.38625</cdr:x>
      <cdr:y>0.0133</cdr:y>
    </cdr:from>
    <cdr:to>
      <cdr:x>0.49125</cdr:x>
      <cdr:y>0.09307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178696" y="72008"/>
          <a:ext cx="864096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30035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0.605</cdr:x>
      <cdr:y>0.0133</cdr:y>
    </cdr:from>
    <cdr:to>
      <cdr:x>0.71</cdr:x>
      <cdr:y>0.09307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978896" y="72008"/>
          <a:ext cx="864096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29866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0.82375</cdr:x>
      <cdr:y>0.0133</cdr:y>
    </cdr:from>
    <cdr:to>
      <cdr:x>0.92874</cdr:x>
      <cdr:y>0.09307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779096" y="72008"/>
          <a:ext cx="864096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29866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0.01001</cdr:x>
      <cdr:y>0.34215</cdr:y>
    </cdr:from>
    <cdr:to>
      <cdr:x>0.23001</cdr:x>
      <cdr:y>0.55266</cdr:y>
    </cdr:to>
    <cdr:pic>
      <cdr:nvPicPr>
        <cdr:cNvPr id="2" name="Picture 15" descr="C:\Users\Elena\Desktop\Картинки  к слайдам\20120320-den-pobedy.jpg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2352" y="1872555"/>
          <a:ext cx="1810512" cy="115212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0.22875</cdr:x>
      <cdr:y>0.57897</cdr:y>
    </cdr:from>
    <cdr:to>
      <cdr:x>0.325</cdr:x>
      <cdr:y>0.64476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1882552" y="3168699"/>
          <a:ext cx="792088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0.01876</cdr:x>
      <cdr:y>0.03953</cdr:y>
    </cdr:from>
    <cdr:to>
      <cdr:x>0.26375</cdr:x>
      <cdr:y>0.28952</cdr:y>
    </cdr:to>
    <cdr:pic>
      <cdr:nvPicPr>
        <cdr:cNvPr id="6" name="Рисунок 5" descr="C:\Users\fau-5\Desktop\i.jpeg"/>
        <cdr:cNvPicPr/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54360" y="216371"/>
          <a:ext cx="2016224" cy="13681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0.24625</cdr:x>
      <cdr:y>0.28952</cdr:y>
    </cdr:from>
    <cdr:to>
      <cdr:x>0.325</cdr:x>
      <cdr:y>0.57897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2026568" y="1584523"/>
          <a:ext cx="648072" cy="158417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0.13251</cdr:x>
      <cdr:y>0.8158</cdr:y>
    </cdr:from>
    <cdr:to>
      <cdr:x>0.33375</cdr:x>
      <cdr:y>1</cdr:y>
    </cdr:to>
    <cdr:pic>
      <cdr:nvPicPr>
        <cdr:cNvPr id="9" name="Рисунок 8" descr="C:\Users\fau-5\Desktop\151579.jpg"/>
        <cdr:cNvPicPr/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090464" y="4464843"/>
          <a:ext cx="1656184" cy="10081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0.31625</cdr:x>
      <cdr:y>0.73686</cdr:y>
    </cdr:from>
    <cdr:to>
      <cdr:x>0.36</cdr:x>
      <cdr:y>0.82896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H="1">
          <a:off x="2602632" y="4032795"/>
          <a:ext cx="360040" cy="5040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0.53837</cdr:x>
      <cdr:y>0.24</cdr:y>
    </cdr:from>
    <cdr:to>
      <cdr:x>0.57337</cdr:x>
      <cdr:y>0.33546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>
          <a:off x="4618856" y="1296144"/>
          <a:ext cx="300276" cy="51554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0.21125</cdr:x>
      <cdr:y>0.68423</cdr:y>
    </cdr:from>
    <cdr:to>
      <cdr:x>0.33375</cdr:x>
      <cdr:y>0.73686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1738536" y="3744763"/>
          <a:ext cx="1008112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0.5175</cdr:x>
      <cdr:y>0.82667</cdr:y>
    </cdr:from>
    <cdr:to>
      <cdr:x>0.71054</cdr:x>
      <cdr:y>1</cdr:y>
    </cdr:to>
    <cdr:pic>
      <cdr:nvPicPr>
        <cdr:cNvPr id="18" name="Picture 2" descr="C:\Users\Elena\Desktop\Картинки  к слайдам\Новая папка\6e94db2af8494704b7a4cb35a40b4e05.png"/>
        <cdr:cNvPicPr/>
      </cdr:nvPicPr>
      <cdr:blipFill rotWithShape="1"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5556" b="12222"/>
        <a:stretch xmlns:a="http://schemas.openxmlformats.org/drawingml/2006/main"/>
      </cdr:blipFill>
      <cdr:spPr bwMode="auto">
        <a:xfrm xmlns:a="http://schemas.openxmlformats.org/drawingml/2006/main">
          <a:off x="4258816" y="4524328"/>
          <a:ext cx="1588642" cy="9486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53640926-AAD7-44D8-BBD7-CCE9431645EC}">
            <a14:shadowObscured xmlns:a14="http://schemas.microsoft.com/office/drawing/2010/main"/>
          </a:ext>
        </a:extLst>
      </cdr:spPr>
    </cdr:pic>
  </cdr:relSizeAnchor>
  <cdr:relSizeAnchor xmlns:cdr="http://schemas.openxmlformats.org/drawingml/2006/chartDrawing">
    <cdr:from>
      <cdr:x>0.57</cdr:x>
      <cdr:y>0.75002</cdr:y>
    </cdr:from>
    <cdr:to>
      <cdr:x>0.6225</cdr:x>
      <cdr:y>0.82896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4690864" y="4104803"/>
          <a:ext cx="432048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0.4475</cdr:x>
      <cdr:y>0.04</cdr:y>
    </cdr:from>
    <cdr:to>
      <cdr:x>0.68276</cdr:x>
      <cdr:y>0.24777</cdr:y>
    </cdr:to>
    <cdr:pic>
      <cdr:nvPicPr>
        <cdr:cNvPr id="14" name="Рисунок 13" descr="C:\Users\fau-5\Desktop\phoca_thumb_m_Festpos2.jpg"/>
        <cdr:cNvPicPr/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682753" y="218918"/>
          <a:ext cx="1936090" cy="1137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0.00126</cdr:x>
      <cdr:y>0.59213</cdr:y>
    </cdr:from>
    <cdr:to>
      <cdr:x>0.2027</cdr:x>
      <cdr:y>0.81668</cdr:y>
    </cdr:to>
    <cdr:pic>
      <cdr:nvPicPr>
        <cdr:cNvPr id="15" name="Рисунок 14" descr="\\BUD-1\Users\Public\Documents\ПЛАНИРОВАНИЕ бюджета 2015-2017\проект бюджета 2 чтение\iLGV4VANW.jpg"/>
        <cdr:cNvPicPr/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0344" y="3240707"/>
          <a:ext cx="1657771" cy="12289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0.15</cdr:x>
      <cdr:y>1.91315E-7</cdr:y>
    </cdr:from>
    <cdr:to>
      <cdr:x>0.255</cdr:x>
      <cdr:y>0.06985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34480" y="1"/>
          <a:ext cx="864096" cy="36510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6305</a:t>
          </a:r>
        </a:p>
        <a:p xmlns:a="http://schemas.openxmlformats.org/drawingml/2006/main">
          <a:pPr algn="ctr"/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0.36875</cdr:x>
      <cdr:y>0.29336</cdr:y>
    </cdr:from>
    <cdr:to>
      <cdr:x>0.47375</cdr:x>
      <cdr:y>0.36224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034680" y="1533375"/>
          <a:ext cx="864096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2505</a:t>
          </a:r>
        </a:p>
        <a:p xmlns:a="http://schemas.openxmlformats.org/drawingml/2006/main">
          <a:pPr algn="ctr"/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0.59821</cdr:x>
      <cdr:y>0.29336</cdr:y>
    </cdr:from>
    <cdr:to>
      <cdr:x>0.71</cdr:x>
      <cdr:y>0.36224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923029" y="1533375"/>
          <a:ext cx="919963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2585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0.815</cdr:x>
      <cdr:y>0.29336</cdr:y>
    </cdr:from>
    <cdr:to>
      <cdr:x>0.91999</cdr:x>
      <cdr:y>0.36224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707088" y="1533375"/>
          <a:ext cx="864096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2585</a:t>
          </a:r>
        </a:p>
        <a:p xmlns:a="http://schemas.openxmlformats.org/drawingml/2006/main">
          <a:pPr algn="ctr"/>
          <a:endParaRPr lang="ru-RU" sz="18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0.245</cdr:x>
      <cdr:y>0.3462</cdr:y>
    </cdr:from>
    <cdr:to>
      <cdr:x>0.35246</cdr:x>
      <cdr:y>0.35897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2152289" y="1944485"/>
          <a:ext cx="944055" cy="7173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</cdr:x>
      <cdr:y>0.57897</cdr:y>
    </cdr:from>
    <cdr:to>
      <cdr:x>0.325</cdr:x>
      <cdr:y>0.58162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 flipH="1" flipV="1">
          <a:off x="2674620" y="3010561"/>
          <a:ext cx="20" cy="1377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0.32125</cdr:x>
      <cdr:y>0.67949</cdr:y>
    </cdr:from>
    <cdr:to>
      <cdr:x>0.36066</cdr:x>
      <cdr:y>0.75641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H="1">
          <a:off x="2822189" y="3816424"/>
          <a:ext cx="346163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0.56125</cdr:x>
      <cdr:y>0.20772</cdr:y>
    </cdr:from>
    <cdr:to>
      <cdr:x>0.5875</cdr:x>
      <cdr:y>0.27696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>
          <a:off x="4618856" y="1080120"/>
          <a:ext cx="216024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0.25375</cdr:x>
      <cdr:y>0.44872</cdr:y>
    </cdr:from>
    <cdr:to>
      <cdr:x>0.33607</cdr:x>
      <cdr:y>0.47083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2229157" y="2520280"/>
          <a:ext cx="723171" cy="12422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</cdr:x>
      <cdr:y>0.75002</cdr:y>
    </cdr:from>
    <cdr:to>
      <cdr:x>0.57487</cdr:x>
      <cdr:y>0.80769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4855050" y="4212580"/>
          <a:ext cx="41494" cy="3239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0.465</cdr:x>
      <cdr:y>0</cdr:y>
    </cdr:from>
    <cdr:to>
      <cdr:x>0.66625</cdr:x>
      <cdr:y>0.20772</cdr:y>
    </cdr:to>
    <cdr:pic>
      <cdr:nvPicPr>
        <cdr:cNvPr id="16" name="Picture 5" descr="P1012140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826768" y="0"/>
          <a:ext cx="1656184" cy="108012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0.15</cdr:x>
      <cdr:y>0</cdr:y>
    </cdr:from>
    <cdr:to>
      <cdr:x>0.40375</cdr:x>
      <cdr:y>0.24927</cdr:y>
    </cdr:to>
    <cdr:pic>
      <cdr:nvPicPr>
        <cdr:cNvPr id="20" name="Picture 4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234480" y="-1124744"/>
          <a:ext cx="2088232" cy="129614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  <cdr:relSizeAnchor xmlns:cdr="http://schemas.openxmlformats.org/drawingml/2006/chartDrawing">
    <cdr:from>
      <cdr:x>0.38625</cdr:x>
      <cdr:y>0.26311</cdr:y>
    </cdr:from>
    <cdr:to>
      <cdr:x>0.40984</cdr:x>
      <cdr:y>0.30769</cdr:y>
    </cdr:to>
    <cdr:cxnSp macro="">
      <cdr:nvCxnSpPr>
        <cdr:cNvPr id="12" name="Прямая соединительная линия 11"/>
        <cdr:cNvCxnSpPr/>
      </cdr:nvCxnSpPr>
      <cdr:spPr>
        <a:xfrm xmlns:a="http://schemas.openxmlformats.org/drawingml/2006/main">
          <a:off x="3393211" y="1477809"/>
          <a:ext cx="207189" cy="25038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0.24927</cdr:y>
    </cdr:from>
    <cdr:to>
      <cdr:x>0.23625</cdr:x>
      <cdr:y>0.42929</cdr:y>
    </cdr:to>
    <cdr:pic>
      <cdr:nvPicPr>
        <cdr:cNvPr id="22" name="Picture 6" descr="C:\Documents and Settings\Администратор\Рабочий стол\Устинова Н.В\ФОТО\фото борьба\23 февраля 2013г. г.Оса\S1010071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1296144"/>
          <a:ext cx="1944216" cy="9361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  <cdr:relSizeAnchor xmlns:cdr="http://schemas.openxmlformats.org/drawingml/2006/chartDrawing">
    <cdr:from>
      <cdr:x>0</cdr:x>
      <cdr:y>0.41544</cdr:y>
    </cdr:from>
    <cdr:to>
      <cdr:x>0.27125</cdr:x>
      <cdr:y>0.70625</cdr:y>
    </cdr:to>
    <cdr:pic>
      <cdr:nvPicPr>
        <cdr:cNvPr id="25" name="Picture 8" descr="0_cb189_a5a60f5_ori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2160240"/>
          <a:ext cx="2232247" cy="151216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1.17404E-7</cdr:x>
      <cdr:y>0.67949</cdr:y>
    </cdr:from>
    <cdr:to>
      <cdr:x>0.32125</cdr:x>
      <cdr:y>1</cdr:y>
    </cdr:to>
    <cdr:pic>
      <cdr:nvPicPr>
        <cdr:cNvPr id="28" name="Picture 7" descr="JHcjIBLPkn8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" y="3816424"/>
          <a:ext cx="2736303" cy="180020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0.36352</cdr:x>
      <cdr:y>0.80769</cdr:y>
    </cdr:from>
    <cdr:to>
      <cdr:x>0.61714</cdr:x>
      <cdr:y>1</cdr:y>
    </cdr:to>
    <cdr:pic>
      <cdr:nvPicPr>
        <cdr:cNvPr id="30" name="Picture 7" descr="зима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096344" y="4536504"/>
          <a:ext cx="2160240" cy="108012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0.12281</cdr:x>
      <cdr:y>0.15363</cdr:y>
    </cdr:from>
    <cdr:to>
      <cdr:x>0.21448</cdr:x>
      <cdr:y>0.21951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61194" y="862161"/>
          <a:ext cx="792088" cy="3697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17251</a:t>
          </a:r>
        </a:p>
      </cdr:txBody>
    </cdr:sp>
  </cdr:relSizeAnchor>
  <cdr:relSizeAnchor xmlns:cdr="http://schemas.openxmlformats.org/drawingml/2006/chartDrawing">
    <cdr:from>
      <cdr:x>0.24782</cdr:x>
      <cdr:y>0.03815</cdr:y>
    </cdr:from>
    <cdr:to>
      <cdr:x>0.33948</cdr:x>
      <cdr:y>0.10403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141314" y="214089"/>
          <a:ext cx="792012" cy="3697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22284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0.38949</cdr:x>
      <cdr:y>0.02532</cdr:y>
    </cdr:from>
    <cdr:to>
      <cdr:x>0.48115</cdr:x>
      <cdr:y>0.0912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365450" y="142081"/>
          <a:ext cx="792013" cy="3697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22751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0.52282</cdr:x>
      <cdr:y>0.02532</cdr:y>
    </cdr:from>
    <cdr:to>
      <cdr:x>0.61449</cdr:x>
      <cdr:y>0.0912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517578" y="142081"/>
          <a:ext cx="792099" cy="3697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22605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0.59661</cdr:x>
      <cdr:y>0.03782</cdr:y>
    </cdr:from>
    <cdr:to>
      <cdr:x>0.70588</cdr:x>
      <cdr:y>0.10282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112545" y="209451"/>
          <a:ext cx="936370" cy="360040"/>
        </a:xfrm>
        <a:prstGeom xmlns:a="http://schemas.openxmlformats.org/drawingml/2006/main" prst="rect">
          <a:avLst/>
        </a:prstGeom>
        <a:solidFill xmlns:a="http://schemas.openxmlformats.org/drawingml/2006/main">
          <a:srgbClr val="66FFFF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21037</a:t>
          </a:r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0.22688</cdr:x>
      <cdr:y>0.11582</cdr:y>
    </cdr:from>
    <cdr:to>
      <cdr:x>0.34452</cdr:x>
      <cdr:y>0.18082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944208" y="641499"/>
          <a:ext cx="1008096" cy="360040"/>
        </a:xfrm>
        <a:prstGeom xmlns:a="http://schemas.openxmlformats.org/drawingml/2006/main" prst="rect">
          <a:avLst/>
        </a:prstGeom>
        <a:solidFill xmlns:a="http://schemas.openxmlformats.org/drawingml/2006/main">
          <a:srgbClr val="66FFFF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18536</a:t>
          </a:r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0.41175</cdr:x>
      <cdr:y>0.03782</cdr:y>
    </cdr:from>
    <cdr:to>
      <cdr:x>0.52939</cdr:x>
      <cdr:y>0.10282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528420" y="209452"/>
          <a:ext cx="1008095" cy="360039"/>
        </a:xfrm>
        <a:prstGeom xmlns:a="http://schemas.openxmlformats.org/drawingml/2006/main" prst="rect">
          <a:avLst/>
        </a:prstGeom>
        <a:solidFill xmlns:a="http://schemas.openxmlformats.org/drawingml/2006/main">
          <a:srgbClr val="66FFFF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21415</a:t>
          </a:r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0.78148</cdr:x>
      <cdr:y>0.06395</cdr:y>
    </cdr:from>
    <cdr:to>
      <cdr:x>0.89075</cdr:x>
      <cdr:y>0.12245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696744" y="354204"/>
          <a:ext cx="936370" cy="324019"/>
        </a:xfrm>
        <a:prstGeom xmlns:a="http://schemas.openxmlformats.org/drawingml/2006/main" prst="rect">
          <a:avLst/>
        </a:prstGeom>
        <a:solidFill xmlns:a="http://schemas.openxmlformats.org/drawingml/2006/main">
          <a:srgbClr val="66FFFF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20490</a:t>
          </a:r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7B01D-6747-4CFF-9C51-0E78E5342929}" type="datetimeFigureOut">
              <a:rPr lang="ru-RU" smtClean="0"/>
              <a:t>14.03.2016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BF98-A02C-4B16-B833-3763E696F3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81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78CB-8D33-4674-A3A4-F343AC44AAD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950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В проекте бюджета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реализацию МП «Развитие транспортной системы Осинского муниципального района» предусмотрено 60754,9 тыс. рублей, в том числе на: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 г. – 19774 тыс. рублей;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г. – 20490 тыс. рублей;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2018 г. – 20490 тыс. рублей. 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первоначальном плане на 2015 год было запланировано 18536 тыс.рублей. Р</a:t>
            </a: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асходы на 2016 год увеличились в сравнении с 2015 годом на 4478,4 тыс. руб.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включает в себя мероприятия дорожного фонда и организацию перевозок пассажиров и грузов на маршрутах внутреннего водного транспорта. Расшифровка средств дорожного фонда представлена следующим слайдом. Финансовое обеспечение перевозок пассажиров и грузов на маршрутах внутреннего водного транспорта составляет 2511,4 тыс. рублей ежегодно. За счет указанных средств планируется содержать паром СП-16 в ненавигационный период. </a:t>
            </a: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первоначальном бюджете 2015 года данные средства были предусмотрены в сумме 3930 тыс. руб.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В проекте бюджета на 2016-2018 годы средств на организацию перевозок пассажиров автомобильным транспортом не предусмотрено.</a:t>
            </a:r>
            <a:endParaRPr lang="ru-RU" altLang="ru-RU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Финансирование данной программы осуществляется в рамках дорожного фонда Осинского муниципального района. </a:t>
            </a:r>
            <a:endParaRPr lang="ru-RU" altLang="ru-RU" sz="13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240052-AD77-44DE-99E2-B7C5DED0AE54}" type="slidenum">
              <a:rPr lang="ru-RU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 формирования и использования бюджетных ассигнований дорожного фонда Осинского муниципального района объем фонда рассчитан исходя из прогнозируемого объема доходов бюджета Осинского муниципального района от: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акцизов на автомобильный бензин, прямогонный бензин, дизельное топливо, моторные масла для дизельных и карбюраторных (инжекторных) двигателей, производимые на территории Российской Федерации, подлежащих зачислению в  бюджета района в размере 100% доходов бюджета;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транспортного налога до 50 % доходов бюджета.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Средства дорожного фонда направляются на: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Ремонт автомобильных дорог. Финансовое обеспечение составляет 3147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-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транспортно-эксплуатационного состояния сети автомобильных дорог. Планируется отремонтировать 7,822 км. автомобильных дорог: 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2015 год: ремонт автомобильной дороги «Гамицы-Козлово»,1,239 км.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 год: подъезд к г.Оса, 1,330 км; участок а/дороги «Кукуштан-Чайковский-Лесной», 2,833 км.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год: участок а/дороги «Устиново-Новозалесново-Кашкара», 1,2 км.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2018 год: участок а/дороги «Гремяча-Верхняя Чермода», 1,220 км.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Содержание автомобильных дорог. Финансовое обеспечение составляет на 2016 год 14116,0 тыс. рублей, на 2017-2018 годы по 14832,0 тыс. рублей.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-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снижение доли ДТП с сопутствующими неудовлетворительными дорожными условиями из общего количества ДТП на автомобильных дорогах. За счет указанных средств планируется содержать 157,386 км автомобильных дорог ежегодно.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/>
            <a:endParaRPr lang="ru-RU" altLang="ru-RU" dirty="0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80" indent="-28514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0585" indent="-22811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6819" indent="-22811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3053" indent="-22811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9286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5521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1754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7989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F170004-6F74-4518-BF8C-4B1D282328D2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35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проекте бюджета Осинского муниципального района на 2016 год и на плановый период 2017 - 2018 годы предусмотрены расходы на реализацию муниципальной программы «Развитие сельского хозяйства  Осинского муниципального района» в сумме 8039,0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в проекте бюджета на 2016 год составили 96,3 % к первоначальному бюджету на 2015 год (8345,0 тыс. рублей).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Целью муниципальной программы является повышение занятости, доходов сельского населения, а также рост доходности и эффективности сельскохозяйственных товаропроизводителей.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результате реализации муниципальной программы в районе ожидается: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увеличение доли прибыльных сельскохозяйственных предприятий  до 85%;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рост среднемесячной заработной платы в сельском хозяйстве на 46,4%;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 рост производительности труда в сельском хозяйстве более чем в 1,8 раза;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увеличение  производства  сельскохозяйственной продукции в малых формах хозяйствования более чем в 4 раза;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создание 1 убойного пункта.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включает в себя следующие подпрограммы: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Подпрограмма «Развитие приоритетных отраслей сельского хозяйства и эффективное использование ресурсного потенциала предприятий».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предусмотрено в сумме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4832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Основными задачами реализации данной подпрограммы является: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стимулирование сельскохозяйственных товаропроизводителей к постоянной инновационной и инвестиционной деятельности;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вовлечение в оборот неиспользуемых земель сельскохозяйственного назначения;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кадрового потенциала в сельском хозяйстве.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Подпрограмма «Поддержка малых форм хозяйствования». 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предусмотрено в сумме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3207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задачи данной подпрограммы включают в себя: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увеличение количества КФХ, ИП, занимающихся сельскохозяйственным производством;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увеличение количества субъектов малых форм хозяйствования, реализующих проекты в сфере производства и переработки сельскохозяйственной продукции.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386EFF-1FE1-42CB-B62D-788C2F4C9D85}" type="slidenum">
              <a:rPr lang="ru-RU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В проекте бюджета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реализацию муниципальной программы «Эффективное управление земельными ресурсами и имуществом Осинского муниципального района»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предусмотрено 5560 тыс. рублей ежегодно,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первоначальный план на 2015 год составил – 7111 тыс. рублей. 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рамках муниципальной программы нацелена на: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выполнение плановых показателей по доходам от использования муниципального имущества, арендной платы за землю и доходов от продажи земельных участков;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обеспечение эффективного управления, распоряжения, использования и сохранности муниципального имущества, находящегося в собственности Осинского муниципального района;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снижение задолженности за аренду имущества, находящегося в собственности Осинского муниципального района.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включает в себя следующие мероприятия:</a:t>
            </a:r>
          </a:p>
          <a:p>
            <a:pPr indent="449263"/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проведение предпродажной подготовки объектов муниципальной казны, расходы на 2015 год были запланированы в сумме 242,5 тыс. руб., на 2016 год потребность составляет 466 тыс. руб.,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2017- 2018 годы - по 426 тыс. рублей ежегодно.</a:t>
            </a: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Средства направляются на основные мероприятия: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проведение технической экспертизы, изготовление технической документации на объекты муниципальной недвижимости, получение сведений об объектах учета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по 240,0 тыс. рублей ежегодно;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проведение независимой оценки рыночной стоимости объектов муниципальной собственности ежегодно по 119 тыс. рублей.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содержание объектов, находящихся в муниципальной собственности Осинского муниципального района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2016 год запланировано 546 тыс. рублей, на 2017- 2018 годы - по 586 тыс. рублей ежегодно. С</a:t>
            </a: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окращение расходов по сравнению с 2015 годом связано с выполнением необходимых работ по текущему ремонту объектов.</a:t>
            </a:r>
          </a:p>
          <a:p>
            <a:pPr indent="449263"/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Расходы на мероприятия по землеустройству и землепользованию уменьшились по сравнению с 2015 годом на 43% и составляют 1000,0 тыс. руб. В 2016 году средства направляются на:</a:t>
            </a:r>
          </a:p>
          <a:p>
            <a:pPr indent="449263"/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выполнение комплексных кадастровых работ 304,0 тыс. руб. (38 з/уч);</a:t>
            </a:r>
          </a:p>
          <a:p>
            <a:pPr indent="449263"/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проведение работ по кадастровой оценке земельных участков граждан и садоводческих, огороднических и дачных некоммерческих объединений граждан, предоставленных для ведения садоводства, огородничества и дачного строительства на 2016 год 696,0 тыс. руб. (348 з/уч).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формирование земельных участков для продажи на торгах запланированы на 2017-2018 годы по 500,0 тыс. руб. ежегодно (по 63 зем/уч). В первоначальном бюджете 2015 года было запланировано сформировать для продажи 170 зем/участков, на текущую дату сформировано 14 участков.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На обеспечение деятельности Комитета имущественных и земельных отношений в проекте бюджета предусмотрено 3548 тыс. руб. ежегодно. </a:t>
            </a:r>
            <a:endParaRPr lang="ru-RU" altLang="ru-RU" sz="13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/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80" indent="-28514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0585" indent="-22811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6819" indent="-22811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3053" indent="-228117" defTabSz="9314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9286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5521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1754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7989" indent="-228117" defTabSz="9314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1A5E6AE-C1DA-47A4-8B31-B5E1E39C0F4C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37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реализацию муниципальной программы «Обеспечение безопасности жизнедеятельности населения и территории Осинского муниципального района» расходы предусмотрены  в сумме 4693,3 тыс. рублей ежегодно. В проекте бюджета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2016-2018 годы данная программа профинансирована на 100%.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в проекте бюджета на 2016 год увеличились на 7,8% к первоначальному бюджету на 2015 год  </a:t>
            </a:r>
            <a:b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(4355,55 тыс. рублей).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включает в себя следующие подпрограммы: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1.Подпрограмма «Защита населения и территории Осинского муниципального района от чрезвычайных ситуаций природного и техногенного характера».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подпрограммы составляет 328,2 тыс. рублей ежегодно.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Целью подпрограммы - является минимизация социального, экономического и экологического ущерба, наносимого населению и природной среде Осинского муниципального района вследствие ЧС природного и техногенного характера.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Основными результатами подпрограммы предполагаются: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отсутствие ЧС;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отсутствие терактов;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отсутствие погибших при ЧС и терактах;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снижение количества погибших на водных объектах до 50%.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2.Подпрограмма «Профилактика правонарушений в Осинском муниципальном районе».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подпрограммы составляет 51,8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подпрограммы - снижение уровня преступности и повышение роли общественности в укреплении законности и правопорядка на территории района.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результате реализации подпрограммы ожидается: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повысить уровень обеспечения общественного порядка на улицах и местах массового скопления граждан;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предупредить возникновение ситуаций, представляющих опасность для жизни и здоровья граждан и их собственности;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создать предпосылки к снижению совершаемых правонарушений в подростковой среде;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усилить эффективность профилактической деятельности за счет организации межведомственного взаимодействия всех субъектов профилактики и реализации межведомственных планов мероприятий;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активизировать деятельность общественных объединений, организаций всех форм собственности, граждан в обеспечении безопасности и укреплении законности и правопорядка;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улучшить информационное сопровождение деятельности субъектов профилактики и общественных объединений по обеспечению охраны общественного порядка.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3.Подпрограмма «Обеспечение реализации муниципальной программы»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обеспечена в сумме 4313,3 тыс. рублей на содержание отделов администрации Осинского муниципального района и ЕДДС Осинского муниципального района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Результатом данной подпрограммы является освоение бюджета муниципальной программы не ниже 95%.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Общий объем расходов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реализацию муниципальной программы «Развитие сферы предпринимательства в Осинском муниципальном районе» за счет средств районного бюджета составляет 835,0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в проекте бюджета на 2016 год составили 87,1 % к первоначальному бюджету на 2015 год  (958,3 тыс. рублей).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Целью муниципальной программы является создание условий для эффективного функционирования и развития предпринимательства на территории Осинского муниципального района.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Приоритетное направление развития сферы предпринимательства Осинского муниципального района определяет систему основных мероприятий Программы, реализация которых планируется в рамках подпрограммы: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1.Подпрограмма «Развитие малого и среднего предпринимательства в Осинском муниципальном районе»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Основными задачами реализации данной подпрограммы является: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информационное обеспечение малого и среднего предпринимательства;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снижение части затрат субъектов малого и среднего предпринимательства, связанных с осуществлением ими предпринимательской деятельности;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создание 	механизмов, обеспечивающих повышение инвестиционной привлекательности района.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 муниципальной программы позволит достигнуть к 2019 году плановых значений по целевым показателям: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обеспечить функционирование конкурентной среды, стимулирующей предпринимательскую активность;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повысить инвестиционную активность организаций, в том числе устойчивого развития предпринимательства во всех отраслях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реального сектора экономики;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-   увеличить количество вновь созданных рабочих мест в СМП, получивших финансовую поддержку на 155.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7013" indent="-227013">
              <a:spcBef>
                <a:spcPct val="0"/>
              </a:spcBef>
            </a:pPr>
            <a:r>
              <a:rPr lang="ru-RU" altLang="ru-RU" sz="1300" b="1" dirty="0" smtClean="0">
                <a:latin typeface="Times New Roman" pitchFamily="18" charset="0"/>
              </a:rPr>
              <a:t>1. Содержание ОМСУ 17502,3 тыс.руб., в том числе: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Глава муниципального района – 1271,5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Руководитель КСП – 966,0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КСП – 1671,1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Председатель ЗС – 1106,1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Депутаты ЗС – 251,7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Аппарат ЗС – 997,3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Представительные расходы ЗС – 89,5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УЭР - 3096,4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УРИ – 4418,0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latin typeface="Times New Roman" pitchFamily="18" charset="0"/>
              </a:rPr>
              <a:t>УСР – 3634,7</a:t>
            </a:r>
          </a:p>
          <a:p>
            <a:pPr marL="227013" indent="-227013"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Мероприятия, осуществляемые органами местного самоуправления Осинского муниципального района в рамках непрограммных направлений расходов</a:t>
            </a:r>
            <a:endParaRPr lang="ru-RU" altLang="ru-RU" sz="11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резервный фонд предусмотрен в сумме 1500,0 тыс. рублей ежегодно;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</a:rPr>
              <a:t>- на предоставление услуг по опубликованию муниципальных правовых актов и доведению до сведения жителей официальной информации предлагается предусмотреть средства в сумме 323,0 тыс. рублей  ежегодно в том числе:</a:t>
            </a: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предоставление услуг на публикацию официальной информации Земского собрания Осинского муниципального района расходы запланированы на уровне 2015 года в сумме 100,0 тыс. рублей ежегодно;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2. предоставление услуг по созданию, размещению, прокату в эфире телевещания видеоматериалов о деятельности Земского собрания Осинского муниципального района расходы запланированы на уровне 2015 года в сумме 168,0 тыс. рублей ежегодно;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предоставление услуг по созданию, размещению, прокату радиопередач в эфире радиоматериалов о деятельности Земского собрания Осинского муниципального района расходы запланированы на уровне 2015 года в сумме 55,0 тыс. руб., ежегодно;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</a:rPr>
              <a:t>- на выплаты Почетным гражданам   Осинского муниципального района на 2016-2018 годы  предусмотрено по 229,0 тыс. рублей ежегодно. Расходы увеличились на 12,0 тыс. рублей в связи с изменением  количество получателей, которое в 2016 году может составить 18 человек. Планирование данных расходов осуществлялось в соответствии с решением Земского собрания Осинского муниципального района от 26.09.2013г. № 284 «Об утверждении Положения о почетном звании «Почетный гражданин Осинского муниципального района»;</a:t>
            </a:r>
          </a:p>
          <a:p>
            <a:pPr marL="227013" indent="-227013" algn="just" eaLnBrk="1" hangingPunct="1">
              <a:lnSpc>
                <a:spcPts val="1800"/>
              </a:lnSpc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</a:rPr>
              <a:t>- субсидии социально-ориентированным некоммерческим организациям на проведение социально-значимых и спортивных мероприятий на 2016-2018 годы запланированы в сумме 878,000 тыс. руб. ежегодно. </a:t>
            </a:r>
            <a:endParaRPr lang="ru-RU" altLang="ru-RU" sz="1300" dirty="0" smtClean="0">
              <a:latin typeface="Times New Roman" pitchFamily="18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155" indent="-282651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814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739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3821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85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3355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122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28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27E57B0-FCC4-4C57-97E0-B4B53518BC53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40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7013" indent="-227013">
              <a:spcBef>
                <a:spcPct val="0"/>
              </a:spcBef>
            </a:pPr>
            <a:r>
              <a:rPr lang="ru-RU" altLang="ru-RU" sz="1300" b="1" dirty="0" smtClean="0">
                <a:solidFill>
                  <a:srgbClr val="000000"/>
                </a:solidFill>
                <a:latin typeface="Times New Roman" pitchFamily="18" charset="0"/>
              </a:rPr>
              <a:t>Компенсация дополнительных расходов, возникающих в результате решений, принятых органами местного самоуправления района. 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</a:rPr>
              <a:t>В 2016 году финансирование составляет 4718,4 тыс.рублей (в т.ч., Осинскому городскому поселению на ремонт очистных сооружений – 1718,4 тыс. рублей,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</a:rPr>
              <a:t>Комаровскому сельскому поселению – 1700,0 тыс. рублей и Пальскому сельскому поселению – 1300,0 тыс. рублей на распределительные газопроводы)</a:t>
            </a:r>
          </a:p>
          <a:p>
            <a:pPr marL="227013" indent="-227013">
              <a:spcBef>
                <a:spcPct val="0"/>
              </a:spcBef>
            </a:pPr>
            <a:endParaRPr lang="ru-RU" altLang="ru-RU" sz="1300" b="1" dirty="0" smtClean="0">
              <a:latin typeface="Times New Roman" pitchFamily="18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155" indent="-282651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814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739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3821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85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3355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122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28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1DA65DC-D2B8-4DD2-991C-6DF0FADBD20D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41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7013" indent="-227013">
              <a:spcBef>
                <a:spcPct val="0"/>
              </a:spcBef>
            </a:pPr>
            <a:r>
              <a:rPr lang="ru-RU" altLang="ru-RU" sz="1300" b="1" dirty="0" smtClean="0">
                <a:solidFill>
                  <a:srgbClr val="000000"/>
                </a:solidFill>
                <a:latin typeface="Times New Roman" pitchFamily="18" charset="0"/>
              </a:rPr>
              <a:t>Компенсация дополнительных расходов, возникающих в результате решений, принятых органами местного самоуправления района. 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</a:rPr>
              <a:t>В 2016 году финансирование составляет 4718,4 тыс.рублей (в т.ч., Осинскому городскому поселению на ремонт очистных сооружений – 1718,4 тыс. рублей,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</a:rPr>
              <a:t>Комаровскому сельскому поселению – 1700,0 тыс. рублей и Пальскому сельскому поселению – 1300,0 тыс. рублей на распределительные газопроводы)</a:t>
            </a:r>
          </a:p>
          <a:p>
            <a:pPr marL="227013" indent="-227013">
              <a:spcBef>
                <a:spcPct val="0"/>
              </a:spcBef>
            </a:pPr>
            <a:endParaRPr lang="ru-RU" altLang="ru-RU" sz="1300" b="1" dirty="0" smtClean="0">
              <a:latin typeface="Times New Roman" pitchFamily="18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155" indent="-282651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814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739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3821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85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3355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122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28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1DA65DC-D2B8-4DD2-991C-6DF0FADBD20D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42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7013" indent="-227013">
              <a:spcBef>
                <a:spcPct val="0"/>
              </a:spcBef>
            </a:pPr>
            <a:r>
              <a:rPr lang="ru-RU" altLang="ru-RU" sz="1300" b="1" dirty="0" smtClean="0">
                <a:solidFill>
                  <a:srgbClr val="000000"/>
                </a:solidFill>
                <a:latin typeface="Times New Roman" pitchFamily="18" charset="0"/>
              </a:rPr>
              <a:t>Компенсация дополнительных расходов, возникающих в результате решений, принятых органами местного самоуправления района. 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</a:rPr>
              <a:t>В 2016 году финансирование составляет 4718,4 тыс.рублей (в т.ч., Осинскому городскому поселению на ремонт очистных сооружений – 1718,4 тыс. рублей,</a:t>
            </a:r>
          </a:p>
          <a:p>
            <a:pPr marL="227013" indent="-227013">
              <a:spcBef>
                <a:spcPct val="0"/>
              </a:spcBef>
            </a:pPr>
            <a:r>
              <a:rPr lang="ru-RU" altLang="ru-RU" sz="1300" dirty="0" smtClean="0">
                <a:solidFill>
                  <a:srgbClr val="000000"/>
                </a:solidFill>
                <a:latin typeface="Times New Roman" pitchFamily="18" charset="0"/>
              </a:rPr>
              <a:t>Комаровскому сельскому поселению – 1700,0 тыс. рублей и Пальскому сельскому поселению – 1300,0 тыс. рублей на распределительные газопроводы)</a:t>
            </a:r>
          </a:p>
          <a:p>
            <a:pPr marL="227013" indent="-227013">
              <a:spcBef>
                <a:spcPct val="0"/>
              </a:spcBef>
            </a:pPr>
            <a:endParaRPr lang="ru-RU" altLang="ru-RU" sz="1300" b="1" dirty="0" smtClean="0">
              <a:latin typeface="Times New Roman" pitchFamily="18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155" indent="-282651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814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739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3821" indent="-225805" defTabSz="925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85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3355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122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2889" indent="-225805" defTabSz="925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1DA65DC-D2B8-4DD2-991C-6DF0FADBD20D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43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вопросы: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по отношению к 2015 году в прогнозе на 2016 год расходы уменьшились на 27349,4 тыс.руб. 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Расходы на обеспечение деятельности органов местного самоуправления снизились на 7,4 </a:t>
            </a:r>
            <a:r>
              <a:rPr lang="ru-RU" altLang="ru-RU" sz="1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2015 годом.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По предоставлению услуг по опубликованию муниципальных правовых актов и доведению до сведения жителей официальной информации, публикация официальной информации Земского собрания по аппарату администрации расходы запланированы в сумме 961,0 тыс. рублей, расходы по данным услугам по сравнению с 2015 годом не изменились.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предоставлению транспортных услуг и услуги по техническому обслуживанию здания администрации Осинского муниципального района произошло увеличение расходов на 6,6% по сравнению с 2015 годом. Рост расходов связан с повышением фонда оплаты труда.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бюджета на 2016 год предусмотрены расходы на предоставление субсидии некоммерческим организациям в объеме 878,0 тыс. рублей. Средства направлены на оказание поддержки социально-ориентированным некоммерческим организациям, из них: 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психологической поддержки «Доверие» объем финансирования на 2016 год составит 33,0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Осинская районная организация ветеранов (пенсионеров) войны и труда объем финансирования на 2016 год составит 225,0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«Общество инвалидов» объем финансирования на 2016 год составит 199,0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ветеранов участников боевых действий «Гранит» объем финансирования на 2016 год составит 190,0 тыс. рублей ежегодно.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«Совет Женщин» объем финансирования на 2016 год составит 30,0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«Мать защитника отечества» объем финансирования на 2016 год составит 40,0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«Оса мастеровая» объем финансирования на 2016 год составит 20,0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«Союз пенсионеров России» объем финансирования на 2016 год составит 41,0 тыс. рублей ежегодно;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«Общество слепых» объем финансирования на 2016 год составит 100,0 тыс. рублей ежегодно.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фонд предусмотрен в сумме 1500 тыс. руб. в проекте бюджета на 2016 год.</a:t>
            </a:r>
          </a:p>
          <a:p>
            <a:pPr indent="450000"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реализацию подпрограммы «Управление муниципальным имуществом Осинского муниципального района» муниципальной программы "Эффективное управление земельными ресурсами и имуществом Осинского муниципального района« в проекте бюджета на 2016-2018 годы предусмотрены средства в объеме 1011,7 тыс. руб. ежегодно. Расходы на  проведение предпродажной подготовки объектов муниципальной казны в 2015 году составляют 190,8 тыс. руб., на 2016 год потребность составляет 465,5 тыс. руб.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Средства направляются на реализацию следующих основных мероприятий:</a:t>
            </a:r>
          </a:p>
          <a:p>
            <a:pPr>
              <a:buFontTx/>
              <a:buChar char="-"/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проведение технической экспертизы, изготовление технической документации на объекты муниципальной недвижимости 240,0 тыс. руб.;</a:t>
            </a:r>
          </a:p>
          <a:p>
            <a:pPr>
              <a:defRPr/>
            </a:pP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проведение оценки рыночной стоимости объектов муниципальной собственности 118,5 тыс. руб.</a:t>
            </a:r>
          </a:p>
          <a:p>
            <a:pPr indent="450000">
              <a:lnSpc>
                <a:spcPct val="80000"/>
              </a:lnSpc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содержание объектов, находящихся в муниципальной собственности Осинского муниципального района предусмотрено 546,2 тыс. руб. (в т.ч. оплата услуг теплоснабжения административного здания д. Пермякова, ул. Ленина, 10 -212,3 тыс. руб., страхование муниципального имущества -72,0 тыс. руб., оплата услуг по опубликованию в печатном издании информации о проведении аукционов, конкурсов по продаже муниципального имущества -117,0 тыс. руб., перечисление в фонд капремонта -75,9 тыс. руб., содержание и ремонт муниципального имущества -69,0 тыс. руб.). Уменьшение расходов по сравнению с 2015 годом на 4083,5 тыс. руб. связано с выполненными работами по текущему ремонту объектов (ремонт скважины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п.Лесной -637,0 тыс. руб., ремонт крыши здания по ул.Октябрьской, 89 г.Оса -382,2 тыс. руб., ремонт здания для МФЦ в г.Оса -2466,4 тыс. руб.)</a:t>
            </a: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других обязательств государства (представительские расходы) по аппарату администрации запланированы в сумме 766,5 тыс. руб. Планирование  представительских расходов на мероприятия администрации Осинского муниципального района произведено в соответствии  с Постановлением главы №381 от 15.04.2008 г. с учетом изменений №398 от 22.06.2012 года. Представительские расходы по Земскому собранию запланированы в сумме 78,1 тыс. руб. на основании решения Земского собрания № 213 от 25.10.2012г.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конкурс поселений, входящих в состав Осинского муниципального района, по достижению наиболее результативных значений показателей социально-экономического развития в сумме 300 тыс. руб. </a:t>
            </a:r>
          </a:p>
          <a:p>
            <a:pPr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деятельность: 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обеспечение деятельности органов местного самоуправления увеличились на 157,7 тыс. руб. по сравнению с 2015 годом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ведомственной целевой программы ««Обеспечение безопасности жизнедеятельности населения ОМР на 2016-2018 годы» »  в проекте бюджета на 2016-2018 годы предусмотрены средства в объеме 4693,3 тыс. руб. ежегодно.</a:t>
            </a:r>
          </a:p>
          <a:p>
            <a:pPr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Национальная экономика: </a:t>
            </a:r>
          </a:p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рыболовство (0405)</a:t>
            </a:r>
            <a:endParaRPr lang="ru-RU" altLang="ru-RU" sz="1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сельского хозяйства Осинского муниципального района на 2016-2018 годы» в бюджете на 2016 год запланировано 8039,0 тыс. рублей. Реализация программы в проекте бюджета на 2016 год запланирована 100%.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направляются на: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стимулирование сельскохозяйственных товаропроизводителей к постоянной инновационной и инвестиционной деятельности;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использования ресурсного потенциала в сельскохозяйственных предприятиях;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малых форм хозяйствования в АПК;</a:t>
            </a:r>
          </a:p>
          <a:p>
            <a:pPr>
              <a:buFontTx/>
              <a:buChar char="-"/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кадрового потенциала и информационное обеспечение в АПК.</a:t>
            </a:r>
          </a:p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Водное хозяйство  (0406)</a:t>
            </a:r>
          </a:p>
          <a:p>
            <a:pPr indent="450000" algn="just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 2014-2017 годах на условиях софинансирования мероприятий подпрограммы «Развитие водохозяйственного комплекса Пермского края» государственной программы Пермского края «Воспроизводство и использование природных ресурсов Пермского края» запланированы расходы на проведение работ по берегоукреплению Воткинского водохранилища г.Оса в сумме 3166,4 тыс. руб. в 2016г. и 1033,1 тыс. руб. в 2017г.</a:t>
            </a:r>
          </a:p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Транспорт  (0408)</a:t>
            </a:r>
          </a:p>
          <a:p>
            <a:pPr indent="450000" algn="just"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2016 год запланированы средства в сумме  2511,4 тыс. рублей на предоставление субсидий МБУ «Транспортник» по перевозке пассажиров и грузов на маршрутах внутреннего водного транспорта общего пользования в рамках муниципальной программы "Развитие транспортной системы Осинского муниципального района". За счет указанных средств планируется содержать паром СП-16 в ненавигационный период. В уточненном бюджете 2015 года данные средства были предусмотрены в сумме 3929,3 тыс. руб.</a:t>
            </a:r>
            <a:endParaRPr lang="ru-RU" altLang="ru-RU" sz="1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   </a:t>
            </a:r>
            <a:r>
              <a:rPr lang="ru-RU" altLang="ru-RU" sz="1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   (0409)</a:t>
            </a:r>
            <a:endParaRPr lang="ru-RU" alt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разделу 0409 «Дорожное хозяйство» расходы на 2016 год увеличились в сравнении с 2015 годом на 4339,4 тыс. руб. Расходы предусмотрены в соответствии с постановлением главы ОМР от  22.10.2009г. № 746 «Об утверждении нормативов финансовых затрат на капитальный ремонт, ремонт и содержание автомобильных дорог и искусственных сооружений на них местного значения вне границ населенных пунктов в границах ОМР и правил расчета размеров ассигнований бюджета ОМР на указанные цели» в рамках муниципальной программы "Развитие транспортной системы Осинского муниципального района". На содержание автомобильных дорог предусмотрены расходы в сумме 14116,0 тыс. рублей, за счет указанных средств планируется содержать 157,386 км. автомобильных дорог. На ремонт автомобильных дорог расходы составляют 3146,9 тыс. рублей ежегодно, в трехлетний период планируется отремонтировать 7,822 км. автомобильных дорог.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Финансирование данных мероприятий в 2016-2018 гг. (ремонт, капитальный ремонт и содержание автомобильных дорог) будет осуществляться за счет средств дорожного фонда Осинского муниципального района, который формируется согласно Порядка, утвержденного решением Земского собрания ОМР. </a:t>
            </a:r>
          </a:p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экономики (0412)  </a:t>
            </a:r>
            <a:endParaRPr lang="ru-RU" alt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Расходы на мероприятия по землеустройству и землепользованию в 2016 году увеличились по сравнению с уточненным бюджетом 2015 года на 752,6 тыс. руб. и составляют 1000,0 тыс. руб. В уточненном бюджете 2015 года запланировано 134,5 тыс. руб. на формирование 14 земельных участков для продажи, для оценки з/участков запланировано 113,0 тыс. руб.</a:t>
            </a:r>
          </a:p>
          <a:p>
            <a:pPr indent="450000" algn="just"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2016 году планируется реализация следующих основных мероприятий:</a:t>
            </a:r>
            <a:endParaRPr lang="ru-RU" altLang="ru-RU" sz="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выполнение комплексных кадастровых работ 304,0 тыс. руб. (38 з/уч);</a:t>
            </a:r>
            <a:endParaRPr lang="ru-RU" altLang="ru-RU" sz="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alt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проведение работ по кадастровой оценке земельных участков граждан и садоводческих, огороднических и дачных некоммерческих объединений граждан, предоставленных для ведения садоводства, огородничества и дачного строительства на 2016 год 696,0 тыс. руб. (348 з/уч).</a:t>
            </a:r>
          </a:p>
          <a:p>
            <a:pPr indent="450000" algn="just">
              <a:defRPr/>
            </a:pPr>
            <a:r>
              <a:rPr lang="ru-RU" altLang="ru-RU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на формирование земельных участков для продажи на торгах запланированы на 2017-2018 годы по 500,0 тыс. руб. ежегодно (по 63 зем/уч). 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Программа развития туризма в Осинском муниципальном районе на 2013-2014 годы с целью создания благоприятных условий для полноценного развития туризма, как познавательного вида деятельности, предусмотрены средства в сумме 740,0 тыс. руб. на 2014 год. На 2015-2016 годы расходы не запланированы по причине окончания срока действия программы.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Средства подпрограммы развития малого и среднего предпринимательства Осинского муниципального района в проекте бюджета на 2016-2018 годы, средства запланированы в сумме 835,0 тыс. руб. на создание условий для развития предпринимательства в районе и финансовую поддержку субъектов МП.</a:t>
            </a:r>
          </a:p>
          <a:p>
            <a:pPr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Объем расходов по разделу «Образование» в уточненном бюджете 2015 года – 132663,8 тыс. рублей, в проекте бюджета 2016 года – 125431,6 тыс. рублей, по отношению к бюджету 2015 года расходы бюджета 2016 года сокращаются на 5,5% (за счет реализации инвестиционного проекта планируемого на 2015 год).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 проекте бюджета на 2016 год предусмотрено финансирование учреждений образования: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- учреждения дошкольного образования (6 детских садов) - предусмотрено перечисление субсидии на выполнение муниципального задания в сумме 26205,0  тыс. рублей. По отношению к 2015 году произошло увеличение расходов на 4796,5 тыс. рублей или 2,4 % , в связи с индексацией коммунальных услуг и материальных затрат, увеличилось количество на 66 детей в 2015г. – 1727 дет., в 2016 г. – 1793 дет. Количество детских садов уменьшилось на 5 в связи с реорганизацией учреждений. 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- учреждения общего образования (12 общеобразовательных школ и 1 коррекционная школа) - предусмотрено перечисление субсидии на выполнение муниципального задания в сумме 28869,7 тыс. рублей. По отношению к 2015 году произошло увеличение расходов 2433,8 тыс. рублей или 9,2 % , в связи с индексацией коммунальных услуг и материальных затрат, так же увеличилось количество на 99 детей в 2015 г. – 3642 дет., в 2016 г – 3741 дет.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- учреждения дополнительного образования (ДЮСШ, ЦДТ, ДШИ) - предусмотрено перечисление субсидии на выполнение муниципального задания в сумме 40088,6 тыс. рублей. По отношению к 2015 году произошло увеличение расходов на 3421,3 тыс. рублей или 9,3 % , в связи с индексацией коммунальных услуг и материальных затрат, количество детей так же увеличилось на 119 дет. в 2015 г. – 1421 дет, в 2016 г. – 1537 дет.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прочие учреждения (МБУ ХЭГ) - предусмотрено перечисление субсидии на выполнение муниципального задания в 2016 году в сумме 5861,1 тыс. рублей, осталось на уровне  2015 года.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на осуществление перевозок обучающихся, проживающих на территории района, иными организациями - предусмотрено перечисление субсидии в сумме 926,7 тыс. рублей.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По отношению к 2015 году произошло увеличение расходов на 239,4 тыс. рублей или 34,8 % , в связи увеличением количества детей на 23, в 2015 г. – 59 дет, в 2016 г. – 82 дет.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Также в проекте бюджета на 2016 год предусмотрены расходы на организацию летнего отдыха детей в сумме 1936,6 тыс. рублей. По отношению к 2015 году произошло увеличение расходов на 223,7 тыс. рублей или 13,1 % , в связи увеличением количества детей на 49, в 2015 г. – 1657 дет, в 2016 г. – 1706 дет.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 проекте бюджета на 2016 год предусмотрено финансирование прочих мероприятий муниципальных программ: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- «Развитие системы образования в ОМР на 2016-2018 годы», в проекте бюджета запланировано 20989,9 тыс. рублей. По отношению к 2015 году произошло увеличение расходов на 5282 тыс. рублей или 33,6 % , в связи с переходом МБУ «ХЭГ» из Комитета имущественных отношений в Управление образования. Средства направляются на формирование развивающей среды в образовательных учреждениях, на проведение профессиональных конкурсов, мероприятий с педагогами, юбилейных мероприятий в образовательных учреждениях, на компенсацию за наем жилья детям, проживающим в сельской местности и обучающимся на третьей ступени обучения, на публикацию в СМИ, на сайте управления образования печатных и видеоматериалов, освещающих достижения и проблемы сферы  образования, на формирование у обучающихся культуры здорового образа жизни, на создание системы духовно-нравственного воспитания обучающихся, на создание эффективной конкурентоспособной сети образовательных учреждений, на приведение материально-технической  базы муниципальных образовательных организаций в нормативное состояние, на обеспечение выполнений  функций управления образования администрации для реализации мероприятий подпрограмм.</a:t>
            </a:r>
          </a:p>
          <a:p>
            <a:pPr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«Культура Осинского муниципального района на 2016-2018 годы», в подпрограмме «Молодежная политика» на 2016 год в бюджете предусмотрено 554 тыс. рублей. Средства планируются на стимулирование социально-активной молодежи, поддержку творческих инициатив, укрепление института молодей семьи, а также на формирование у молодежи активной жизненной позиции, готовности к участию в общественно-политической жизни района;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Мероприятия финансируемые в 2015 году: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«Развитие сети муниципальных дошкольных образовательных учреждений на территории Осинского муниципального района на 2012-2015 годы» предусмотрены средства на реализацию инвестиционного проекта «Реконструкция существующего здания под детский сад на 80 мест по адресу: Пермский край г.Оса, ул. Гоголя, д.115» в сумме 17614,9 тыс. руб;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на ИП "ПСД на инженерные сети по адресу: Пермский край, г.Оса, ул.Гоголя, 115 в сумме 427,7 тыс. руб;</a:t>
            </a:r>
          </a:p>
          <a:p>
            <a:pPr marL="171450" indent="-171450">
              <a:buFontTx/>
              <a:buChar char="-"/>
              <a:defRPr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ИП "Строительство инженерных сетей по адресу: Пермский край, г.Оса, ул.Гоголя, 115"  в сумме 2840,7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тыс. руб;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на з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акупку и поставку учебного оборудования для вновь создаваемых мест в ДОО  в сумме 2774,5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тыс. руб. На 2016 год финансирование данных мероприятий не предусмотрено.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Культура: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Расходы по отрасли «Культура, кинематография» предусмотренные в проекте бюджета на 2016 год, по сравнению с первоначальным бюджетом на 2015 год увеличились на 3437 тыс. рублей или 22,8%. Объем расходов по данной отрасли составит в 2016 году – 18472,1 тыс. рублей.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 проекте бюджета на 2016 год предусмотрено финансирование 2 учреждений культуры: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МБУ «Осинский МЦНКиМ» - предусмотрено перечисление субсидии на выполнение муниципального задания в сумме 7404,2 тыс. рублей. По отношению к 2015 году произошло увеличение расходов на 691,6 тыс. рублей или 10,3 % , в связи с индексацией коммунальных услуг и материальных затрат;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МУ «Осинская МЦБ» - предусмотрено перечисление субсидии на выполнение муниципального задания в сумме 5831,8 тыс. рублей. По отношению к 2015 году произошло увеличение расходов на 509,3 тыс. рублей или 9,6 % , в связи с индексацией коммунальных услуг и материальных затрат;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 проекте бюджета на 2016 год предусмотрено финансирование прочих мероприятий муниципальной программы «Культура Осинского муниципального района на 2016-2018 годы», на реализацию которой в проекте бюджета запланировано 5236,1 тыс. рублей. Средства направляются на обновление книжных фондов, на юбилейные программы и мероприятия, а также на мероприятия, способствующие росту престижа Осинской культуры среди населения района, Пермского края, России и за рубежом, на развитие внутреннего и въездного туризма в Осинском муниципальном районе. По отношению к 2015 году произошло увеличение расходов на 2236,1 тыс. рублей или 74,5 %.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 проекте бюджета на 2016 год предусмотрено финансирование расходов на строительство объекта  котельной  по адресу: Пермский край,  г.Оса, ул. Кобелева, 5  и составляют 1250,0 тыс. руб. Данные расходы включены в проект бюджета на основании ИП «Строительство котельной  по адресу: Пермский край,  г.Оса, ул. Кобелева, 5»</a:t>
            </a:r>
          </a:p>
          <a:p>
            <a:pPr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altLang="ru-RU" sz="1000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бюджета на 2016 год предусмотрено финансирование м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униципальной программы "Развитие здравоохранения в Осинском муниципальном районе"  в сумме 272 тыс. рублей. на обеспечение учреждении здравоохранения медицинскими работниками по наиболее востребованным врачебным специальностям (выплата стипендий).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indent="450000"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по разделу «Социальная политика» в уточненном бюджете 2015 года – 2499,36  тыс. рублей, на 2016 год запланировано – 2505,9  тыс. рублей. Проектом бюджета  Осинского муниципального района на 2016-2018 годы предусмотрены средства на: 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доплаты к пенсиям муниципальных служащих увеличились в связи с увеличением окладов выборным должностным лицам и муниципальным служащим на 6 % с 01.01.2015г.,  изменением размера трудовой пенсии и фиксированного базового размера страховой части трудовой пенсии по старости в размере 1,114 (Постановление Правительства Российской Федерации от 23.01.2015г. №40), а также в связи с увеличением числа получателей на 5 человек и составило 59;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почетным гражданам  г. Оса на 2016-2018 годы  запланированы в сумме по 229 тыс. руб. ежегодно. Расходы увеличились на 12,0 тыс. рублей в связи с изменением  количество получателей, которое в 2016 году может составить 18 человек; </a:t>
            </a:r>
          </a:p>
          <a:p>
            <a:pPr marL="171450" indent="-171450">
              <a:buFontTx/>
              <a:buChar char="-"/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обеспечение работников бюджетных учреждений Осинского муниципального района путевками на санаторно-курортное лечение </a:t>
            </a:r>
            <a:r>
              <a:rPr lang="ru-RU" alt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100,8 тыс. руб.</a:t>
            </a:r>
          </a:p>
          <a:p>
            <a:pPr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спорт:</a:t>
            </a:r>
          </a:p>
          <a:p>
            <a:pPr indent="450000">
              <a:lnSpc>
                <a:spcPct val="80000"/>
              </a:lnSpc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2016-2018годы по разделу «Физическая культура и спорт» на территории Осинского муниципального района осуществляется финансирование муниципальной программы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"Развитие физической культуры спорта и формирование здорового образа жизни в Осинском муниципальном районе" в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сумме 2505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Средства направляются на развитие массового спорта и пропаганду здорового образа жизни, приобщение различных слоев населения Осинского муниципального района к регулярным занятиям физической культурой и спортом, развитие инфраструктуры для занятия массовым спортом, развитие спорта высших достижений как составляющей престижа Осинского муниципального района, развитие спектра услуг и системы подготовки спортивного резерва для лиц с ограниченными возможностями здоровья.</a:t>
            </a:r>
            <a:endParaRPr lang="ru-RU" alt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>
              <a:lnSpc>
                <a:spcPct val="80000"/>
              </a:lnSpc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отношению к уточненному  бюджету 2015 года финансирование программы уменьшилось на 1665 тыс. рублей. или 60%. Средства запланированы на мероприятия с целью формирования у населения района, особенно у детей и молодежи, устойчивого интереса к занятиям физической культурой и спортом, здоровому образу жизни, на создание условий для занятий массовым спортом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Обслуживание муниципального долг:</a:t>
            </a:r>
          </a:p>
          <a:p>
            <a:pPr indent="450000">
              <a:lnSpc>
                <a:spcPct val="80000"/>
              </a:lnSpc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причине планирования бюджета с дефицитом, для покрытия которого планируется получить кредит в банке, в проекте бюджета предусмотрены средства на обслуживание муниципального долга.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000" b="1" u="sng" dirty="0" smtClean="0">
                <a:latin typeface="Times New Roman" pitchFamily="18" charset="0"/>
                <a:cs typeface="Times New Roman" pitchFamily="18" charset="0"/>
              </a:rPr>
              <a:t>Межбюджетные трансферты:</a:t>
            </a:r>
          </a:p>
          <a:p>
            <a:pPr indent="450000">
              <a:lnSpc>
                <a:spcPct val="80000"/>
              </a:lnSpc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прогнозируются в 2016 году на уровне ожидаемой оценки 2015 года. Принято решение сохранить объем РФФПП, утвержденный решением Земского собрания от 25 декабря 2014г. № 413 «О бюджете Осинского муниципального  района на 2015 год и на плановый период 2016-2017 годов» в ранее утвержденном размере. В результате, на 2016 год районный фонд финансовой поддержки поселений  составит 35190,0 тыс. руб. (12,3% от собственных доходов бюджета Осинского муниципального района), на 2017 и  2018 годы РФФПП составит 31280,0 тыс. руб. ежегодно (11,3% в 2017г. и 10,8% в 2018 г. от собственных доходов).</a:t>
            </a:r>
          </a:p>
          <a:p>
            <a:pPr indent="450000">
              <a:lnSpc>
                <a:spcPct val="80000"/>
              </a:lnSpc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бюджета на 2016 год предусмотрена компенсация дополнительных расходов, возникающих в результате решений, принятых органами местного самоуправления района, финансирование составляет 4718,4 тыс.руб. (в т.ч., Осинскому городскому поселению на ремонт очистных сооружений – 1718,4 тыс. рублей, Комаровскому сельскому поселению – 1700,0 тыс. рублей и Пальскому сельскому поселению – 1300,0 тыс. рублей на распределительные газопроводы).</a:t>
            </a:r>
          </a:p>
          <a:p>
            <a:pPr indent="450000">
              <a:lnSpc>
                <a:spcPct val="80000"/>
              </a:lnSpc>
              <a:defRPr/>
            </a:pPr>
            <a:endParaRPr lang="ru-RU" altLang="ru-RU" sz="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323" indent="-288114" defTabSz="9359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229" indent="-230810" defTabSz="9359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8847" indent="-230810" defTabSz="9359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2056" indent="-230810" defTabSz="9359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0491" indent="-230810" defTabSz="9359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8925" indent="-230810" defTabSz="9359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7360" indent="-230810" defTabSz="9359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5794" indent="-230810" defTabSz="9359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403F72E-041C-4CBD-9A7A-3AF3CE96392C}" type="slidenum">
              <a:rPr lang="ru-RU" altLang="ru-RU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21</a:t>
            </a:fld>
            <a:endParaRPr lang="ru-RU" altLang="ru-RU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Развитие системы образования – 42,7% от общей суммы;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Управление муниципальными финансами – 20,0%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Культура – 12,4 %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Совершенствование муниципальной службы – 8,8%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Развитие транспортной системы – 7,7%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Развитие сельского хозяйства – 3,0%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Эффективное управление земельными ресурсами и имуществом – 2,2%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Обеспечение безопасности жизнедеятельности населения и территории – 1,8%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Развитие физической культуры, спорта и формирование здорового образа жизни – 1,0%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Развитие сферы предпринимательства – 0,3%</a:t>
            </a:r>
          </a:p>
          <a:p>
            <a:r>
              <a:rPr lang="ru-RU" altLang="ru-RU" sz="1300" dirty="0" smtClean="0">
                <a:latin typeface="Times New Roman" pitchFamily="18" charset="0"/>
                <a:cs typeface="Times New Roman" pitchFamily="18" charset="0"/>
              </a:rPr>
              <a:t>Развитие здравоохранения – 0,1%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C2F2D9-995C-4064-A2E2-D16BB7B6A9F0}" type="slidenum">
              <a:rPr lang="ru-RU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Дошкольное образование: 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2015 г. - 36549  тыс. руб. ( в т.ч: услуга – 21565 тыс. руб.; реконструкция здания под детский сад г.Оса ул. Гоголя д.115 – 12599 тыс. руб.; закупка и поставка учебного оборудования для вновь создаваемых мест в ДОО – 2385 тыс. руб.).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2016 -2018 гг. – по 26205 тыс. руб. (Услуга). 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Общее образование: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2015 г. – 26060 тыс. руб. (в т.ч: услуга  школы – 20585  тыс. руб.; структурные подразделения – 4773 тыс. руб.; перевозка детей иными организациями 702 тыс. руб.).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2016-2018 гг. по 29996 тыс. руб. (в т.ч: услуги  школы – 21700  тыс. руб.; структурные подразделения – 6181 тыс. руб.; коррекционная школа – 353 тыс. руб.; перевозка детей иными организациями 927 тыс. руб.; стадион СОШ 2 – 835  тыс. руб.).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2015 г. – 28318 тыс. руб. (в т.ч: ДЮСШ – 12033 тыс. руб.; ЦДТ – 12057 тыс. руб.; ММЦ – 4228 тыс. руб.).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2016-2018 гг. по 31092 тыс. руб. (в т.ч: ДЮСШ – 12931 тыс. руб.; ЦДТ – 12777 тыс. руб.; ОМЦ – 5384 тыс. руб.).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Прочие мероприятия: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2015 г. – 3193  тыс. руб. 2016-2018 гг. по 14435  тыс. руб. (в. т.ч: МБУ «ХЭГ» - 12285  тыс. руб.).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795AA-0D14-45F0-99ED-AB2664AF3700}" type="slidenum">
              <a:rPr lang="ru-RU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Общий объем расходов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реализацию муниципальной программы «Управление муниципальными финансами Осинского муниципального района» предусмотрен 128006,213 тыс. рублей, в том числе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2016 год – 51824,1 тыс. рублей,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2017 год – 38100,8 тыс. рублей,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2018 год – 38100,8 тыс. рублей.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проекте бюджета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Осинского муниципального района данная программа профинансирована на 100%.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в проекте бюджета на 2016 год увеличились на 19,1% к первоначальному бюджету на 2015 год  </a:t>
            </a:r>
            <a:b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(43587 тыс. рублей).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Целевым показателем муниципальной программы является отсутствие муниципального долга.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включает в себя следующие подпрограммы: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sz="11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Подпрограмма  «Организация и совершенствование бюджетного процесса»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подпрограммы - повышение финансовой устойчивости местных бюджетов.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Реализация подпрограммы позволит: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формирование бюджета Осинского муниципального района по программно-целевым принципам;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формирование бюджетов с минимальным уровнем дефицита.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2. Подпрограмма «Обеспечение публичности бюджета Осинского муниципального района»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итогам реализации данной подпрограммы планируется обеспечение открытости и доступности для граждан и организаций информации о прошлой, текущей и планируемой деятельности администрации Осинского муниципального района по подготовке и исполнению районного бюджета.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3. Подпрограмма  «Повышение качества управления муниципальными финансами»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Результатом реализации подпрограммы является эффективное управление муниципальными финансами.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4. Подпрограмма  «Обеспечение реализации муниципальной программы».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Ожидаемым результатом реализации данной подпрограммы является освоение объема финансирования муниципальной программы не ниже 88%.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</a:pPr>
            <a:endParaRPr lang="ru-RU" altLang="ru-RU" dirty="0" smtClean="0">
              <a:solidFill>
                <a:srgbClr val="000000"/>
              </a:solidFill>
              <a:latin typeface="Arial" charset="0"/>
            </a:endParaRPr>
          </a:p>
          <a:p>
            <a:pPr indent="449263"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7BA3F0-95B6-4E43-B58D-6DB2FC1DECA5}" type="slidenum">
              <a:rPr lang="ru-RU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 dirty="0" smtClean="0"/>
              <a:t>Развитие массового спорта и пропаганда ЗОЖ  </a:t>
            </a:r>
            <a:r>
              <a:rPr lang="ru-RU" altLang="ru-RU" dirty="0" smtClean="0"/>
              <a:t>- 2015 г. 4454 тыс. руб. (в т.ч: 3000  тыс. руб. участие в реализации проекта «Спортивный клуб + спортивный сертификат»; 950 тыс. руб. изготовление ПСД на реконструкцию стадиона МБОУ ДОД «ДЮСШ»; 504 тыс. руб. прочие мероприятия).</a:t>
            </a:r>
          </a:p>
          <a:p>
            <a:r>
              <a:rPr lang="ru-RU" altLang="ru-RU" b="1" dirty="0" smtClean="0"/>
              <a:t>Формирование спортивного резерва и развитие спорта высших достижений </a:t>
            </a:r>
            <a:r>
              <a:rPr lang="ru-RU" altLang="ru-RU" dirty="0" smtClean="0"/>
              <a:t>– на 2015-2018 гг. по 1726  тыс. руб. на участие в прочих спортивных соревнованиях. (слайд ниже)</a:t>
            </a:r>
          </a:p>
          <a:p>
            <a:r>
              <a:rPr lang="ru-RU" altLang="ru-RU" b="1" dirty="0" smtClean="0"/>
              <a:t>Создание условий для занятия физической культурой и спортом лиц с ограниченными возможностями здоровья </a:t>
            </a:r>
            <a:r>
              <a:rPr lang="ru-RU" altLang="ru-RU" dirty="0" smtClean="0"/>
              <a:t>– на 2015-2018 гг. по 125 тыс. руб. (в т.ч: 10 тыс. руб. районная спартакиада, 55 тыс. руб. проведение занятий в плавательном бассейне, 20 тыс. руб. участие в краевом Параолимпийском фестивале лиц с ограниченными возможностями здоровья, 40 тыс. руб. участие в краевых соревнованиях лиц с ограниченными возможностями здоровья).</a:t>
            </a:r>
            <a:endParaRPr lang="ru-RU" alt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21E8AD-AE06-4442-AD86-95CD58B6BB16}" type="slidenum">
              <a:rPr lang="ru-RU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Общий объем расходов на реализацию муниципальной программы «Совершенствование муниципальной службы в Осинском муниципальном районе» предусмотрен в сумме 23050,3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проекте бюджета Осинского муниципального района на 2016–2018 гг. финансирование данной программы составляет 22681,8 тыс. рублей ежегодно.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программы в проекте бюджета на 2016 год увеличились на 24,1 % к первоначальному бюджету на 2015 год  </a:t>
            </a:r>
            <a:b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(18270,5 тыс. рублей). Увеличение расходов связано с тем, что в подпрограмму «Обеспечение реализации муниципальной программы» добавлены расходы, которые в 2015 году были отражены как непрограммные мероприятия, а именно: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транспортного обслуживания деятельности органов местного самоуправления- 4941,6 тыс. руб.,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организация обслуживания зданий администрации Осинского муниципального района- 1664,8 тыс. руб.,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информирование населения о деятельности органов местного самоуправления- 961,0 тыс. руб.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включает в себя следующие подпрограммы и мероприятия: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Подпрограмма «Противодействие коррупции в Осинском муниципальном районе»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Реализация подпрограммы позволит: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обеспечить совершенствование форм и методов организации противодействия коррупции;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  <a:buFont typeface="Symbol" pitchFamily="18" charset="2"/>
              <a:buChar char=""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исключить предпосылки и условия для проявления коррупциогенных факторов;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- расширить возможность подведомственных учреждений участвовать в проведении антикоррупционного просвещения (проведение за период реализации программы не менее 14-ти мероприятий антикоррупционной направленности, в том числе с участием подведомственных муниципальных учреждений).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Подпрограмма «Развитие муниципальной службы Осинского муниципального района»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Основной целью подпрограммы является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развитие и совершенствование муниципальной службы в Осинском муниципальном районе.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результате реализации подпрограммы ожидается: 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- обеспечить замещение до 30% вакантных должностей  муниципальной службы из числа кадрового резерва муниципальной  службы и резерва управленческих кадров, а также на основе  конкурса;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- обеспечить за период реализации программы повышение  квалификации 17-и  муниципальных служащих (в т.ч. лиц, замещающих муниципальные должности);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- обеспечить проведение ежегодной диспансеризации всех  муниципальных служащих в целях своевременного выявления имеющихся заболеваний, в том числе препятствующих прохождению муниципальной службы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3. Подпрограмма «Обеспечение реализации муниципальной программы»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В рамках реализации данной подпрограммы освоение бюджета программы в 2018 году планируется не ниже 88%.</a:t>
            </a:r>
            <a:endParaRPr lang="ru-RU" alt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  <a:cs typeface="Calibri" pitchFamily="34" charset="0"/>
              </a:rPr>
              <a:t>4. Мероприятие 1.</a:t>
            </a:r>
            <a:r>
              <a:rPr lang="ru-RU" altLang="ru-RU" dirty="0" smtClean="0">
                <a:solidFill>
                  <a:srgbClr val="000000"/>
                </a:solidFill>
                <a:cs typeface="Calibri" pitchFamily="34" charset="0"/>
              </a:rPr>
              <a:t> К</a:t>
            </a:r>
            <a:r>
              <a:rPr lang="ru-RU" altLang="ru-RU" dirty="0" smtClean="0">
                <a:solidFill>
                  <a:srgbClr val="000000"/>
                </a:solidFill>
              </a:rPr>
              <a:t>онкурс поселений, входящих в состав Осинского муниципального района, по достижению наиболее результативных значений показателей социально-экономического развития. На данное мероприятие предлагается предусмотреть средства в сумме 300 тыс. рублей ежегодно. Планирование данных расходов осуществлялось в соответствии с постановление главы Осинского муниципального района от 20.06.2012г. № 387 «Об утверждении Положения о конкурсе поселений, входящих в состав Осинского муниципального района по достижению наиболее результативных значений показателей социально-экономического развития».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</a:rPr>
              <a:t>5. Мероприятие 2.</a:t>
            </a:r>
            <a:r>
              <a:rPr lang="ru-RU" altLang="ru-RU" dirty="0" smtClean="0">
                <a:solidFill>
                  <a:srgbClr val="000000"/>
                </a:solidFill>
              </a:rPr>
              <a:t> Выполнение других обязательств государства по аппарату администрации Осинского муниципального района. На данное мероприятие предусмотрено 766,5 тыс. рублей, что составляет 76,7% от норматива, утвержденного постановлением администрации Осинского муниципального района. Планирование данных расходов осуществлялось в соответствии с постановлением главы от 15.04.2008 № 381  «Об утверждении положения о представительских расходах и расходах на мероприятия администрации Осинского муниципального района». </a:t>
            </a:r>
          </a:p>
          <a:p>
            <a:pPr indent="449263" algn="just" eaLnBrk="1" hangingPunct="1">
              <a:spcBef>
                <a:spcPct val="0"/>
              </a:spcBef>
            </a:pPr>
            <a:r>
              <a:rPr lang="ru-RU" altLang="ru-RU" i="1" dirty="0" smtClean="0">
                <a:solidFill>
                  <a:srgbClr val="000000"/>
                </a:solidFill>
              </a:rPr>
              <a:t>6. Мероприятие 3.</a:t>
            </a:r>
            <a:r>
              <a:rPr lang="ru-RU" altLang="ru-RU" dirty="0" smtClean="0">
                <a:solidFill>
                  <a:srgbClr val="000000"/>
                </a:solidFill>
              </a:rPr>
              <a:t> Доплаты к пенсиям муниципальных служащих.  На 2016-2018 годы запланировано 2176,1 тыс. рублей ежегодно в расчете на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</a:rPr>
              <a:t>59 человек. Расходы увеличились на 76,3 тыс. рублей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</a:rPr>
              <a:t>в связи с изменением с 01.02.2015 г.  размера трудовой пенсии и фиксированного базового размера страховой части трудовой пенсии по старости в размере 1,114 (Постановление Правительства Российской Федерации от 23.01.2015г. №40). Минимальная выплата составила 2520,56  рублей. </a:t>
            </a:r>
          </a:p>
          <a:p>
            <a:pPr indent="449263"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726B-1C86-441F-A89A-3F25AFFCD23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3E60-CD20-44DB-A5CC-2401843FC655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5805-27B4-45AE-AFEB-9FDB8A13A98A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9FE723-A524-422D-AE68-DCFB0CFA290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DA6F850-E72D-45E6-B7AF-8B05E165DD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963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35A2B0-DC04-4841-AAD3-7847F82C1A31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37364C-50A1-427D-8D8D-02FF959FBE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81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A09B64-038C-4E32-B101-9D0938FC418A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39DE8C-CAF5-4363-BD80-0782700A22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413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AEF6C-D636-4DCD-8CF8-21155F35D589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0A357AC-A4E3-402A-B021-A3704888B9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183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62B542-F2E4-45CA-8A1A-3D5512C7CCCF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8480B8-1D0C-4C1E-A385-DEA84AA1D3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662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EB7048E-BDCB-435B-9CC1-FBF5A375B3A8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D142B4-D297-4885-A9AD-1C02ADCE8B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04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9998A4-A5AE-43C4-A7AB-7FD75423BA2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AAEF82-5B9B-4044-A384-1615C73BA1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830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565693-58F0-4942-A111-10A05231CEE1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262D6FC-EFCC-4AF8-99A5-615234A922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72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3B019-07C6-44F6-95A7-A24C73D5564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A8DAAE2-045C-4EB8-8981-06F13A347FBF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652807B-5FDF-4B14-B1F7-FEE4480940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280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1D471E-4A33-4C0B-8240-57E42B42CE4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A62C927-BA32-4784-92B6-814B25802C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88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82828EA-E57D-472D-ABD5-AC4D406CECE1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8C3FD77-A6B7-46D8-8B87-FBA72EF99F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002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D1F25C-C098-4BFA-9275-C591262D58F8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32126C-519D-4CF0-B845-A5F28755F8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68906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1EB24D-67EC-40F9-BE89-0D9812BE85E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53F30E-240C-451F-A968-0921E21755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94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2F599FD-4B40-4EA6-9ABA-C2FF6810712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3A4E009-ADBD-41F8-BBC9-FFEAC30D0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678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16AEB7-DF64-4FFA-859B-3ABF3D0ADB0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8DB5F3-68FA-404B-9D3B-F367B7E521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875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BBB7B0-6038-461F-BB63-4555BE7983E0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A43C5A8-B8B6-4F97-AEC3-6D8560F463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68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3B7C0CB-3887-4BCE-8109-02478D0461C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AB81E8-1011-4A3D-9236-8577FB5A43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565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68C197F-E30E-4ED7-A63B-E6252E85B904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321B2B-5855-468D-817B-354377E97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ECB6-8B9E-4FD9-A401-B30EB9DC070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49214B-8CB2-4E26-AE85-59C043E8302B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3083F6-64C7-430F-851F-810F171CA2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776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A57D0E-5BDA-4D8C-B5E9-D7764DABFDC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7E2F44-FA48-48F3-A790-E7C57E29AF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978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C2E1D7A-E5CD-4630-AF5B-4AF6FD7FDE1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7D520E8-3B57-40ED-A97A-6B2013F9F6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126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25541A-F1ED-4407-8824-1AA84F399F6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2B6517-D35F-4D22-BBD7-E9A63CCFE8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869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4CCD7B-9F53-46E6-9AF6-BF1569F7ED1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277937-FDAA-47AF-8EEA-010AC7116C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D0945F-406A-45AF-9230-C7204E913750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6B7050-750D-46D0-B7F5-12C75580AA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8627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BC6F5CD-BC84-4FB9-AD34-CC807645818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BD6669-9EA7-48D3-937D-6F00B4E421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057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8A6E4A2-57FE-408A-8CFC-32121AFC7074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C81BB3B-DE6C-48B2-B805-AA706B290A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28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0CBBB98-DD20-46F1-8263-B7E5A94A6A48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A33C25A-2129-4E91-8B62-73001715D4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479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80CCDC5-28B4-4E09-8DF6-7064AB8C4B1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4CC580-B3A3-4DDC-9C28-E580F3CB9A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61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47A47-1B50-4CA0-94BA-27FB8DADAFB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36E713-45D1-4901-BDF7-C1030E30FA42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BC0055-69CB-419A-97F7-926A4F3FC4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01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793C4A5-E599-4CDD-9361-8D69F001475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F39696-31FE-454C-8E47-81B9657BE1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222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8E4A97-70E7-40C8-80A5-CCF373E9BB7F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FD2D89-D5E4-43B7-9DCA-3BF52D46EF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248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CC8669-F76A-4BC0-84E4-E0725A7AF19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8F628C-D857-4292-9532-3E48DECEEA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9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6530D34-BDFA-42AE-A8AA-7F19340B223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A69DE5E-C09B-4554-9BF8-AFC318643C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64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23D98B-9E38-43D5-B67C-693B6279DE79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FD257E-3427-4A2B-8660-B59DE2F973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21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EB9993-AC5D-43CF-9DC8-F44B90D991F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C1C279-F5D7-4694-BA44-EEE96F2194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242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F8527B-7A02-4643-93CB-BEE7A1EE22BA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C22D94-E9BD-4D15-BA15-FD22315F1F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13226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AFC7C0-75F9-478A-9E15-DD844BA3345B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C33F70-C1EE-43F8-B21A-4653856A2E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747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57AC26-3640-48E3-996B-0EEBF7D06499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46FE3D-E82D-4C75-9714-9CB7244B51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50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EB44-809B-41C8-B939-D1577B556189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D672E2-D0D4-4A2E-9227-108A6D98C69D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4C99DB-A7BC-466F-ADB9-F619A8FCF5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173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83602F-57BD-4384-AC65-B99A7D821DA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188301-36DC-473B-873D-2C2BBEFF82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296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E40664-0DE3-4587-A301-21CC399C23A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EBBDBB-0DB5-4769-A48E-1AC3726686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463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C3C27E-4964-435A-8A63-81A8E7AF0F5D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A98D73-D067-4DD3-B172-24A5E23BCD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194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70C9EF-34AE-420D-8900-CB53E8E8B4C0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C3728A-7D9B-462E-A21A-B5D21F65B2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4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8EFC83-44FC-46B9-BE0A-775326785EB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0D1C7F-AC37-4880-AB00-C2C93F69DA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300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F07C08-00C9-493E-9236-FF73410C7C62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8A9E90-ED05-4276-9909-D291E687A8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674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0809FF-4711-4218-B2E8-8BA9F080A3B4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0125BA-8532-417B-86DF-FB2B52E51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493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7EEDB8E-A8BE-49EB-A85D-DEE6F4BC6E9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0A9519-F5B8-4367-AF46-2D62CB64F4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99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26A52E-728E-412E-9760-710DA8B19811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1B9875-0914-427C-8F85-22C9A044E2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72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7F75-3E5C-4D29-AAE7-B191A370875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9E844B-2799-49D3-AFD2-6CF23FDE557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983B75-9353-4F4A-A865-7BE5DDE5F4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689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C52E48-EB5C-4905-97F5-57E3B722A4A4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AE1016-A05A-4C56-AF3F-F0D3F71CFC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406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88B091-FF48-45E6-91DF-201FAAA6DBB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9298C7-07BC-427E-89C9-490AA60305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603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3D51E3-F70C-4B12-8D12-75FD4059D0AF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F254CC-8AF6-4C7F-8507-BAD81C2512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707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DF1741-42CB-4764-88F1-A3531072E495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B03C91-4061-4B28-9929-4F370FEBE6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655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F5A013-4B12-4106-A8AD-BCEDFD69A1D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23208C-DC1A-4D2B-B89D-317C6022BB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0609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BF308A-74D1-4D44-937D-E60A891D8624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7905DE-F407-47A3-B7B1-A90115984E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102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2D52DC-2A97-4AA1-B9B6-DA045D7C2AF9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5186CF-9FB1-4193-BE0D-D85C2941E5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61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E1AC43-9524-455F-B23E-929DC02663D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43D19E-CB22-4B33-B8CB-4F74256ED6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937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4E20EE-E83A-416B-B62B-AEAE0D3097F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F7E437-F661-4DAB-B2AD-F216B14742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03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7EF7-FE1D-4A05-B469-88902F9C386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64929E-2CDC-4C51-89A4-2F00C269D28E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DEF908-DBCB-4AE3-A190-94B76DAB10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7777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BC3ACAA-3AE8-41FE-87B8-66660DE69375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4A1CA84-A28E-4C37-A32F-42A51D85DE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692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ACA08C-DC12-484B-8AA0-4F9AFE961D4D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4EE1D8-ED63-4A76-A427-9CBA0C4D03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554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81D009-F752-445A-87F8-79B6C717DD3A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4D4E34-B0D8-4222-BC98-05B5822148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969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F111BE4-72AC-44DD-BE1A-A4A4A21FBC58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EFE45C6-CCB1-4E6F-A6B3-669BB93B16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85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08A488-E347-4855-8591-BEEFE71A1D9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C225D2-B1C7-46C4-A52D-E64D353D60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9756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6672F2-6BDA-47B9-9971-EC9716E2A45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E1E624-E8E8-499D-AF92-6A04B686D0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221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3E875C-3CEC-41A5-AD95-D148812E2073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C339F6-2CB7-46FD-B943-5F1D90E3C4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9762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AE98898-6E84-4B80-880F-AA6B959D8E19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330B63-502E-490A-B61B-29C89DF956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817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7FA499-ADE2-42D1-996C-DA019F4C68C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F2E70A-918C-40EA-8B40-E9F8BB8908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74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568B-693E-4B85-9F77-C1C10921EB48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A3C1C9-CA49-4E07-940D-190838FC41C7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1F329A-E47A-4F98-8E00-DEFF6D6C6E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858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18F97A-49D0-4143-B005-5D44462A7FFC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041F69-7CE3-4A9C-AC7B-0EC19EA855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655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BD1D-1CA0-41FD-A79C-E5A49B5ECFFD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3692236-D2AF-458F-85BE-A66DCF5225D1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5D905F-A3F6-43EB-9F35-7B33CE3335F2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1AE195-16F9-4A30-8E8F-05BBAF17BA2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72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512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8A2D89-2819-4E9A-9AEB-AD3C5FAF05B6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4BE34D-6858-4C57-A57F-2C5D94C6582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  <p:grpSp>
        <p:nvGrpSpPr>
          <p:cNvPr id="5129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42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6DE86-48AA-4335-9017-0D197305D050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98F855-BC7C-4E94-8DCB-1B882F15E40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5FA5DEC-AF82-4573-80B4-EE59399A05B5}" type="datetime1">
              <a:rPr lang="ru-RU" smtClean="0">
                <a:cs typeface="Arial" charset="0"/>
              </a:rPr>
              <a:t>14.03.2016</a:t>
            </a:fld>
            <a:endParaRPr lang="ru-RU" dirty="0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 dirty="0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7020EB0-668A-4A78-A2D5-880CD204106A}" type="slidenum">
              <a:rPr lang="ru-RU">
                <a:cs typeface="Arial" charset="0"/>
              </a:rPr>
              <a:pPr>
                <a:defRPr/>
              </a:pPr>
              <a:t>‹#›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130A4C-BBD8-4C3E-823E-DC881F084860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F020680-1FE9-4057-A11A-BC4E65AFD2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14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F8945-9E1C-4E02-931E-605EDDEA143A}" type="datetime1">
              <a:rPr lang="ru-RU" smtClean="0"/>
              <a:t>14.03.2016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F11A95-6B6A-4071-9214-00076E0E69D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6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png"/><Relationship Id="rId4" Type="http://schemas.openxmlformats.org/officeDocument/2006/relationships/oleObject" Target="../embeddings/Microsoft_Excel_97-2003_Worksheet1.xls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oleObject" Target="../embeddings/Microsoft_Excel_97-2003_Worksheet3.xls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8.png"/><Relationship Id="rId4" Type="http://schemas.openxmlformats.org/officeDocument/2006/relationships/oleObject" Target="../embeddings/Microsoft_Excel_97-2003_Worksheet4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16632"/>
            <a:ext cx="8352928" cy="6192688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98" y="692696"/>
            <a:ext cx="2540001" cy="1584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2952328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93096"/>
            <a:ext cx="3240359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74" y="692696"/>
            <a:ext cx="3312368" cy="1822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3038378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168352" cy="1584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49080"/>
            <a:ext cx="304800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424336"/>
            <a:ext cx="2808313" cy="215334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95736" y="2276872"/>
            <a:ext cx="4968552" cy="2016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Бюджет </a:t>
            </a:r>
          </a:p>
          <a:p>
            <a:pPr algn="ctr"/>
            <a:r>
              <a:rPr lang="ru-RU" sz="5400" dirty="0" smtClean="0"/>
              <a:t>для граждан</a:t>
            </a:r>
            <a:endParaRPr lang="ru-RU" sz="5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16632"/>
            <a:ext cx="8712968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Бюджет Осинского муниципального района на 2016 год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и на плановый период 2017-2018 годов.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755576" y="5877272"/>
            <a:ext cx="8064896" cy="720080"/>
          </a:xfrm>
          <a:prstGeom prst="roundRect">
            <a:avLst/>
          </a:prstGeom>
          <a:solidFill>
            <a:srgbClr val="45C36F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1580" y="4797152"/>
            <a:ext cx="7992888" cy="792088"/>
          </a:xfrm>
          <a:prstGeom prst="roundRect">
            <a:avLst/>
          </a:prstGeom>
          <a:solidFill>
            <a:srgbClr val="92D050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5830" y="3645024"/>
            <a:ext cx="7992888" cy="792088"/>
          </a:xfrm>
          <a:prstGeom prst="roundRect">
            <a:avLst/>
          </a:prstGeom>
          <a:solidFill>
            <a:srgbClr val="45C36F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2564904"/>
            <a:ext cx="7992888" cy="792088"/>
          </a:xfrm>
          <a:prstGeom prst="roundRect">
            <a:avLst/>
          </a:prstGeom>
          <a:solidFill>
            <a:srgbClr val="92D050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1412776"/>
            <a:ext cx="8640960" cy="864096"/>
          </a:xfrm>
          <a:prstGeom prst="roundRect">
            <a:avLst/>
          </a:prstGeom>
          <a:ln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88640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800" b="0" dirty="0">
                <a:solidFill>
                  <a:srgbClr val="000000"/>
                </a:solidFill>
                <a:latin typeface="Times New Roman"/>
              </a:rPr>
            </a:br>
            <a:r>
              <a:rPr lang="ru-RU" sz="3600" dirty="0">
                <a:solidFill>
                  <a:srgbClr val="7030A0"/>
                </a:solidFill>
                <a:latin typeface="Times New Roman"/>
              </a:rPr>
              <a:t>НА ЧЕМ ОСНОВЫВАЕТСЯ ПРОЕКТ БЮДЖЕТА? 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/>
          <a:lstStyle/>
          <a:p>
            <a:pPr marL="137160" indent="0" algn="ctr">
              <a:buNone/>
            </a:pPr>
            <a:r>
              <a:rPr lang="ru-RU" sz="2400" b="1" dirty="0" smtClean="0"/>
              <a:t>Проект бюджета Осинского муниципального района составляется </a:t>
            </a:r>
            <a:r>
              <a:rPr lang="ru-RU" sz="2400" b="1" dirty="0"/>
              <a:t>ежегодно на три года и основывается на: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1" y="256490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Положениях </a:t>
            </a:r>
            <a:r>
              <a:rPr lang="ru-RU" sz="2000" b="1" dirty="0"/>
              <a:t>послания Президента РФ Федеральному собранию РФ, </a:t>
            </a:r>
            <a:r>
              <a:rPr lang="ru-RU" sz="2000" b="1" dirty="0" smtClean="0"/>
              <a:t>определяющих </a:t>
            </a:r>
            <a:r>
              <a:rPr lang="ru-RU" sz="2000" b="1" dirty="0"/>
              <a:t>бюджетную политику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66453" y="3638335"/>
            <a:ext cx="5699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Прогнозе </a:t>
            </a:r>
            <a:r>
              <a:rPr lang="ru-RU" sz="2000" b="1" dirty="0"/>
              <a:t>социально-экономического развития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Осинского муниципального района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62254" y="4797152"/>
            <a:ext cx="7107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Основных </a:t>
            </a:r>
            <a:r>
              <a:rPr lang="ru-RU" sz="2000" b="1" dirty="0"/>
              <a:t>направлениях бюджетной и налоговой </a:t>
            </a:r>
            <a:r>
              <a:rPr lang="ru-RU" sz="2000" b="1" dirty="0" smtClean="0"/>
              <a:t>политики</a:t>
            </a:r>
          </a:p>
          <a:p>
            <a:pPr algn="ctr"/>
            <a:r>
              <a:rPr lang="ru-RU" sz="2000" b="1" dirty="0" smtClean="0"/>
              <a:t> Осинского муниципального района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71696" y="6037257"/>
            <a:ext cx="7863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Муниципальных </a:t>
            </a:r>
            <a:r>
              <a:rPr lang="ru-RU" sz="2000" b="1" dirty="0"/>
              <a:t>программах </a:t>
            </a:r>
            <a:r>
              <a:rPr lang="ru-RU" sz="2000" b="1" dirty="0" smtClean="0"/>
              <a:t>Осинского муниципального района</a:t>
            </a:r>
            <a:endParaRPr lang="ru-RU" sz="20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ьная выноска 9"/>
          <p:cNvSpPr/>
          <p:nvPr/>
        </p:nvSpPr>
        <p:spPr>
          <a:xfrm>
            <a:off x="6620259" y="3971194"/>
            <a:ext cx="2497228" cy="2016224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ьная выноска 8"/>
          <p:cNvSpPr/>
          <p:nvPr/>
        </p:nvSpPr>
        <p:spPr>
          <a:xfrm>
            <a:off x="6479470" y="1653046"/>
            <a:ext cx="2557280" cy="2064132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effectLst/>
        </p:spPr>
        <p:txBody>
          <a:bodyPr>
            <a:normAutofit fontScale="90000"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600" b="0" dirty="0">
                <a:solidFill>
                  <a:srgbClr val="000000"/>
                </a:solidFill>
                <a:latin typeface="Times New Roman"/>
              </a:rPr>
            </a:br>
            <a:r>
              <a:rPr lang="ru-RU" sz="3600" dirty="0">
                <a:solidFill>
                  <a:srgbClr val="0070C0"/>
                </a:solidFill>
                <a:latin typeface="Times New Roman"/>
              </a:rPr>
              <a:t>2. ОБЩИЕ </a:t>
            </a:r>
            <a:r>
              <a:rPr lang="ru-RU" sz="3600" dirty="0" smtClean="0">
                <a:solidFill>
                  <a:srgbClr val="0070C0"/>
                </a:solidFill>
                <a:latin typeface="Times New Roman"/>
              </a:rPr>
              <a:t>ХАРАКТЕРИСТИКИ БЮДЖЕТА 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92696"/>
            <a:ext cx="75729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00" dirty="0">
              <a:solidFill>
                <a:srgbClr val="0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ОСНОВНЫЕ ХАРАКТЕРИСТИКИ </a:t>
            </a:r>
            <a:r>
              <a:rPr lang="ru-RU" sz="2000" b="1" dirty="0" smtClean="0">
                <a:solidFill>
                  <a:srgbClr val="C00000"/>
                </a:solidFill>
              </a:rPr>
              <a:t>РАЙОННОГО </a:t>
            </a:r>
            <a:r>
              <a:rPr lang="ru-RU" sz="2000" b="1" dirty="0">
                <a:solidFill>
                  <a:srgbClr val="C00000"/>
                </a:solidFill>
              </a:rPr>
              <a:t>БЮДЖЕТА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 2015-2018 </a:t>
            </a:r>
            <a:r>
              <a:rPr lang="ru-RU" sz="2000" b="1" dirty="0">
                <a:solidFill>
                  <a:srgbClr val="C00000"/>
                </a:solidFill>
              </a:rPr>
              <a:t>ГОДЫ 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107978"/>
              </p:ext>
            </p:extLst>
          </p:nvPr>
        </p:nvGraphicFramePr>
        <p:xfrm>
          <a:off x="35496" y="1844824"/>
          <a:ext cx="682250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554470"/>
            <a:ext cx="89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5292" y="2084948"/>
            <a:ext cx="2281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Объем доходов </a:t>
            </a:r>
            <a:endParaRPr lang="ru-RU" b="1" dirty="0" smtClean="0"/>
          </a:p>
          <a:p>
            <a:r>
              <a:rPr lang="ru-RU" b="1" dirty="0" smtClean="0"/>
              <a:t>районного </a:t>
            </a:r>
            <a:r>
              <a:rPr lang="ru-RU" b="1" dirty="0"/>
              <a:t>бюджета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1 жителя в </a:t>
            </a:r>
            <a:r>
              <a:rPr lang="ru-RU" b="1" dirty="0" smtClean="0"/>
              <a:t>2016 </a:t>
            </a:r>
          </a:p>
          <a:p>
            <a:r>
              <a:rPr lang="ru-RU" b="1" dirty="0" smtClean="0"/>
              <a:t>году – 22,7 </a:t>
            </a:r>
            <a:r>
              <a:rPr lang="ru-RU" b="1" dirty="0"/>
              <a:t>тыс.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8400" y="4179087"/>
            <a:ext cx="229659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solidFill>
                <a:srgbClr val="000000"/>
              </a:solidFill>
            </a:endParaRPr>
          </a:p>
          <a:p>
            <a:r>
              <a:rPr lang="ru-RU" b="1" dirty="0"/>
              <a:t>Объем расходов </a:t>
            </a:r>
            <a:endParaRPr lang="ru-RU" b="1" dirty="0" smtClean="0"/>
          </a:p>
          <a:p>
            <a:r>
              <a:rPr lang="ru-RU" b="1" dirty="0" smtClean="0"/>
              <a:t>районного </a:t>
            </a:r>
            <a:r>
              <a:rPr lang="ru-RU" b="1" dirty="0"/>
              <a:t>бюджета </a:t>
            </a:r>
            <a:endParaRPr lang="ru-RU" b="1" dirty="0" smtClean="0"/>
          </a:p>
          <a:p>
            <a:r>
              <a:rPr lang="ru-RU" b="1" dirty="0" smtClean="0"/>
              <a:t>на </a:t>
            </a:r>
            <a:r>
              <a:rPr lang="ru-RU" b="1" dirty="0"/>
              <a:t>1 жителя в </a:t>
            </a:r>
            <a:r>
              <a:rPr lang="ru-RU" b="1" dirty="0" smtClean="0"/>
              <a:t>2016</a:t>
            </a:r>
          </a:p>
          <a:p>
            <a:r>
              <a:rPr lang="ru-RU" b="1" dirty="0" smtClean="0"/>
              <a:t>году – 22,8тыс</a:t>
            </a:r>
            <a:r>
              <a:rPr lang="ru-RU" b="1" dirty="0"/>
              <a:t>. руб. </a:t>
            </a:r>
            <a:endParaRPr lang="ru-RU" dirty="0"/>
          </a:p>
          <a:p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8701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411760" y="5981799"/>
            <a:ext cx="6552728" cy="720080"/>
          </a:xfrm>
          <a:prstGeom prst="rect">
            <a:avLst/>
          </a:prstGeom>
          <a:solidFill>
            <a:srgbClr val="74FCE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5301208"/>
            <a:ext cx="6552728" cy="648072"/>
          </a:xfrm>
          <a:prstGeom prst="rect">
            <a:avLst/>
          </a:prstGeom>
          <a:solidFill>
            <a:srgbClr val="74FCE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4570757"/>
            <a:ext cx="6552728" cy="689558"/>
          </a:xfrm>
          <a:prstGeom prst="rect">
            <a:avLst/>
          </a:prstGeom>
          <a:solidFill>
            <a:srgbClr val="74FCE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3284984"/>
            <a:ext cx="6552728" cy="1221234"/>
          </a:xfrm>
          <a:prstGeom prst="rect">
            <a:avLst/>
          </a:prstGeom>
          <a:solidFill>
            <a:srgbClr val="74FCE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1556792"/>
            <a:ext cx="6552728" cy="1368152"/>
          </a:xfrm>
          <a:prstGeom prst="rect">
            <a:avLst/>
          </a:prstGeom>
          <a:solidFill>
            <a:srgbClr val="77E0F9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ЦЕЛЬ </a:t>
            </a:r>
            <a:r>
              <a:rPr lang="ru-RU" dirty="0">
                <a:solidFill>
                  <a:srgbClr val="00B0F0"/>
                </a:solidFill>
              </a:rPr>
              <a:t>И ЗАДАЧИ БЮДЖЕТНОЙ ПОЛИТИКИ НА </a:t>
            </a:r>
            <a:r>
              <a:rPr lang="ru-RU" dirty="0" smtClean="0">
                <a:solidFill>
                  <a:srgbClr val="00B0F0"/>
                </a:solidFill>
              </a:rPr>
              <a:t>2016-2018 </a:t>
            </a:r>
            <a:r>
              <a:rPr lang="ru-RU" dirty="0">
                <a:solidFill>
                  <a:srgbClr val="00B0F0"/>
                </a:solidFill>
              </a:rPr>
              <a:t>ГОДЫ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895" y="1556792"/>
            <a:ext cx="1944216" cy="1368152"/>
          </a:xfrm>
          <a:prstGeom prst="rect">
            <a:avLst/>
          </a:prstGeom>
          <a:solidFill>
            <a:srgbClr val="00B0F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ЦЕЛЬ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284983"/>
            <a:ext cx="1944216" cy="3416895"/>
          </a:xfrm>
          <a:prstGeom prst="rect">
            <a:avLst/>
          </a:prstGeom>
          <a:solidFill>
            <a:srgbClr val="00B0F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ЗАДАЧИ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47764" y="1562126"/>
            <a:ext cx="6444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обеспечение долгосрочной сбалансированности и </a:t>
            </a:r>
            <a:endParaRPr lang="ru-RU" b="1" dirty="0" smtClean="0"/>
          </a:p>
          <a:p>
            <a:pPr algn="ctr"/>
            <a:r>
              <a:rPr lang="ru-RU" b="1" dirty="0" smtClean="0"/>
              <a:t>устойчивости районной финансовой </a:t>
            </a:r>
            <a:r>
              <a:rPr lang="ru-RU" b="1" dirty="0"/>
              <a:t>системы при </a:t>
            </a:r>
            <a:endParaRPr lang="ru-RU" b="1" dirty="0" smtClean="0"/>
          </a:p>
          <a:p>
            <a:pPr algn="ctr"/>
            <a:r>
              <a:rPr lang="ru-RU" b="1" dirty="0" smtClean="0"/>
              <a:t>безусловном </a:t>
            </a:r>
            <a:r>
              <a:rPr lang="ru-RU" b="1" dirty="0"/>
              <a:t>исполнении всех принятых обязательств </a:t>
            </a:r>
            <a:endParaRPr lang="ru-RU" b="1" dirty="0" smtClean="0"/>
          </a:p>
          <a:p>
            <a:pPr algn="ctr"/>
            <a:r>
              <a:rPr lang="ru-RU" b="1" dirty="0" smtClean="0"/>
              <a:t>наиболее </a:t>
            </a:r>
            <a:r>
              <a:rPr lang="ru-RU" b="1" dirty="0"/>
              <a:t>эффективным способом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9181" y="3356992"/>
            <a:ext cx="6444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b="1" dirty="0" smtClean="0"/>
              <a:t>Повышение </a:t>
            </a:r>
            <a:r>
              <a:rPr lang="ru-RU" sz="1600" b="1" dirty="0"/>
              <a:t>качества </a:t>
            </a:r>
            <a:r>
              <a:rPr lang="ru-RU" sz="1600" b="1" dirty="0" smtClean="0"/>
              <a:t>муниципальных </a:t>
            </a:r>
            <a:r>
              <a:rPr lang="ru-RU" sz="1600" b="1" dirty="0"/>
              <a:t>программ </a:t>
            </a:r>
            <a:r>
              <a:rPr lang="ru-RU" sz="1600" b="1" dirty="0" smtClean="0"/>
              <a:t>Осинского муниципального района, </a:t>
            </a:r>
            <a:r>
              <a:rPr lang="ru-RU" sz="1600" b="1" dirty="0"/>
              <a:t>как документов </a:t>
            </a:r>
            <a:r>
              <a:rPr lang="ru-RU" sz="1600" b="1" dirty="0" smtClean="0"/>
              <a:t>стратегического </a:t>
            </a:r>
            <a:r>
              <a:rPr lang="ru-RU" sz="1600" b="1" dirty="0"/>
              <a:t>планирования, их дальнейшая интеграция </a:t>
            </a:r>
            <a:r>
              <a:rPr lang="ru-RU" sz="1600" b="1" dirty="0" smtClean="0"/>
              <a:t>в </a:t>
            </a:r>
            <a:r>
              <a:rPr lang="ru-RU" sz="1600" b="1" dirty="0"/>
              <a:t>процесс бюджетного планирования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7766" y="4611650"/>
            <a:ext cx="63727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2</a:t>
            </a:r>
            <a:r>
              <a:rPr lang="ru-RU" b="1" dirty="0"/>
              <a:t>. </a:t>
            </a:r>
            <a:r>
              <a:rPr lang="ru-RU" sz="1600" b="1" dirty="0"/>
              <a:t>Повышение эффективности бюджетных расходов и качества 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     оказания муниципальных </a:t>
            </a:r>
            <a:r>
              <a:rPr lang="ru-RU" sz="1600" b="1" dirty="0"/>
              <a:t>услуг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9181" y="5260315"/>
            <a:ext cx="6444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 </a:t>
            </a:r>
            <a:r>
              <a:rPr lang="ru-RU" sz="1600" b="1" dirty="0" smtClean="0"/>
              <a:t>Повышение </a:t>
            </a:r>
            <a:r>
              <a:rPr lang="ru-RU" sz="1600" b="1" dirty="0"/>
              <a:t>эффективности управления </a:t>
            </a:r>
            <a:r>
              <a:rPr lang="ru-RU" sz="1600" b="1" dirty="0" smtClean="0"/>
              <a:t> муниципальным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долгом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447766" y="5981799"/>
            <a:ext cx="76601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</a:t>
            </a:r>
            <a:r>
              <a:rPr lang="ru-RU" b="1" dirty="0"/>
              <a:t>. </a:t>
            </a:r>
            <a:r>
              <a:rPr lang="ru-RU" sz="1600" b="1" dirty="0"/>
              <a:t>Повышение эффективности осуществления капитальных </a:t>
            </a:r>
            <a:endParaRPr lang="ru-RU" sz="1600" b="1" dirty="0" smtClean="0"/>
          </a:p>
          <a:p>
            <a:r>
              <a:rPr lang="ru-RU" sz="1600" b="1" dirty="0"/>
              <a:t> </a:t>
            </a:r>
            <a:r>
              <a:rPr lang="ru-RU" sz="1600" b="1" dirty="0" smtClean="0"/>
              <a:t>    вложений  </a:t>
            </a:r>
            <a:endParaRPr lang="ru-RU" sz="16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061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Выгнутая влево стрелка 15"/>
          <p:cNvSpPr/>
          <p:nvPr/>
        </p:nvSpPr>
        <p:spPr>
          <a:xfrm flipH="1">
            <a:off x="6444208" y="3453919"/>
            <a:ext cx="1658499" cy="1515070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124781" y="3453919"/>
            <a:ext cx="1658499" cy="1515070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3503" y="5513973"/>
            <a:ext cx="3670093" cy="936104"/>
          </a:xfrm>
          <a:prstGeom prst="rect">
            <a:avLst/>
          </a:prstGeom>
          <a:solidFill>
            <a:srgbClr val="CC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74115" y="4141479"/>
            <a:ext cx="3670093" cy="1017387"/>
          </a:xfrm>
          <a:prstGeom prst="rect">
            <a:avLst/>
          </a:prstGeom>
          <a:solidFill>
            <a:srgbClr val="77E0F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2636912"/>
            <a:ext cx="3718240" cy="11492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5" y="2636912"/>
            <a:ext cx="3744417" cy="11492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ОСОБЕННОСТЬ РАЙОННОГО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БЮДЖЕТА НА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2016-2018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3" y="1412776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Районный </a:t>
            </a:r>
            <a:r>
              <a:rPr lang="ru-RU" sz="2000" b="1" dirty="0">
                <a:solidFill>
                  <a:srgbClr val="7030A0"/>
                </a:solidFill>
              </a:rPr>
              <a:t>бюджет </a:t>
            </a:r>
            <a:r>
              <a:rPr lang="ru-RU" sz="2000" b="1" dirty="0" smtClean="0">
                <a:solidFill>
                  <a:srgbClr val="7030A0"/>
                </a:solidFill>
              </a:rPr>
              <a:t>формируется </a:t>
            </a:r>
            <a:r>
              <a:rPr lang="ru-RU" sz="2000" b="1" dirty="0">
                <a:solidFill>
                  <a:srgbClr val="7030A0"/>
                </a:solidFill>
              </a:rPr>
              <a:t>в «программном» формате на основе </a:t>
            </a:r>
            <a:r>
              <a:rPr lang="ru-RU" sz="2000" b="1" dirty="0" smtClean="0">
                <a:solidFill>
                  <a:srgbClr val="7030A0"/>
                </a:solidFill>
              </a:rPr>
              <a:t>муниципальных программ Осинского муниципального района 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с 2015 года  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645764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Стратегические </a:t>
            </a:r>
            <a:r>
              <a:rPr lang="ru-RU" sz="1600" b="1" dirty="0"/>
              <a:t>цели и задачи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социально-экономического </a:t>
            </a:r>
          </a:p>
          <a:p>
            <a:pPr algn="ctr"/>
            <a:r>
              <a:rPr lang="ru-RU" sz="1600" b="1" dirty="0" smtClean="0"/>
              <a:t>развития  Осинского </a:t>
            </a:r>
          </a:p>
          <a:p>
            <a:pPr algn="ctr"/>
            <a:r>
              <a:rPr lang="ru-RU" sz="1600" b="1" dirty="0" smtClean="0"/>
              <a:t>муниципального района 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2908975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Районный бюджет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22237" y="4164500"/>
            <a:ext cx="2956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Муниципальные </a:t>
            </a:r>
            <a:r>
              <a:rPr lang="ru-RU" sz="1600" b="1" dirty="0"/>
              <a:t>программы </a:t>
            </a:r>
            <a:endParaRPr lang="ru-RU" sz="1600" dirty="0"/>
          </a:p>
          <a:p>
            <a:pPr algn="ctr"/>
            <a:r>
              <a:rPr lang="ru-RU" sz="1600" b="1" dirty="0" smtClean="0"/>
              <a:t>Осинского муниципального</a:t>
            </a:r>
          </a:p>
          <a:p>
            <a:pPr algn="ctr"/>
            <a:r>
              <a:rPr lang="ru-RU" sz="1600" b="1" dirty="0" smtClean="0"/>
              <a:t> района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71567" y="5661248"/>
            <a:ext cx="3221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Социально </a:t>
            </a:r>
            <a:r>
              <a:rPr lang="ru-RU" sz="1600" b="1" dirty="0">
                <a:solidFill>
                  <a:schemeClr val="bg1"/>
                </a:solidFill>
              </a:rPr>
              <a:t>значимый результат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(</a:t>
            </a:r>
            <a:r>
              <a:rPr lang="ru-RU" sz="1600" b="1" dirty="0">
                <a:solidFill>
                  <a:schemeClr val="bg1"/>
                </a:solidFill>
              </a:rPr>
              <a:t>измеряется показателями)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070648" y="5158866"/>
            <a:ext cx="1260139" cy="355107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7260181" y="1804551"/>
            <a:ext cx="1800200" cy="4752528"/>
          </a:xfrm>
          <a:prstGeom prst="roundRect">
            <a:avLst/>
          </a:prstGeom>
          <a:solidFill>
            <a:srgbClr val="77E0F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endParaRPr lang="ru-RU" sz="1600" b="1" dirty="0">
              <a:solidFill>
                <a:srgbClr val="6600FF"/>
              </a:solidFill>
            </a:endParaRPr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6600FF"/>
                </a:solidFill>
              </a:rPr>
              <a:t>Развитие территории и общественная безопасность</a:t>
            </a:r>
            <a:endParaRPr lang="ru-RU" sz="1600" b="1" dirty="0">
              <a:solidFill>
                <a:srgbClr val="6600FF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1790433"/>
            <a:ext cx="1944215" cy="4752528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endParaRPr lang="ru-RU" sz="1600" dirty="0" smtClean="0">
              <a:solidFill>
                <a:srgbClr val="6600FF"/>
              </a:solidFill>
            </a:endParaRPr>
          </a:p>
          <a:p>
            <a:endParaRPr lang="ru-RU" sz="1600" dirty="0">
              <a:solidFill>
                <a:srgbClr val="6600FF"/>
              </a:solidFill>
            </a:endParaRPr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6600FF"/>
                </a:solidFill>
              </a:rPr>
              <a:t>Развитая инфраструктура </a:t>
            </a:r>
            <a:endParaRPr lang="ru-RU" sz="1600" b="1" dirty="0">
              <a:solidFill>
                <a:srgbClr val="6600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5050"/>
                </a:solidFill>
                <a:ea typeface="Gungsuh" panose="02030600000101010101" pitchFamily="18" charset="-127"/>
              </a:rPr>
              <a:t>СТРАТЕГИЧЕСКИЕ </a:t>
            </a:r>
            <a:r>
              <a:rPr lang="ru-RU" sz="2700" dirty="0">
                <a:solidFill>
                  <a:srgbClr val="FF5050"/>
                </a:solidFill>
                <a:ea typeface="Gungsuh" panose="02030600000101010101" pitchFamily="18" charset="-127"/>
              </a:rPr>
              <a:t>ЦЕЛИ, НА ДОСТИЖЕНИЕ КОТОРЫХ НАПРАВЛЕНЫ </a:t>
            </a:r>
            <a:r>
              <a:rPr lang="ru-RU" sz="2700" dirty="0" smtClean="0">
                <a:solidFill>
                  <a:srgbClr val="FF5050"/>
                </a:solidFill>
                <a:ea typeface="Gungsuh" panose="02030600000101010101" pitchFamily="18" charset="-127"/>
              </a:rPr>
              <a:t>МУНИЦИПАЛЬНЫЕ </a:t>
            </a:r>
            <a:r>
              <a:rPr lang="ru-RU" sz="2700" dirty="0">
                <a:solidFill>
                  <a:srgbClr val="FF5050"/>
                </a:solidFill>
                <a:ea typeface="Gungsuh" panose="02030600000101010101" pitchFamily="18" charset="-127"/>
              </a:rPr>
              <a:t>ПРОГРАММЫ </a:t>
            </a:r>
            <a:r>
              <a:rPr lang="ru-RU" sz="2700" dirty="0" smtClean="0">
                <a:solidFill>
                  <a:srgbClr val="FF5050"/>
                </a:solidFill>
                <a:ea typeface="Gungsuh" panose="02030600000101010101" pitchFamily="18" charset="-127"/>
              </a:rPr>
              <a:t>ОСИНСКОГО РАЙОНА</a:t>
            </a:r>
            <a:endParaRPr lang="ru-RU" sz="2700" dirty="0">
              <a:solidFill>
                <a:srgbClr val="FF5050"/>
              </a:solidFill>
              <a:ea typeface="Gungsuh" panose="02030600000101010101" pitchFamily="18" charset="-127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728" y="1809591"/>
            <a:ext cx="1800200" cy="4752528"/>
          </a:xfrm>
          <a:prstGeom prst="roundRect">
            <a:avLst/>
          </a:prstGeom>
          <a:solidFill>
            <a:srgbClr val="77E0F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ctr"/>
            <a:endParaRPr lang="ru-RU" b="1" dirty="0" smtClean="0">
              <a:solidFill>
                <a:srgbClr val="6600FF"/>
              </a:solidFill>
            </a:endParaRPr>
          </a:p>
          <a:p>
            <a:pPr algn="ctr"/>
            <a:endParaRPr lang="ru-RU" b="1" dirty="0" smtClean="0">
              <a:solidFill>
                <a:srgbClr val="6600FF"/>
              </a:solidFill>
            </a:endParaRPr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6600FF"/>
                </a:solidFill>
              </a:rPr>
              <a:t>Экономическое развитие</a:t>
            </a:r>
            <a:endParaRPr lang="ru-RU" sz="1600" b="1" dirty="0">
              <a:solidFill>
                <a:srgbClr val="6600F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3688" y="1804551"/>
            <a:ext cx="1896093" cy="4752528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pPr algn="ctr"/>
            <a:endParaRPr lang="ru-RU" b="1" dirty="0" smtClean="0">
              <a:solidFill>
                <a:srgbClr val="6600FF"/>
              </a:solidFill>
            </a:endParaRPr>
          </a:p>
          <a:p>
            <a:pPr algn="ctr"/>
            <a:endParaRPr lang="ru-RU" b="1" dirty="0">
              <a:solidFill>
                <a:srgbClr val="6600FF"/>
              </a:solidFill>
            </a:endParaRPr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6600FF"/>
                </a:solidFill>
              </a:rPr>
              <a:t>Развитие человеческого потенциала</a:t>
            </a:r>
            <a:endParaRPr lang="ru-RU" sz="1600" b="1" dirty="0">
              <a:solidFill>
                <a:srgbClr val="6600FF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59781" y="1809591"/>
            <a:ext cx="1800200" cy="475252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endParaRPr lang="ru-RU" sz="1600" b="1" dirty="0">
              <a:solidFill>
                <a:srgbClr val="6600FF"/>
              </a:solidFill>
            </a:endParaRPr>
          </a:p>
          <a:p>
            <a:pPr algn="ctr"/>
            <a:endParaRPr lang="ru-RU" sz="1600" b="1" dirty="0" smtClean="0">
              <a:solidFill>
                <a:srgbClr val="6600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6600FF"/>
                </a:solidFill>
              </a:rPr>
              <a:t>Управление ресурсами</a:t>
            </a:r>
            <a:endParaRPr lang="ru-RU" sz="1600" b="1" dirty="0">
              <a:solidFill>
                <a:srgbClr val="6600FF"/>
              </a:solidFill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83417" y="5500648"/>
            <a:ext cx="8352928" cy="873036"/>
          </a:xfrm>
          <a:prstGeom prst="leftRightArrow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Среднесрочные цели Стратегии социально-экономического развития района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99" y="1916832"/>
            <a:ext cx="1617364" cy="1584176"/>
          </a:xfrm>
          <a:prstGeom prst="ellipse">
            <a:avLst/>
          </a:prstGeom>
          <a:ln w="1905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3" y="1988840"/>
            <a:ext cx="1656183" cy="1584176"/>
          </a:xfrm>
          <a:prstGeom prst="ellipse">
            <a:avLst/>
          </a:prstGeom>
          <a:ln w="1905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9" y="1916832"/>
            <a:ext cx="1563018" cy="1584177"/>
          </a:xfrm>
          <a:prstGeom prst="ellipse">
            <a:avLst/>
          </a:prstGeom>
          <a:ln w="1905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83" y="1932438"/>
            <a:ext cx="1656184" cy="1624972"/>
          </a:xfrm>
          <a:prstGeom prst="ellipse">
            <a:avLst/>
          </a:prstGeom>
          <a:ln w="1905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40" y="1988840"/>
            <a:ext cx="1680519" cy="1604555"/>
          </a:xfrm>
          <a:prstGeom prst="ellipse">
            <a:avLst/>
          </a:prstGeom>
          <a:ln w="1905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268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341438" y="5776438"/>
            <a:ext cx="8568952" cy="28803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339865" y="5210907"/>
            <a:ext cx="8568952" cy="28803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процесс 7"/>
          <p:cNvSpPr/>
          <p:nvPr/>
        </p:nvSpPr>
        <p:spPr>
          <a:xfrm>
            <a:off x="342498" y="4581128"/>
            <a:ext cx="8568952" cy="28803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78502" y="3612562"/>
            <a:ext cx="8496944" cy="28803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23528" y="2132855"/>
            <a:ext cx="8568952" cy="372165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23528" y="1268760"/>
            <a:ext cx="8568952" cy="36004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C0000"/>
                </a:solidFill>
              </a:rPr>
              <a:t>Перечень </a:t>
            </a:r>
            <a:r>
              <a:rPr lang="ru-RU" sz="2800" dirty="0" smtClean="0">
                <a:solidFill>
                  <a:srgbClr val="CC0000"/>
                </a:solidFill>
              </a:rPr>
              <a:t>муниципальных </a:t>
            </a:r>
            <a:r>
              <a:rPr lang="ru-RU" sz="2800" dirty="0">
                <a:solidFill>
                  <a:srgbClr val="CC0000"/>
                </a:solidFill>
              </a:rPr>
              <a:t>программ </a:t>
            </a:r>
            <a:r>
              <a:rPr lang="ru-RU" sz="2800" dirty="0" smtClean="0">
                <a:solidFill>
                  <a:srgbClr val="CC0000"/>
                </a:solidFill>
              </a:rPr>
              <a:t>в </a:t>
            </a:r>
            <a:r>
              <a:rPr lang="ru-RU" sz="2800" dirty="0">
                <a:solidFill>
                  <a:srgbClr val="CC0000"/>
                </a:solidFill>
              </a:rPr>
              <a:t>соответствии со стратегическим целями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424936" cy="5472608"/>
          </a:xfrm>
        </p:spPr>
        <p:txBody>
          <a:bodyPr>
            <a:normAutofit lnSpcReduction="10000"/>
          </a:bodyPr>
          <a:lstStyle/>
          <a:p>
            <a:pPr marL="137160" indent="0" algn="ctr">
              <a:buNone/>
            </a:pPr>
            <a:r>
              <a:rPr lang="ru-RU" sz="1800" u="sng" dirty="0" smtClean="0"/>
              <a:t>Цель 1. Экономическое развитие </a:t>
            </a:r>
            <a:endParaRPr lang="ru-RU" sz="1800" dirty="0" smtClean="0"/>
          </a:p>
          <a:p>
            <a:pPr marL="137160" indent="0" algn="just">
              <a:buNone/>
            </a:pPr>
            <a:r>
              <a:rPr lang="ru-RU" sz="1600" dirty="0" smtClean="0"/>
              <a:t>1. Развитие сферы предпринимательства Осинского муниципального района.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 smtClean="0"/>
              <a:t>2. Развитие сельского хозяйства Осинского муниципального района.</a:t>
            </a:r>
            <a:r>
              <a:rPr lang="ru-RU" dirty="0" smtClean="0"/>
              <a:t> </a:t>
            </a:r>
          </a:p>
          <a:p>
            <a:pPr marL="137160" indent="0" algn="ctr">
              <a:buNone/>
            </a:pPr>
            <a:r>
              <a:rPr lang="ru-RU" sz="1800" u="sng" dirty="0" smtClean="0"/>
              <a:t>Цель 2. Развитие человеческого потенциала</a:t>
            </a:r>
          </a:p>
          <a:p>
            <a:pPr marL="137160" indent="0" algn="just">
              <a:buNone/>
            </a:pPr>
            <a:r>
              <a:rPr lang="ru-RU" sz="1600" dirty="0" smtClean="0"/>
              <a:t>3. Развитие системы образования Осинского муниципального района.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 smtClean="0"/>
              <a:t>4. Развитие физической культуры, спорта и формирование здорового образа жизни в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Осинском  муниципальном районе.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 smtClean="0"/>
              <a:t>5. Культура Осинского муниципального района.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 smtClean="0"/>
              <a:t>6. Развитие здравоохранения в Осинском муниципальном районе.</a:t>
            </a:r>
          </a:p>
          <a:p>
            <a:pPr marL="137160" indent="0" algn="ctr">
              <a:lnSpc>
                <a:spcPts val="1500"/>
              </a:lnSpc>
              <a:buNone/>
            </a:pPr>
            <a:r>
              <a:rPr lang="ru-RU" sz="1800" u="sng" dirty="0" smtClean="0"/>
              <a:t>Цель 3. Управление ресурсами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 smtClean="0"/>
              <a:t>7. Эффективное управление земельными ресурсами и имуществом Осинского муниципального     района.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 smtClean="0"/>
              <a:t>8. Управление муниципальными финансами Осинского муниципального района.</a:t>
            </a:r>
          </a:p>
          <a:p>
            <a:pPr marL="137160" indent="0" algn="ctr">
              <a:lnSpc>
                <a:spcPts val="2000"/>
              </a:lnSpc>
              <a:buNone/>
            </a:pPr>
            <a:r>
              <a:rPr lang="ru-RU" sz="1800" u="sng" dirty="0" smtClean="0"/>
              <a:t>Цель 4. Развитая инфраструктура</a:t>
            </a:r>
          </a:p>
          <a:p>
            <a:pPr marL="137160" indent="0" algn="just">
              <a:lnSpc>
                <a:spcPts val="2000"/>
              </a:lnSpc>
              <a:buNone/>
            </a:pPr>
            <a:r>
              <a:rPr lang="ru-RU" sz="1600" dirty="0" smtClean="0"/>
              <a:t>9. Развитие транспортной системы Осинского муниципального района.</a:t>
            </a:r>
          </a:p>
          <a:p>
            <a:pPr marL="137160" indent="0" algn="ctr">
              <a:lnSpc>
                <a:spcPts val="2000"/>
              </a:lnSpc>
              <a:buNone/>
            </a:pPr>
            <a:r>
              <a:rPr lang="ru-RU" sz="1800" u="sng" dirty="0" smtClean="0"/>
              <a:t>Цель 5. Развитие территории</a:t>
            </a:r>
          </a:p>
          <a:p>
            <a:pPr marL="137160" indent="0" algn="just">
              <a:lnSpc>
                <a:spcPts val="2000"/>
              </a:lnSpc>
              <a:buNone/>
            </a:pPr>
            <a:r>
              <a:rPr lang="ru-RU" sz="1600" dirty="0" smtClean="0"/>
              <a:t>10. Совершенствование муниципальной службы в Осинском муниципальном районе.</a:t>
            </a:r>
          </a:p>
          <a:p>
            <a:pPr marL="137160" indent="0" algn="ctr">
              <a:buNone/>
            </a:pPr>
            <a:r>
              <a:rPr lang="ru-RU" sz="1800" u="sng" dirty="0" smtClean="0"/>
              <a:t>Цель 6. Общественная безопасность</a:t>
            </a:r>
          </a:p>
          <a:p>
            <a:pPr marL="137160" indent="0" algn="just">
              <a:buNone/>
            </a:pPr>
            <a:r>
              <a:rPr lang="ru-RU" sz="1600" dirty="0" smtClean="0"/>
              <a:t>11. Обеспечение безопасности жизнедеятельности населения и территории Осинского</a:t>
            </a:r>
          </a:p>
          <a:p>
            <a:pPr marL="137160" indent="0" algn="just">
              <a:lnSpc>
                <a:spcPts val="15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муниципального района.</a:t>
            </a:r>
          </a:p>
          <a:p>
            <a:pPr marL="137160" indent="0" algn="just">
              <a:lnSpc>
                <a:spcPts val="1500"/>
              </a:lnSpc>
              <a:buNone/>
            </a:pPr>
            <a:endParaRPr lang="ru-RU" sz="1600" dirty="0" smtClean="0"/>
          </a:p>
          <a:p>
            <a:pPr marL="137160" indent="0" algn="just">
              <a:lnSpc>
                <a:spcPts val="1500"/>
              </a:lnSpc>
              <a:buNone/>
            </a:pPr>
            <a:endParaRPr lang="ru-RU" u="sng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4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3. Доходы бюджета Осинского муниципального района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4709160"/>
          </a:xfrm>
        </p:spPr>
        <p:txBody>
          <a:bodyPr/>
          <a:lstStyle/>
          <a:p>
            <a:endParaRPr lang="ru-RU" sz="1400" dirty="0">
              <a:solidFill>
                <a:srgbClr val="000000"/>
              </a:solidFill>
            </a:endParaRPr>
          </a:p>
          <a:p>
            <a:pPr marL="137160" indent="0">
              <a:buNone/>
            </a:pPr>
            <a:r>
              <a:rPr lang="ru-RU" sz="2000" b="1" dirty="0" smtClean="0"/>
              <a:t>                                                    </a:t>
            </a:r>
            <a:r>
              <a:rPr lang="ru-RU" sz="2400" b="1" dirty="0" smtClean="0"/>
              <a:t>Доходы </a:t>
            </a:r>
            <a:r>
              <a:rPr lang="ru-RU" sz="2400" b="1" dirty="0"/>
              <a:t>бюджета </a:t>
            </a:r>
            <a:r>
              <a:rPr lang="ru-RU" sz="2000" dirty="0"/>
              <a:t>– поступающие в </a:t>
            </a:r>
            <a:r>
              <a:rPr lang="ru-RU" sz="2000" dirty="0" smtClean="0"/>
              <a:t>бюджет  </a:t>
            </a:r>
          </a:p>
          <a:p>
            <a:pPr marL="13716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средства </a:t>
            </a:r>
            <a:r>
              <a:rPr lang="ru-RU" sz="2000" dirty="0"/>
              <a:t>(за исключением </a:t>
            </a:r>
            <a:r>
              <a:rPr lang="ru-RU" sz="2000" dirty="0" smtClean="0"/>
              <a:t>средств</a:t>
            </a:r>
            <a:r>
              <a:rPr lang="ru-RU" sz="2000" dirty="0"/>
              <a:t>, поступающих </a:t>
            </a:r>
            <a:endParaRPr lang="ru-RU" sz="2000" dirty="0" smtClean="0"/>
          </a:p>
          <a:p>
            <a:pPr marL="13716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на финансирование </a:t>
            </a:r>
            <a:r>
              <a:rPr lang="ru-RU" sz="2000" dirty="0"/>
              <a:t>дефицита бюджета)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168352" cy="189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85603" y="3352315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100" dirty="0">
              <a:solidFill>
                <a:srgbClr val="000000"/>
              </a:solidFill>
            </a:endParaRPr>
          </a:p>
          <a:p>
            <a:r>
              <a:rPr lang="ru-RU" sz="2800" b="1" dirty="0" smtClean="0"/>
              <a:t>  </a:t>
            </a:r>
            <a:r>
              <a:rPr lang="ru-RU" sz="2800" b="1" dirty="0" smtClean="0">
                <a:solidFill>
                  <a:srgbClr val="0070C0"/>
                </a:solidFill>
              </a:rPr>
              <a:t>ВИДЫ </a:t>
            </a:r>
            <a:r>
              <a:rPr lang="ru-RU" sz="2800" b="1" dirty="0">
                <a:solidFill>
                  <a:srgbClr val="0070C0"/>
                </a:solidFill>
              </a:rPr>
              <a:t>ДОХОДОВ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(</a:t>
            </a:r>
            <a:r>
              <a:rPr lang="ru-RU" b="1" dirty="0">
                <a:solidFill>
                  <a:srgbClr val="0070C0"/>
                </a:solidFill>
              </a:rPr>
              <a:t>ст. 41 Бюджетного кодекса РФ)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321811"/>
            <a:ext cx="2664296" cy="2419557"/>
          </a:xfrm>
          <a:prstGeom prst="rect">
            <a:avLst/>
          </a:prstGeom>
          <a:gradFill flip="none" rotWithShape="1">
            <a:gsLst>
              <a:gs pos="0">
                <a:srgbClr val="77D5EF">
                  <a:tint val="66000"/>
                  <a:satMod val="160000"/>
                </a:srgbClr>
              </a:gs>
              <a:gs pos="50000">
                <a:srgbClr val="77D5EF">
                  <a:tint val="44500"/>
                  <a:satMod val="160000"/>
                </a:srgbClr>
              </a:gs>
              <a:gs pos="100000">
                <a:srgbClr val="77D5E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74F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</a:rPr>
              <a:t>Налоговые</a:t>
            </a:r>
          </a:p>
          <a:p>
            <a:pPr algn="ctr">
              <a:lnSpc>
                <a:spcPts val="1500"/>
              </a:lnSpc>
            </a:pPr>
            <a:r>
              <a:rPr lang="ru-RU" b="1" dirty="0">
                <a:solidFill>
                  <a:srgbClr val="0070C0"/>
                </a:solidFill>
              </a:rPr>
              <a:t>Это поступления от уплаты гражданами и организациями налогов и сборов, предусмотренных налоговым законодательством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2232" y="4321811"/>
            <a:ext cx="2592288" cy="2415883"/>
          </a:xfrm>
          <a:prstGeom prst="rect">
            <a:avLst/>
          </a:prstGeom>
          <a:gradFill flip="none" rotWithShape="1">
            <a:gsLst>
              <a:gs pos="0">
                <a:srgbClr val="77D5EF">
                  <a:tint val="66000"/>
                  <a:satMod val="160000"/>
                </a:srgbClr>
              </a:gs>
              <a:gs pos="50000">
                <a:srgbClr val="77D5EF">
                  <a:tint val="44500"/>
                  <a:satMod val="160000"/>
                </a:srgbClr>
              </a:gs>
              <a:gs pos="100000">
                <a:srgbClr val="77D5E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74F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</a:rPr>
              <a:t>Неналоговые</a:t>
            </a:r>
          </a:p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srgbClr val="0070C0"/>
                </a:solidFill>
              </a:rPr>
              <a:t>Это доходы </a:t>
            </a:r>
            <a:r>
              <a:rPr lang="ru-RU" b="1" dirty="0">
                <a:solidFill>
                  <a:srgbClr val="0070C0"/>
                </a:solidFill>
              </a:rPr>
              <a:t>от продажи и использования государственного имущества, штрафы за нарушение законодательства и </a:t>
            </a:r>
            <a:r>
              <a:rPr lang="ru-RU" b="1" dirty="0" smtClean="0">
                <a:solidFill>
                  <a:srgbClr val="0070C0"/>
                </a:solidFill>
              </a:rPr>
              <a:t>прочие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56920" y="4321811"/>
            <a:ext cx="2719536" cy="2419557"/>
          </a:xfrm>
          <a:prstGeom prst="rect">
            <a:avLst/>
          </a:prstGeom>
          <a:gradFill flip="none" rotWithShape="1">
            <a:gsLst>
              <a:gs pos="0">
                <a:srgbClr val="77D5EF">
                  <a:tint val="66000"/>
                  <a:satMod val="160000"/>
                </a:srgbClr>
              </a:gs>
              <a:gs pos="50000">
                <a:srgbClr val="77D5EF">
                  <a:tint val="44500"/>
                  <a:satMod val="160000"/>
                </a:srgbClr>
              </a:gs>
              <a:gs pos="100000">
                <a:srgbClr val="77D5E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74F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</a:rPr>
              <a:t>Безвозмездные поступления</a:t>
            </a:r>
          </a:p>
          <a:p>
            <a:pPr algn="ctr">
              <a:lnSpc>
                <a:spcPts val="1500"/>
              </a:lnSpc>
            </a:pPr>
            <a:r>
              <a:rPr lang="ru-RU" b="1" dirty="0">
                <a:solidFill>
                  <a:srgbClr val="0070C0"/>
                </a:solidFill>
              </a:rPr>
              <a:t>Средства, поступающие из других бюджетов (межбюджетные трансферты), безвозмездные поступления от граждан и юридических </a:t>
            </a:r>
            <a:r>
              <a:rPr lang="ru-RU" b="1" dirty="0" smtClean="0">
                <a:solidFill>
                  <a:srgbClr val="0070C0"/>
                </a:solidFill>
              </a:rPr>
              <a:t>лиц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08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Основные налоговые доходы районного бюджета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08551"/>
            <a:ext cx="2645971" cy="2139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3501008"/>
            <a:ext cx="2664296" cy="1944216"/>
          </a:xfrm>
          <a:prstGeom prst="roundRect">
            <a:avLst/>
          </a:prstGeom>
          <a:solidFill>
            <a:srgbClr val="26FA77">
              <a:alpha val="49020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7030A0"/>
                </a:solidFill>
              </a:rPr>
              <a:t>Акцизы на нефтепродукты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(10% распределяется в муниципальные образования из края)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rgbClr val="7030A0"/>
                </a:solidFill>
              </a:rPr>
              <a:t>2016г. – 4 056,0 тыс. руб.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rgbClr val="7030A0"/>
                </a:solidFill>
              </a:rPr>
              <a:t>2017г. – 3 349,0 тыс. руб.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>
                <a:solidFill>
                  <a:srgbClr val="7030A0"/>
                </a:solidFill>
              </a:rPr>
              <a:t>2018г. – 3 517,0 тыс. руб.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1686" y="1484784"/>
            <a:ext cx="2664296" cy="1944216"/>
          </a:xfrm>
          <a:prstGeom prst="roundRect">
            <a:avLst/>
          </a:prstGeom>
          <a:solidFill>
            <a:srgbClr val="26FA77">
              <a:alpha val="49020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7030A0"/>
                </a:solidFill>
              </a:rPr>
              <a:t>Налог на доходы физических лиц 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(27% зачисляется в районный бюджет)</a:t>
            </a:r>
          </a:p>
          <a:p>
            <a:pPr algn="just"/>
            <a:r>
              <a:rPr lang="ru-RU" sz="1600" dirty="0" smtClean="0">
                <a:solidFill>
                  <a:srgbClr val="7030A0"/>
                </a:solidFill>
              </a:rPr>
              <a:t>2016г. – 92 733,0 тыс. руб.</a:t>
            </a:r>
          </a:p>
          <a:p>
            <a:pPr algn="just"/>
            <a:r>
              <a:rPr lang="ru-RU" sz="1600" dirty="0" smtClean="0">
                <a:solidFill>
                  <a:srgbClr val="7030A0"/>
                </a:solidFill>
              </a:rPr>
              <a:t>2017г. – 98 575,0тыс. руб.</a:t>
            </a:r>
          </a:p>
          <a:p>
            <a:pPr algn="just"/>
            <a:r>
              <a:rPr lang="ru-RU" sz="1600" dirty="0" smtClean="0">
                <a:solidFill>
                  <a:srgbClr val="7030A0"/>
                </a:solidFill>
              </a:rPr>
              <a:t>2018г. –103898,0 тыс. руб.</a:t>
            </a:r>
            <a:endParaRPr lang="ru-RU" i="1" u="sng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86813" y="1484784"/>
            <a:ext cx="2664296" cy="1944216"/>
          </a:xfrm>
          <a:prstGeom prst="roundRect">
            <a:avLst/>
          </a:prstGeom>
          <a:solidFill>
            <a:srgbClr val="26FA77">
              <a:alpha val="47843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7030A0"/>
                </a:solidFill>
              </a:rPr>
              <a:t>Транспортный налог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(50% зачисляется в районный бюджет)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2016г. – 19 026,0 тыс. руб.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2017г. – 20 319,0 тыс. руб.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2018г. – 21 579,0 тыс. руб.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9985" y="3508682"/>
            <a:ext cx="2664296" cy="1944216"/>
          </a:xfrm>
          <a:prstGeom prst="roundRect">
            <a:avLst/>
          </a:prstGeom>
          <a:solidFill>
            <a:srgbClr val="26FA77">
              <a:alpha val="50196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7030A0"/>
                </a:solidFill>
              </a:rPr>
              <a:t>Госпошлина</a:t>
            </a:r>
          </a:p>
          <a:p>
            <a:pPr algn="ctr"/>
            <a:r>
              <a:rPr lang="ru-RU" sz="1600" i="1" u="sng" dirty="0" smtClean="0">
                <a:solidFill>
                  <a:srgbClr val="7030A0"/>
                </a:solidFill>
              </a:rPr>
              <a:t>(100%)</a:t>
            </a:r>
            <a:r>
              <a:rPr lang="ru-RU" sz="1600" u="sng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2016г. – 3 770,6 тыс. руб.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2017г. – 3 770,6 тыс. руб.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2018г. – 3 770,6 тыс. руб.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5552515"/>
            <a:ext cx="8928992" cy="1224136"/>
          </a:xfrm>
          <a:prstGeom prst="roundRect">
            <a:avLst/>
          </a:prstGeom>
          <a:solidFill>
            <a:srgbClr val="26FA77">
              <a:alpha val="50196"/>
            </a:srgb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7030A0"/>
                </a:solidFill>
              </a:rPr>
              <a:t>Налог на совокупный доход</a:t>
            </a:r>
          </a:p>
          <a:p>
            <a:pPr algn="just"/>
            <a:r>
              <a:rPr lang="ru-RU" sz="1600" i="1" u="sng" dirty="0" smtClean="0">
                <a:solidFill>
                  <a:srgbClr val="7030A0"/>
                </a:solidFill>
              </a:rPr>
              <a:t>ЕНВД (100% зачисляется в район)</a:t>
            </a:r>
            <a:r>
              <a:rPr lang="ru-RU" sz="1600" dirty="0" smtClean="0">
                <a:solidFill>
                  <a:srgbClr val="7030A0"/>
                </a:solidFill>
              </a:rPr>
              <a:t>   2016г. -22 898,1т.р.     2017г. -22 898,1т.р.      2018г. – 5 724,5т.р.</a:t>
            </a:r>
          </a:p>
          <a:p>
            <a:pPr algn="just"/>
            <a:r>
              <a:rPr lang="ru-RU" sz="1600" i="1" u="sng" dirty="0" smtClean="0">
                <a:solidFill>
                  <a:srgbClr val="7030A0"/>
                </a:solidFill>
              </a:rPr>
              <a:t>ЕСХН (50% зачисляется в район)</a:t>
            </a:r>
            <a:r>
              <a:rPr lang="ru-RU" sz="1600" dirty="0" smtClean="0">
                <a:solidFill>
                  <a:srgbClr val="7030A0"/>
                </a:solidFill>
              </a:rPr>
              <a:t>     2016г. -174,0т.р.          2017г. -174,0т.р.           2018г. – 174,0т.р.</a:t>
            </a:r>
          </a:p>
          <a:p>
            <a:pPr algn="just"/>
            <a:r>
              <a:rPr lang="ru-RU" sz="1600" i="1" u="sng" dirty="0" smtClean="0">
                <a:solidFill>
                  <a:srgbClr val="7030A0"/>
                </a:solidFill>
              </a:rPr>
              <a:t>Налог, взимаемый в связи с применением</a:t>
            </a:r>
          </a:p>
          <a:p>
            <a:pPr algn="just"/>
            <a:r>
              <a:rPr lang="ru-RU" sz="1600" i="1" u="sng" dirty="0" smtClean="0">
                <a:solidFill>
                  <a:srgbClr val="7030A0"/>
                </a:solidFill>
              </a:rPr>
              <a:t>патентной системы налогообложения(100%) </a:t>
            </a:r>
            <a:r>
              <a:rPr lang="ru-RU" sz="1600" dirty="0" smtClean="0">
                <a:solidFill>
                  <a:srgbClr val="7030A0"/>
                </a:solidFill>
              </a:rPr>
              <a:t>2016г. -147,0т.р. 2017г.-147,0т.р  2018г. – 17 320,6т.р.</a:t>
            </a:r>
            <a:endParaRPr lang="ru-RU" sz="1600" i="1" u="sng" dirty="0">
              <a:solidFill>
                <a:srgbClr val="7030A0"/>
              </a:solidFill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2048653">
            <a:off x="2789869" y="1933046"/>
            <a:ext cx="792088" cy="720080"/>
          </a:xfrm>
          <a:prstGeom prst="notched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с вырезом 9"/>
          <p:cNvSpPr/>
          <p:nvPr/>
        </p:nvSpPr>
        <p:spPr>
          <a:xfrm rot="19417197">
            <a:off x="2772833" y="4082542"/>
            <a:ext cx="792088" cy="720080"/>
          </a:xfrm>
          <a:prstGeom prst="notched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с вырезом 10"/>
          <p:cNvSpPr/>
          <p:nvPr/>
        </p:nvSpPr>
        <p:spPr>
          <a:xfrm rot="8676788">
            <a:off x="5643436" y="1930443"/>
            <a:ext cx="792088" cy="720080"/>
          </a:xfrm>
          <a:prstGeom prst="notched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с вырезом 11"/>
          <p:cNvSpPr/>
          <p:nvPr/>
        </p:nvSpPr>
        <p:spPr>
          <a:xfrm rot="12526664">
            <a:off x="5603588" y="4113076"/>
            <a:ext cx="792088" cy="720080"/>
          </a:xfrm>
          <a:prstGeom prst="notched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с вырезом 12"/>
          <p:cNvSpPr/>
          <p:nvPr/>
        </p:nvSpPr>
        <p:spPr>
          <a:xfrm rot="16200000">
            <a:off x="4291460" y="4750320"/>
            <a:ext cx="792088" cy="720080"/>
          </a:xfrm>
          <a:prstGeom prst="notched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397221" y="649469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524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63" y="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Основные неналоговые доходы районного бюджета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7"/>
            <a:ext cx="8424936" cy="5547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ыноска со стрелкой вниз 3"/>
          <p:cNvSpPr/>
          <p:nvPr/>
        </p:nvSpPr>
        <p:spPr>
          <a:xfrm>
            <a:off x="3044847" y="1052737"/>
            <a:ext cx="3111330" cy="1912858"/>
          </a:xfrm>
          <a:prstGeom prst="downArrowCallout">
            <a:avLst>
              <a:gd name="adj1" fmla="val 25000"/>
              <a:gd name="adj2" fmla="val 25000"/>
              <a:gd name="adj3" fmla="val 16030"/>
              <a:gd name="adj4" fmla="val 78432"/>
            </a:avLst>
          </a:prstGeom>
          <a:solidFill>
            <a:srgbClr val="74FCE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</a:rPr>
              <a:t>Доходы от аренды земельных участков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2016г. – 48 035,4 тыс. руб.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2017г. – 48 152,1 тыс. руб.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2018г. – 48 295,3 тыс. руб.</a:t>
            </a:r>
            <a:endParaRPr lang="ru-RU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6416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179512" y="2636912"/>
            <a:ext cx="3528392" cy="1368152"/>
          </a:xfrm>
          <a:prstGeom prst="rightArrowCallout">
            <a:avLst>
              <a:gd name="adj1" fmla="val 21577"/>
              <a:gd name="adj2" fmla="val 27852"/>
              <a:gd name="adj3" fmla="val 27852"/>
              <a:gd name="adj4" fmla="val 85011"/>
            </a:avLst>
          </a:prstGeom>
          <a:solidFill>
            <a:srgbClr val="74FCE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</a:rPr>
              <a:t>Доходы от продажи земли и имущества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2016г. – 2 803,3 тыс. руб.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2017г. – 2928,3 тыс. руб.</a:t>
            </a:r>
          </a:p>
          <a:p>
            <a:pPr 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2018г. – 2 948,3 тыс. руб.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179512" y="4077072"/>
            <a:ext cx="3528392" cy="1330953"/>
          </a:xfrm>
          <a:prstGeom prst="rightArrowCallout">
            <a:avLst>
              <a:gd name="adj1" fmla="val 21577"/>
              <a:gd name="adj2" fmla="val 27852"/>
              <a:gd name="adj3" fmla="val 27852"/>
              <a:gd name="adj4" fmla="val 85011"/>
            </a:avLst>
          </a:prstGeom>
          <a:solidFill>
            <a:srgbClr val="74FCE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Штрафы, санкции, возмещение ущерба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2016г. – 3 292,5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2017г. – 3 293,6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2018г. – 3 293,6 тыс.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5436096" y="2621339"/>
            <a:ext cx="3600400" cy="136815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509"/>
            </a:avLst>
          </a:prstGeom>
          <a:solidFill>
            <a:srgbClr val="74FCE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Доходы от использования имущества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2016г. – 427,8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2017г. – 354,2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2018г. – 274,2 тыс.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Выноска со стрелкой влево 11"/>
          <p:cNvSpPr/>
          <p:nvPr/>
        </p:nvSpPr>
        <p:spPr>
          <a:xfrm>
            <a:off x="5508104" y="4101998"/>
            <a:ext cx="3528391" cy="130602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509"/>
            </a:avLst>
          </a:prstGeom>
          <a:solidFill>
            <a:srgbClr val="74FCE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Платежи при пользовании природными ресурсами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2016г. – 524,7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2017г. – 560,4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2018г. – 595,1 тыс.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3044847" y="4941168"/>
            <a:ext cx="3111330" cy="1872208"/>
          </a:xfrm>
          <a:prstGeom prst="upArrowCallout">
            <a:avLst>
              <a:gd name="adj1" fmla="val 25000"/>
              <a:gd name="adj2" fmla="val 25000"/>
              <a:gd name="adj3" fmla="val 21775"/>
              <a:gd name="adj4" fmla="val 71888"/>
            </a:avLst>
          </a:prstGeom>
          <a:solidFill>
            <a:srgbClr val="74FCE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Компенсации затрат бюджета района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2016г. – 211,0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2017г. – 211,0 тыс. руб.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2018г. – 211,0 тыс. руб.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2986025"/>
            <a:ext cx="1800200" cy="1955143"/>
          </a:xfrm>
          <a:prstGeom prst="rect">
            <a:avLst/>
          </a:prstGeom>
          <a:solidFill>
            <a:srgbClr val="77E0F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2016г- 55 294,7т.р.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2017г- 55 499,6т.р.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2018г- 55 617,5т.р.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9076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800" b="0" dirty="0">
                <a:solidFill>
                  <a:srgbClr val="000000"/>
                </a:solidFill>
                <a:latin typeface="Times New Roman"/>
              </a:rPr>
            </a:br>
            <a:r>
              <a:rPr lang="ru-RU" sz="3600" dirty="0">
                <a:solidFill>
                  <a:srgbClr val="C00000"/>
                </a:solidFill>
                <a:latin typeface="Times New Roman"/>
              </a:rPr>
              <a:t>БЕЗВОЗМЕЗДНЫЕ ПОСТУПЛЕНИЯ ИЗ БЮДЖЕТА ДРУГОГО УРОВНЯ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77" y="1025804"/>
            <a:ext cx="6336704" cy="180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000000"/>
              </a:solidFill>
            </a:endParaRPr>
          </a:p>
          <a:p>
            <a:pPr algn="just">
              <a:lnSpc>
                <a:spcPts val="1500"/>
              </a:lnSpc>
            </a:pPr>
            <a:r>
              <a:rPr lang="ru-RU" dirty="0" smtClean="0"/>
              <a:t>         Для </a:t>
            </a:r>
            <a:r>
              <a:rPr lang="ru-RU" dirty="0"/>
              <a:t>того, чтобы все граждане России имели равный доступ к государственным услугам, между бюджетами различных уровней происходит перераспределение финансовых средств. Из федерального бюджета оказывается финансовая помощь бюджетам субъектов РФ. Субъекты РФ, в свою очередь, поддерживают муниципальные образования. Средства, предоставляемые из бюджета одного уровня другому, являются </a:t>
            </a:r>
            <a:r>
              <a:rPr lang="ru-RU" b="1" dirty="0">
                <a:solidFill>
                  <a:srgbClr val="0070C0"/>
                </a:solidFill>
              </a:rPr>
              <a:t>межбюджетными трансфертами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91" y="2832324"/>
            <a:ext cx="8208912" cy="596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ОСНОВНЫЕ ВИДЫ МЕЖБЮДЖЕТНЫХ ТРАНСФЕРТОВ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251520" y="3573016"/>
            <a:ext cx="2592288" cy="648072"/>
          </a:xfrm>
          <a:prstGeom prst="rightArrowCallout">
            <a:avLst>
              <a:gd name="adj1" fmla="val 25000"/>
              <a:gd name="adj2" fmla="val 25000"/>
              <a:gd name="adj3" fmla="val 55494"/>
              <a:gd name="adj4" fmla="val 78621"/>
            </a:avLst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ДОТАЦИИ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265952" y="4437112"/>
            <a:ext cx="2592288" cy="648072"/>
          </a:xfrm>
          <a:prstGeom prst="rightArrowCallout">
            <a:avLst>
              <a:gd name="adj1" fmla="val 25000"/>
              <a:gd name="adj2" fmla="val 25000"/>
              <a:gd name="adj3" fmla="val 55494"/>
              <a:gd name="adj4" fmla="val 78621"/>
            </a:avLst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СУБСИДИИ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280384" y="5301208"/>
            <a:ext cx="2592288" cy="648072"/>
          </a:xfrm>
          <a:prstGeom prst="rightArrowCallout">
            <a:avLst>
              <a:gd name="adj1" fmla="val 25000"/>
              <a:gd name="adj2" fmla="val 25000"/>
              <a:gd name="adj3" fmla="val 55494"/>
              <a:gd name="adj4" fmla="val 78621"/>
            </a:avLst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СУБВЕНЦИИ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294816" y="6116235"/>
            <a:ext cx="2592288" cy="648072"/>
          </a:xfrm>
          <a:prstGeom prst="rightArrowCallout">
            <a:avLst>
              <a:gd name="adj1" fmla="val 25000"/>
              <a:gd name="adj2" fmla="val 25000"/>
              <a:gd name="adj3" fmla="val 55494"/>
              <a:gd name="adj4" fmla="val 78621"/>
            </a:avLst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ИНЫЕ МЕЖБЮДЖЕТНЫЕ ТРАНСФЕРТЫ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3573016"/>
            <a:ext cx="6048672" cy="648072"/>
          </a:xfrm>
          <a:prstGeom prst="rect">
            <a:avLst/>
          </a:prstGeom>
          <a:solidFill>
            <a:srgbClr val="F0C5AA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C00000"/>
                </a:solidFill>
              </a:rPr>
              <a:t>Предоставляются на безвозмездной и безвозвратной основе без установления направлений и условий использования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8240" y="4437112"/>
            <a:ext cx="6048672" cy="648072"/>
          </a:xfrm>
          <a:prstGeom prst="rect">
            <a:avLst/>
          </a:prstGeom>
          <a:solidFill>
            <a:srgbClr val="F0C5AA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C00000"/>
                </a:solidFill>
              </a:rPr>
              <a:t>Предоставляются на софинансирование (т.е. совместное финансирование) конкретных мероприятий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2672" y="5301208"/>
            <a:ext cx="6048672" cy="648072"/>
          </a:xfrm>
          <a:prstGeom prst="rect">
            <a:avLst/>
          </a:prstGeom>
          <a:solidFill>
            <a:srgbClr val="F0C5AA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C00000"/>
                </a:solidFill>
              </a:rPr>
              <a:t>Предоставляются на исполнение переданных на другой уровень власти полномочий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87104" y="6116235"/>
            <a:ext cx="6048672" cy="648072"/>
          </a:xfrm>
          <a:prstGeom prst="rect">
            <a:avLst/>
          </a:prstGeom>
          <a:solidFill>
            <a:srgbClr val="F0C5AA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Предоставляются в соответствии с законами, нормативными актами, соглашениями, в том числе на конкретные мероприятия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45" y="1196752"/>
            <a:ext cx="2601251" cy="155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4662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СОДЕРЖАНИЕ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1. Вводная часть…………………………..3 – 10 стр.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2. Общие характеристики бюджета….....11 – 15 стр.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3. Доходы районного бюджета……….....16 – 19 стр.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4. Расходы районного бюджета………....17 – 43 стр.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5. Контактная информация……………….44 стр.</a:t>
            </a:r>
          </a:p>
          <a:p>
            <a:pPr marL="651510" indent="-51435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90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2881313"/>
          </a:xfrm>
        </p:spPr>
        <p:txBody>
          <a:bodyPr/>
          <a:lstStyle/>
          <a:p>
            <a:pPr algn="ctr" eaLnBrk="1" hangingPunct="1"/>
            <a:r>
              <a:rPr lang="ru-RU" altLang="ru-RU" sz="4800" b="1" dirty="0" smtClean="0">
                <a:solidFill>
                  <a:schemeClr val="tx1"/>
                </a:solidFill>
                <a:latin typeface="Times New Roman" pitchFamily="18" charset="0"/>
              </a:rPr>
              <a:t>Расходы бюджета</a:t>
            </a:r>
          </a:p>
        </p:txBody>
      </p:sp>
      <p:sp>
        <p:nvSpPr>
          <p:cNvPr id="87043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321EFEB-9516-4A28-817A-D82F9E608164}" type="slidenum">
              <a:rPr lang="ru-RU" altLang="ru-RU" sz="1200" smtClean="0">
                <a:solidFill>
                  <a:srgbClr val="045C75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z="1200" dirty="0" smtClean="0">
              <a:solidFill>
                <a:srgbClr val="045C75"/>
              </a:solidFill>
              <a:latin typeface="Arial" charset="0"/>
            </a:endParaRPr>
          </a:p>
        </p:txBody>
      </p:sp>
      <p:pic>
        <p:nvPicPr>
          <p:cNvPr id="2458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3617913" cy="288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15888"/>
            <a:ext cx="2790825" cy="2233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87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4"/>
          <p:cNvSpPr>
            <a:spLocks noGrp="1"/>
          </p:cNvSpPr>
          <p:nvPr>
            <p:ph type="title"/>
          </p:nvPr>
        </p:nvSpPr>
        <p:spPr>
          <a:xfrm>
            <a:off x="474634" y="93639"/>
            <a:ext cx="8561862" cy="368301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  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05894"/>
              </p:ext>
            </p:extLst>
          </p:nvPr>
        </p:nvGraphicFramePr>
        <p:xfrm>
          <a:off x="107504" y="404664"/>
          <a:ext cx="8928099" cy="6518715"/>
        </p:xfrm>
        <a:graphic>
          <a:graphicData uri="http://schemas.openxmlformats.org/drawingml/2006/table">
            <a:tbl>
              <a:tblPr/>
              <a:tblGrid>
                <a:gridCol w="2375818"/>
                <a:gridCol w="1080120"/>
                <a:gridCol w="576064"/>
                <a:gridCol w="1080120"/>
                <a:gridCol w="576064"/>
                <a:gridCol w="1080120"/>
                <a:gridCol w="576064"/>
                <a:gridCol w="1008112"/>
                <a:gridCol w="575617"/>
              </a:tblGrid>
              <a:tr h="27601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2015 год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вес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вес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уд. вес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уд. вес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84754,8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68712,6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70467,5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70576,0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4520,3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4724,4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4724,4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4724,4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44150,9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39079,7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35911,9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34332,0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445282,6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454657,4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68,5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453696,1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453184,3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69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15035,1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17472,1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16053,8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16053,8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Здравоохранение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1939,4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272,0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208,0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0,01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24068,2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27377,8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21806,8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21750,3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Физкультура и спорт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6305,5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0,97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2505,0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2585,0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2585,0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0,39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0,03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0,06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36679,0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49321,7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31280,0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31280,0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2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Условно утвержденные расходы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10762,9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24344,7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3,6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ts val="21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ВСЕГО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662935,8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664522,7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647496,4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658926,5</a:t>
                      </a: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91" marB="4569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666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0" y="2638425"/>
            <a:ext cx="2628900" cy="24209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452,5</a:t>
            </a:r>
            <a:endParaRPr lang="ru-RU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258888" y="887413"/>
            <a:ext cx="2552700" cy="19780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51,8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11588" y="404813"/>
            <a:ext cx="1912937" cy="16557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32,4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07100" y="866775"/>
            <a:ext cx="1841500" cy="138906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FFFFFF"/>
                </a:solidFill>
                <a:latin typeface="Arial" charset="0"/>
              </a:rPr>
              <a:t>Совершенствование муниципальной службы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22,3</a:t>
            </a:r>
            <a:endParaRPr lang="ru-RU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04025" y="2609850"/>
            <a:ext cx="2089150" cy="116522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транспортной системы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21,4</a:t>
            </a:r>
            <a:endParaRPr lang="ru-RU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99275" y="4208463"/>
            <a:ext cx="1187450" cy="11033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900" b="1" dirty="0">
              <a:solidFill>
                <a:srgbClr val="FFFFFF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897563" y="5278438"/>
            <a:ext cx="985837" cy="9366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900" dirty="0">
              <a:solidFill>
                <a:srgbClr val="FFFFFF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445000" y="5445125"/>
            <a:ext cx="823913" cy="6048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35375" y="4752975"/>
            <a:ext cx="936625" cy="52863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956050" y="4079875"/>
            <a:ext cx="615950" cy="3603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148263" y="3594100"/>
            <a:ext cx="242887" cy="22542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0125" name="Прямоугольник 16"/>
          <p:cNvSpPr>
            <a:spLocks noChangeArrowheads="1"/>
          </p:cNvSpPr>
          <p:nvPr/>
        </p:nvSpPr>
        <p:spPr bwMode="auto">
          <a:xfrm>
            <a:off x="5597525" y="5313363"/>
            <a:ext cx="2700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Эффективное управление земельными ресурсами и имуществом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5,6</a:t>
            </a:r>
          </a:p>
        </p:txBody>
      </p:sp>
      <p:sp>
        <p:nvSpPr>
          <p:cNvPr id="90126" name="Прямоугольник 17"/>
          <p:cNvSpPr>
            <a:spLocks noChangeArrowheads="1"/>
          </p:cNvSpPr>
          <p:nvPr/>
        </p:nvSpPr>
        <p:spPr bwMode="auto">
          <a:xfrm>
            <a:off x="2870200" y="5969000"/>
            <a:ext cx="30686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Обеспечение безопасности жизнедеятельности населения и территории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0127" name="Прямоугольник 18"/>
          <p:cNvSpPr>
            <a:spLocks noChangeArrowheads="1"/>
          </p:cNvSpPr>
          <p:nvPr/>
        </p:nvSpPr>
        <p:spPr bwMode="auto">
          <a:xfrm>
            <a:off x="2870200" y="3465513"/>
            <a:ext cx="22780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Развитие сферы предпринимательства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      </a:t>
            </a:r>
            <a:r>
              <a:rPr lang="ru-RU" altLang="ru-RU" sz="17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0,8</a:t>
            </a:r>
          </a:p>
        </p:txBody>
      </p:sp>
      <p:sp>
        <p:nvSpPr>
          <p:cNvPr id="90128" name="Прямоугольник 19"/>
          <p:cNvSpPr>
            <a:spLocks noChangeArrowheads="1"/>
          </p:cNvSpPr>
          <p:nvPr/>
        </p:nvSpPr>
        <p:spPr bwMode="auto">
          <a:xfrm>
            <a:off x="1906588" y="4657725"/>
            <a:ext cx="20843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fontAlgn="base">
              <a:spcAft>
                <a:spcPct val="0"/>
              </a:spcAft>
              <a:buFont typeface="Wingdings 2" pitchFamily="18" charset="2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Развитие физической культуры, спорта и формирование здорового образа жизни   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0129" name="Прямоугольник 20"/>
          <p:cNvSpPr>
            <a:spLocks noChangeArrowheads="1"/>
          </p:cNvSpPr>
          <p:nvPr/>
        </p:nvSpPr>
        <p:spPr bwMode="auto">
          <a:xfrm>
            <a:off x="4375150" y="2960688"/>
            <a:ext cx="2146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Развитие здравоохранения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0,3</a:t>
            </a:r>
          </a:p>
        </p:txBody>
      </p:sp>
      <p:sp>
        <p:nvSpPr>
          <p:cNvPr id="90130" name="Прямоугольник 21"/>
          <p:cNvSpPr>
            <a:spLocks noChangeArrowheads="1"/>
          </p:cNvSpPr>
          <p:nvPr/>
        </p:nvSpPr>
        <p:spPr bwMode="auto">
          <a:xfrm>
            <a:off x="6389688" y="4352925"/>
            <a:ext cx="25034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Развитие сельского хозяйства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8,0</a:t>
            </a:r>
          </a:p>
        </p:txBody>
      </p:sp>
      <p:sp>
        <p:nvSpPr>
          <p:cNvPr id="90131" name="TextBox 23"/>
          <p:cNvSpPr txBox="1">
            <a:spLocks noChangeArrowheads="1"/>
          </p:cNvSpPr>
          <p:nvPr/>
        </p:nvSpPr>
        <p:spPr bwMode="auto">
          <a:xfrm>
            <a:off x="160338" y="20638"/>
            <a:ext cx="89836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200" b="1" dirty="0" smtClean="0">
                <a:solidFill>
                  <a:srgbClr val="3D3D3D"/>
                </a:solidFill>
                <a:latin typeface="Times New Roman" pitchFamily="18" charset="0"/>
                <a:cs typeface="Times New Roman" pitchFamily="18" charset="0"/>
              </a:rPr>
              <a:t>Расходы бюджета на реализацию муниципальных программ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200" b="1" dirty="0" smtClean="0">
                <a:solidFill>
                  <a:srgbClr val="3D3D3D"/>
                </a:solidFill>
                <a:latin typeface="Times New Roman" pitchFamily="18" charset="0"/>
                <a:cs typeface="Times New Roman" pitchFamily="18" charset="0"/>
              </a:rPr>
              <a:t>в 2016 году (602,3 млн.руб.)</a:t>
            </a:r>
          </a:p>
        </p:txBody>
      </p:sp>
    </p:spTree>
    <p:extLst>
      <p:ext uri="{BB962C8B-B14F-4D97-AF65-F5344CB8AC3E}">
        <p14:creationId xmlns:p14="http://schemas.microsoft.com/office/powerpoint/2010/main" val="41507267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640763" cy="792162"/>
          </a:xfrm>
        </p:spPr>
        <p:txBody>
          <a:bodyPr/>
          <a:lstStyle/>
          <a:p>
            <a:pPr algn="ctr"/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образования Осинского муниципального района», </a:t>
            </a:r>
            <a:r>
              <a:rPr lang="ru-RU" alt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endParaRPr lang="ru-RU" altLang="ru-RU" sz="23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466211"/>
              </p:ext>
            </p:extLst>
          </p:nvPr>
        </p:nvGraphicFramePr>
        <p:xfrm>
          <a:off x="250825" y="1268413"/>
          <a:ext cx="8785225" cy="525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7364C-50A1-427D-8D8D-02FF959FBE20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1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1547813" y="126494"/>
            <a:ext cx="7150100" cy="926242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Муниципальная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«Управление муниципальными финансами Осинского муниципального района»,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руб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EA9B471-8059-4778-A8ED-B8654A06A48C}" type="slidenum">
              <a:rPr lang="ru-RU" altLang="ru-RU" sz="1200" smtClean="0">
                <a:solidFill>
                  <a:srgbClr val="045C75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ru-RU" sz="1200" dirty="0" smtClean="0">
              <a:solidFill>
                <a:srgbClr val="045C75"/>
              </a:solidFill>
              <a:latin typeface="Arial" charset="0"/>
            </a:endParaRPr>
          </a:p>
        </p:txBody>
      </p:sp>
      <p:pic>
        <p:nvPicPr>
          <p:cNvPr id="7" name="Picture 1" descr="C:\Users\alexa\Совет Глав и МО, совещания, выездные, лекции\2013\публ слушания\untitle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93"/>
            <a:ext cx="1584176" cy="138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509217"/>
              </p:ext>
            </p:extLst>
          </p:nvPr>
        </p:nvGraphicFramePr>
        <p:xfrm>
          <a:off x="107504" y="980728"/>
          <a:ext cx="8785225" cy="597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783586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/>
          <a:lstStyle/>
          <a:p>
            <a:pPr algn="ctr"/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«Культура Осинского  муниципального района», тыс.руб.</a:t>
            </a:r>
            <a:b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575334"/>
              </p:ext>
            </p:extLst>
          </p:nvPr>
        </p:nvGraphicFramePr>
        <p:xfrm>
          <a:off x="374650" y="1031875"/>
          <a:ext cx="8569325" cy="5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 algn="ctr"/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культурного потенциала Осинского муниципального района»</a:t>
            </a:r>
            <a:b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901156"/>
              </p:ext>
            </p:extLst>
          </p:nvPr>
        </p:nvGraphicFramePr>
        <p:xfrm>
          <a:off x="457200" y="1176338"/>
          <a:ext cx="8229600" cy="527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5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 anchor="ctr"/>
          <a:lstStyle/>
          <a:p>
            <a:pPr algn="ctr"/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Значимые мероприятия в области культуры  </a:t>
            </a:r>
            <a:b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Осинского муниципального района на 2016 год, </a:t>
            </a:r>
            <a:r>
              <a:rPr lang="ru-RU" alt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endParaRPr lang="ru-RU" altLang="ru-RU" sz="23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169725"/>
              </p:ext>
            </p:extLst>
          </p:nvPr>
        </p:nvGraphicFramePr>
        <p:xfrm>
          <a:off x="457200" y="1268413"/>
          <a:ext cx="8229600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7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pPr algn="ctr"/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«Развитие внутреннего и въездного туризма»</a:t>
            </a:r>
            <a:b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500" dirty="0" smtClean="0">
              <a:solidFill>
                <a:schemeClr val="tx1"/>
              </a:solidFill>
            </a:endParaRPr>
          </a:p>
        </p:txBody>
      </p:sp>
      <p:pic>
        <p:nvPicPr>
          <p:cNvPr id="96259" name="Picture 10" descr="Пос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38" y="825500"/>
            <a:ext cx="3221037" cy="1895475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4572000" y="1124744"/>
            <a:ext cx="4045388" cy="12976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 –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1523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– 568 тыс. руб.</a:t>
            </a:r>
          </a:p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– 568 тыс. руб.</a:t>
            </a:r>
          </a:p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568 тыс. руб.</a:t>
            </a:r>
          </a:p>
        </p:txBody>
      </p:sp>
      <p:grpSp>
        <p:nvGrpSpPr>
          <p:cNvPr id="96263" name="Группа 7"/>
          <p:cNvGrpSpPr>
            <a:grpSpLocks/>
          </p:cNvGrpSpPr>
          <p:nvPr/>
        </p:nvGrpSpPr>
        <p:grpSpPr bwMode="auto">
          <a:xfrm>
            <a:off x="431800" y="2781300"/>
            <a:ext cx="7920038" cy="2295525"/>
            <a:chOff x="57649" y="1045465"/>
            <a:chExt cx="6682434" cy="165165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599894" y="1045465"/>
              <a:ext cx="1835024" cy="1366102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Разработка бренда, сувенирной продукции и туристских продуктов для привлечения потенциальных туристов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65333" y="1045465"/>
              <a:ext cx="1774750" cy="154885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качества туристских услуг и привлечение инвестиций в развитие туризма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7649" y="1045465"/>
              <a:ext cx="1841721" cy="16516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представления об Осинском муниципальном районе как о территории, благоприятной для развития туризма </a:t>
              </a:r>
            </a:p>
          </p:txBody>
        </p:sp>
        <p:sp>
          <p:nvSpPr>
            <p:cNvPr id="12" name="Плюс 11"/>
            <p:cNvSpPr/>
            <p:nvPr/>
          </p:nvSpPr>
          <p:spPr>
            <a:xfrm>
              <a:off x="4434918" y="1476085"/>
              <a:ext cx="504967" cy="504864"/>
            </a:xfrm>
            <a:prstGeom prst="mathPlu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3" name="Плюс 12"/>
            <p:cNvSpPr/>
            <p:nvPr/>
          </p:nvSpPr>
          <p:spPr>
            <a:xfrm>
              <a:off x="2007864" y="1504640"/>
              <a:ext cx="504967" cy="504864"/>
            </a:xfrm>
            <a:prstGeom prst="mathPlu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6264" name="Picture 4" descr="ToGeo.ru - О музе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502275"/>
            <a:ext cx="21320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2" descr="Троицкий собор / Места / Турометр - социальная сеть турис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5013325"/>
            <a:ext cx="19272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8" descr="Оса - жемчужина края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264150"/>
            <a:ext cx="220503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6" descr="Пермский край Осинский район Оса Церковь Иконы Божией Матери Казанская Фотограф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979988"/>
            <a:ext cx="19192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>
          <a:xfrm>
            <a:off x="1908175" y="115888"/>
            <a:ext cx="6985000" cy="1728787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культуры, спорта и формирование здорового образа жизни в  </a:t>
            </a:r>
            <a:b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Осинском  муниципальном районе», тыс.руб.</a:t>
            </a:r>
            <a:b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103427" name="Picture 2" descr="Сайт школы - МО учителей физкультуры, технологии и ОБ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6240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873052"/>
              </p:ext>
            </p:extLst>
          </p:nvPr>
        </p:nvGraphicFramePr>
        <p:xfrm>
          <a:off x="457200" y="1392238"/>
          <a:ext cx="8229600" cy="522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1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16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3240361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60648"/>
            <a:ext cx="5554960" cy="1570186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</a:rPr>
              <a:t>Что такое «Бюджет</a:t>
            </a:r>
            <a:br>
              <a:rPr lang="ru-RU" sz="4900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</a:rPr>
            </a:br>
            <a:r>
              <a:rPr lang="ru-RU" sz="4900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</a:rPr>
              <a:t> для граждан</a:t>
            </a: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</a:rPr>
              <a:t>?»</a:t>
            </a:r>
            <a:endParaRPr lang="ru-RU" dirty="0">
              <a:ln>
                <a:solidFill>
                  <a:srgbClr val="FFFF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237" y="1894317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000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«Бюджет для граждан» -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это информационный сборник, основная цель которого – познакомить население нашего района с основными понятиями, используемыми в бюджетном процессе, процедурой формирования районного бюджета, с целями и задачами бюджетной политики а также основными характеристиками и направлениями расходов бюджета на 2016год и на плановый период 2017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и 2018годов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81128"/>
            <a:ext cx="3322712" cy="2154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674" y="4781939"/>
            <a:ext cx="537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«Бюджет для граждан» нацелен на получение обратной связи от граждан, которым интересны современные проблемы муниципальных финансов в Пермском крае и Осинском районе. 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1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640762" cy="908050"/>
          </a:xfrm>
        </p:spPr>
        <p:txBody>
          <a:bodyPr/>
          <a:lstStyle/>
          <a:p>
            <a:pPr algn="ctr"/>
            <a:r>
              <a:rPr lang="ru-RU" alt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в области физической культуры</a:t>
            </a:r>
            <a:br>
              <a:rPr lang="ru-RU" alt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Осинского муниципального района на 2016 год, </a:t>
            </a: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endParaRPr lang="ru-RU" altLang="ru-RU" sz="2200" dirty="0" smtClean="0"/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817717"/>
              </p:ext>
            </p:extLst>
          </p:nvPr>
        </p:nvGraphicFramePr>
        <p:xfrm>
          <a:off x="179388" y="1125538"/>
          <a:ext cx="8785225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9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6562725" cy="1295400"/>
          </a:xfrm>
        </p:spPr>
        <p:txBody>
          <a:bodyPr/>
          <a:lstStyle/>
          <a:p>
            <a:pPr algn="ctr"/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«Развитие здравоохранения в Осинском  муниципальном районе», тыс.руб.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4052"/>
            <a:ext cx="1717757" cy="1608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6500" name="Объект 5"/>
          <p:cNvGraphicFramePr>
            <a:graphicFrameLocks noGrp="1"/>
          </p:cNvGraphicFramePr>
          <p:nvPr>
            <p:ph idx="1"/>
          </p:nvPr>
        </p:nvGraphicFramePr>
        <p:xfrm>
          <a:off x="200025" y="1865313"/>
          <a:ext cx="8815388" cy="406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r:id="rId4" imgW="8815580" imgH="4060288" progId="Excel.Chart.8">
                  <p:embed/>
                </p:oleObj>
              </mc:Choice>
              <mc:Fallback>
                <p:oleObj r:id="rId4" imgW="8815580" imgH="406028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865313"/>
                        <a:ext cx="8815388" cy="4062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6372200" y="2564904"/>
            <a:ext cx="2592288" cy="29523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учреждении здравоохранения медицинскими работниками (контрактная система обучения)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</a:pPr>
            <a:r>
              <a:rPr lang="ru-RU" sz="3600" dirty="0" smtClean="0">
                <a:solidFill>
                  <a:srgbClr val="7030A0"/>
                </a:solidFill>
                <a:latin typeface="Times New Roman"/>
              </a:rPr>
              <a:t>Объем </a:t>
            </a:r>
            <a:r>
              <a:rPr lang="ru-RU" sz="3600" dirty="0">
                <a:solidFill>
                  <a:srgbClr val="7030A0"/>
                </a:solidFill>
                <a:latin typeface="Times New Roman"/>
              </a:rPr>
              <a:t>расходов </a:t>
            </a:r>
            <a:r>
              <a:rPr lang="ru-RU" sz="3600" dirty="0" smtClean="0">
                <a:solidFill>
                  <a:srgbClr val="7030A0"/>
                </a:solidFill>
                <a:latin typeface="Times New Roman"/>
              </a:rPr>
              <a:t>районного </a:t>
            </a:r>
            <a:r>
              <a:rPr lang="ru-RU" sz="3600" dirty="0">
                <a:solidFill>
                  <a:srgbClr val="7030A0"/>
                </a:solidFill>
                <a:latin typeface="Times New Roman"/>
              </a:rPr>
              <a:t>бюджета на социальную сферу в расчете </a:t>
            </a:r>
            <a:r>
              <a:rPr lang="ru-RU" sz="3600" dirty="0" smtClean="0">
                <a:solidFill>
                  <a:srgbClr val="7030A0"/>
                </a:solidFill>
                <a:latin typeface="Times New Roman"/>
              </a:rPr>
              <a:t>на </a:t>
            </a:r>
            <a:br>
              <a:rPr lang="ru-RU" sz="3600" dirty="0" smtClean="0">
                <a:solidFill>
                  <a:srgbClr val="7030A0"/>
                </a:solidFill>
                <a:latin typeface="Times New Roman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/>
              </a:rPr>
              <a:t>1 </a:t>
            </a:r>
            <a:r>
              <a:rPr lang="ru-RU" sz="3600" dirty="0">
                <a:solidFill>
                  <a:srgbClr val="7030A0"/>
                </a:solidFill>
                <a:latin typeface="Times New Roman"/>
              </a:rPr>
              <a:t>жителя </a:t>
            </a:r>
            <a:r>
              <a:rPr lang="ru-RU" sz="3600" dirty="0" smtClean="0">
                <a:solidFill>
                  <a:srgbClr val="7030A0"/>
                </a:solidFill>
                <a:latin typeface="Times New Roman"/>
              </a:rPr>
              <a:t>района 2016 году</a:t>
            </a:r>
            <a:r>
              <a:rPr lang="ru-RU" sz="3600" dirty="0" smtClean="0">
                <a:latin typeface="Times New Roman"/>
              </a:rPr>
              <a:t>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12817"/>
            <a:ext cx="4896544" cy="384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964929" y="1212617"/>
            <a:ext cx="3456384" cy="1800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ОБРАЗОВАНИЕ</a:t>
            </a:r>
          </a:p>
          <a:p>
            <a:pPr algn="ctr"/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44008" y="2168860"/>
            <a:ext cx="3456384" cy="19442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КУЛЬТУРА,</a:t>
            </a:r>
          </a:p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ФИЗИЧЕСКАЯ КУЛЬТУРА И СПОРТ</a:t>
            </a:r>
          </a:p>
          <a:p>
            <a:pPr algn="ctr"/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508104" y="4365104"/>
            <a:ext cx="3456384" cy="19442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СОЦИАЛЬНАЯ ПОЛИТИКА И ЗДРАВООХРАНЕНИЕ</a:t>
            </a:r>
          </a:p>
          <a:p>
            <a:pPr algn="ctr"/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435" y="2168678"/>
            <a:ext cx="2581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3200" b="1" dirty="0" smtClean="0"/>
              <a:t>15,6 </a:t>
            </a:r>
            <a:r>
              <a:rPr lang="ru-RU" sz="2800" b="1" dirty="0" smtClean="0"/>
              <a:t>тыс.руб.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26442" y="3434316"/>
            <a:ext cx="2491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3200" b="1" dirty="0" smtClean="0"/>
              <a:t>1,2 </a:t>
            </a:r>
            <a:r>
              <a:rPr lang="ru-RU" sz="2800" b="1" dirty="0" smtClean="0"/>
              <a:t>тыс.руб.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72200" y="558924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0,4 </a:t>
            </a:r>
            <a:r>
              <a:rPr lang="ru-RU" sz="2800" b="1" dirty="0"/>
              <a:t>т</a:t>
            </a:r>
            <a:r>
              <a:rPr lang="ru-RU" sz="2800" b="1" dirty="0" smtClean="0"/>
              <a:t>ыс.руб.</a:t>
            </a:r>
            <a:endParaRPr lang="ru-RU" sz="32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2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296987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«Совершенствование муниципальной службы в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Осинском муниципальном районе»,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тыс.руб.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2DF3F29-861D-4BE3-AA17-D7099656593A}" type="slidenum">
              <a:rPr lang="ru-RU" altLang="ru-RU" sz="1200" smtClean="0">
                <a:solidFill>
                  <a:srgbClr val="045C75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ru-RU" altLang="ru-RU" sz="1200" dirty="0" smtClean="0">
              <a:solidFill>
                <a:srgbClr val="045C75"/>
              </a:solidFill>
              <a:latin typeface="Arial" charset="0"/>
            </a:endParaRPr>
          </a:p>
        </p:txBody>
      </p:sp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827734"/>
              </p:ext>
            </p:extLst>
          </p:nvPr>
        </p:nvGraphicFramePr>
        <p:xfrm>
          <a:off x="198438" y="982663"/>
          <a:ext cx="8640762" cy="5611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3872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algn="ctr"/>
            <a:r>
              <a:rPr lang="ru-RU" altLang="ru-RU" sz="2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транспортной системы Осинского муниципального района», </a:t>
            </a:r>
            <a:r>
              <a:rPr lang="ru-RU" alt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  <a:endParaRPr lang="ru-RU" altLang="ru-RU" dirty="0" smtClean="0"/>
          </a:p>
        </p:txBody>
      </p:sp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825121"/>
              </p:ext>
            </p:extLst>
          </p:nvPr>
        </p:nvGraphicFramePr>
        <p:xfrm>
          <a:off x="323850" y="1203325"/>
          <a:ext cx="8569325" cy="553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1BB3B-DE6C-48B2-B805-AA706B290A33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983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C:\Users\Елена\Desktop\0H0121V6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26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305800" cy="360362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Дорожный фонд,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219082"/>
              </p:ext>
            </p:extLst>
          </p:nvPr>
        </p:nvGraphicFramePr>
        <p:xfrm>
          <a:off x="323850" y="476250"/>
          <a:ext cx="8569325" cy="626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48488" y="404813"/>
            <a:ext cx="936625" cy="39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17979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9838" y="615950"/>
            <a:ext cx="100806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17263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98D73-D067-4DD3-B172-24A5E23BCDF9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0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1"/>
          <p:cNvSpPr txBox="1">
            <a:spLocks noChangeArrowheads="1"/>
          </p:cNvSpPr>
          <p:nvPr/>
        </p:nvSpPr>
        <p:spPr bwMode="auto">
          <a:xfrm>
            <a:off x="414338" y="38100"/>
            <a:ext cx="8497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сельского хозяйства  Осинского муниципального района»,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00356" name="Диаграмма 7"/>
          <p:cNvGraphicFramePr>
            <a:graphicFrameLocks/>
          </p:cNvGraphicFramePr>
          <p:nvPr/>
        </p:nvGraphicFramePr>
        <p:xfrm>
          <a:off x="327025" y="844550"/>
          <a:ext cx="8670925" cy="593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r:id="rId5" imgW="8669263" imgH="5931922" progId="Excel.Chart.8">
                  <p:embed/>
                </p:oleObj>
              </mc:Choice>
              <mc:Fallback>
                <p:oleObj r:id="rId5" imgW="8669263" imgH="593192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844550"/>
                        <a:ext cx="8670925" cy="593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98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Приватизация,оценка земли,переоформление Госактa, цена - 1 190 грн, Киев, 31 авг 2012 23:50, б.у., объявление, продам, куплю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072563" cy="100965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«Эффективное управление земельными ресурсами и имуществом Осинского муниципального района»</a:t>
            </a:r>
            <a:r>
              <a:rPr lang="ru-RU" altLang="ru-RU" sz="2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</p:txBody>
      </p:sp>
      <p:graphicFrame>
        <p:nvGraphicFramePr>
          <p:cNvPr id="101380" name="Диаграмма 2"/>
          <p:cNvGraphicFramePr>
            <a:graphicFrameLocks/>
          </p:cNvGraphicFramePr>
          <p:nvPr/>
        </p:nvGraphicFramePr>
        <p:xfrm>
          <a:off x="-50800" y="1074738"/>
          <a:ext cx="8994775" cy="571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6" r:id="rId5" imgW="8992379" imgH="5718544" progId="Excel.Chart.8">
                  <p:embed/>
                </p:oleObj>
              </mc:Choice>
              <mc:Fallback>
                <p:oleObj r:id="rId5" imgW="8992379" imgH="57185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074738"/>
                        <a:ext cx="8994775" cy="571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48488" y="1916113"/>
            <a:ext cx="1008062" cy="360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5560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35375" y="1916113"/>
            <a:ext cx="958850" cy="360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5560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98D73-D067-4DD3-B172-24A5E23BCDF9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3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87425"/>
          </a:xfrm>
        </p:spPr>
        <p:txBody>
          <a:bodyPr/>
          <a:lstStyle/>
          <a:p>
            <a:pPr algn="ctr" eaLnBrk="1" hangingPunct="1"/>
            <a:r>
              <a:rPr lang="ru-RU" alt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«Обеспечение безопасности </a:t>
            </a:r>
            <a:br>
              <a:rPr lang="ru-RU" alt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жизнедеятельности населения и территории Осинского муниципального района,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altLang="ru-RU" sz="48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28755AB-9AE2-43BF-A8C2-188943693019}" type="slidenum">
              <a:rPr lang="ru-RU" altLang="ru-RU" sz="1200" smtClean="0">
                <a:solidFill>
                  <a:srgbClr val="045C75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ru-RU" altLang="ru-RU" sz="1200" dirty="0" smtClean="0">
              <a:solidFill>
                <a:srgbClr val="045C75"/>
              </a:solidFill>
              <a:latin typeface="Arial" charset="0"/>
            </a:endParaRPr>
          </a:p>
        </p:txBody>
      </p:sp>
      <p:sp>
        <p:nvSpPr>
          <p:cNvPr id="102404" name="TextBox 5"/>
          <p:cNvSpPr txBox="1">
            <a:spLocks noChangeArrowheads="1"/>
          </p:cNvSpPr>
          <p:nvPr/>
        </p:nvSpPr>
        <p:spPr bwMode="auto">
          <a:xfrm>
            <a:off x="444500" y="26988"/>
            <a:ext cx="8497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05" name="Объект 6"/>
          <p:cNvGraphicFramePr>
            <a:graphicFrameLocks/>
          </p:cNvGraphicFramePr>
          <p:nvPr/>
        </p:nvGraphicFramePr>
        <p:xfrm>
          <a:off x="322263" y="1217613"/>
          <a:ext cx="8670925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r:id="rId4" imgW="8669263" imgH="5547841" progId="Excel.Chart.8">
                  <p:embed/>
                </p:oleObj>
              </mc:Choice>
              <mc:Fallback>
                <p:oleObj r:id="rId4" imgW="8669263" imgH="55478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217613"/>
                        <a:ext cx="8670925" cy="554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95736" y="1450848"/>
            <a:ext cx="864096" cy="393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4 693</a:t>
            </a:r>
            <a:endParaRPr lang="ru-RU" sz="1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97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5B080F-0FC6-4ECE-B1AE-24467D6ACF75}" type="slidenum">
              <a:rPr lang="ru-RU" altLang="ru-RU" sz="1200" smtClean="0">
                <a:solidFill>
                  <a:srgbClr val="045C75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ru-RU" altLang="ru-RU" sz="1200" dirty="0" smtClean="0">
              <a:solidFill>
                <a:srgbClr val="045C75"/>
              </a:solidFill>
              <a:latin typeface="Arial" charset="0"/>
            </a:endParaRPr>
          </a:p>
        </p:txBody>
      </p:sp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2700338" y="115888"/>
            <a:ext cx="6335712" cy="1155700"/>
          </a:xfrm>
        </p:spPr>
        <p:txBody>
          <a:bodyPr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сферы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Осинском муниципальном районе»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47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25082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Группа 7"/>
          <p:cNvGrpSpPr>
            <a:grpSpLocks/>
          </p:cNvGrpSpPr>
          <p:nvPr/>
        </p:nvGrpSpPr>
        <p:grpSpPr bwMode="auto">
          <a:xfrm>
            <a:off x="161925" y="1935163"/>
            <a:ext cx="8874125" cy="4325937"/>
            <a:chOff x="57648" y="-180976"/>
            <a:chExt cx="6515807" cy="28781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328273" y="-180976"/>
              <a:ext cx="3412931" cy="1016049"/>
            </a:xfrm>
            <a:prstGeom prst="round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ru-RU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2015 год – 958 тыс. руб.</a:t>
              </a:r>
            </a:p>
            <a:p>
              <a:pPr algn="ctr">
                <a:defRPr/>
              </a:pPr>
              <a:r>
                <a:rPr lang="ru-RU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2016 год – 835тыс. руб.</a:t>
              </a:r>
            </a:p>
            <a:p>
              <a:pPr algn="ctr">
                <a:defRPr/>
              </a:pPr>
              <a:r>
                <a:rPr lang="ru-RU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2017 год – 835тыс. руб.</a:t>
              </a:r>
            </a:p>
            <a:p>
              <a:pPr algn="ctr">
                <a:defRPr/>
              </a:pPr>
              <a:r>
                <a:rPr lang="ru-RU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2018 год – 835 тыс. руб.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435510" y="1045253"/>
              <a:ext cx="1834683" cy="1366702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ru-RU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Информационное обеспечение малого и среднего предпринимательства</a:t>
              </a:r>
            </a:p>
            <a:p>
              <a:pPr algn="ctr">
                <a:defRPr/>
              </a:pPr>
              <a:r>
                <a:rPr lang="ru-RU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230 тыс.руб.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919443" y="1045253"/>
              <a:ext cx="1654012" cy="1549422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ru-RU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мероприятиях, связанных с повышением инвестиционной привлекательности района</a:t>
              </a:r>
            </a:p>
            <a:p>
              <a:pPr algn="ctr">
                <a:defRPr/>
              </a:pPr>
              <a:r>
                <a:rPr lang="ru-RU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 тыс. руб.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7648" y="1045253"/>
              <a:ext cx="1916277" cy="1651871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ru-RU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Субсидии на возмещение части затрат, связанных с осуществлением предпринимательской деятельности</a:t>
              </a:r>
            </a:p>
            <a:p>
              <a:pPr algn="ctr">
                <a:defRPr/>
              </a:pPr>
              <a:r>
                <a:rPr lang="ru-RU" sz="1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555,0 тыс. руб.</a:t>
              </a:r>
            </a:p>
          </p:txBody>
        </p:sp>
        <p:sp>
          <p:nvSpPr>
            <p:cNvPr id="13" name="Плюс 12"/>
            <p:cNvSpPr/>
            <p:nvPr/>
          </p:nvSpPr>
          <p:spPr>
            <a:xfrm>
              <a:off x="4366940" y="1487794"/>
              <a:ext cx="505878" cy="504856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ru-RU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Плюс 13"/>
            <p:cNvSpPr/>
            <p:nvPr/>
          </p:nvSpPr>
          <p:spPr>
            <a:xfrm>
              <a:off x="1977422" y="1488850"/>
              <a:ext cx="504712" cy="504856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ru-RU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306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ВВОДНАЯ ЧАСТЬ 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836712"/>
            <a:ext cx="6408712" cy="1728192"/>
          </a:xfrm>
        </p:spPr>
        <p:txBody>
          <a:bodyPr>
            <a:normAutofit fontScale="32500" lnSpcReduction="20000"/>
          </a:bodyPr>
          <a:lstStyle/>
          <a:p>
            <a:pPr algn="l"/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6200" dirty="0">
                <a:solidFill>
                  <a:schemeClr val="tx1"/>
                </a:solidFill>
                <a:latin typeface="Times New Roman"/>
              </a:rPr>
              <a:t>ЧТО ТАКОЕ БЮДЖЕТ</a:t>
            </a:r>
            <a:r>
              <a:rPr lang="ru-RU" sz="6200" dirty="0" smtClean="0">
                <a:solidFill>
                  <a:schemeClr val="tx1"/>
                </a:solidFill>
                <a:latin typeface="Times New Roman"/>
              </a:rPr>
              <a:t>?</a:t>
            </a:r>
          </a:p>
          <a:p>
            <a:r>
              <a:rPr lang="ru-RU" sz="38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-RU" sz="6000" b="1" dirty="0">
                <a:solidFill>
                  <a:schemeClr val="tx1"/>
                </a:solidFill>
                <a:latin typeface="Times New Roman"/>
              </a:rPr>
              <a:t>Согласно законодательству </a:t>
            </a:r>
            <a:r>
              <a:rPr lang="ru-RU" sz="7400" b="1" dirty="0">
                <a:solidFill>
                  <a:schemeClr val="tx1"/>
                </a:solidFill>
                <a:latin typeface="Times New Roman"/>
              </a:rPr>
              <a:t>бюджет</a:t>
            </a:r>
            <a:r>
              <a:rPr lang="ru-RU" sz="6000" b="1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-RU" sz="6000" dirty="0">
                <a:solidFill>
                  <a:schemeClr val="tx1"/>
                </a:solidFill>
                <a:latin typeface="Times New Roman"/>
              </a:rPr>
              <a:t>– </a:t>
            </a:r>
            <a:r>
              <a:rPr lang="ru-RU" sz="6000" b="1" dirty="0">
                <a:solidFill>
                  <a:schemeClr val="tx1"/>
                </a:solidFill>
                <a:latin typeface="Times New Roman"/>
              </a:rPr>
              <a:t>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r>
              <a:rPr lang="ru-RU" sz="6000" dirty="0">
                <a:solidFill>
                  <a:schemeClr val="tx1"/>
                </a:solidFill>
                <a:latin typeface="Times New Roman"/>
              </a:rPr>
              <a:t>. 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573" y="2636912"/>
            <a:ext cx="85689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Другими словами бюджет - это </a:t>
            </a:r>
            <a:r>
              <a:rPr lang="ru-RU" sz="2000" b="1" dirty="0">
                <a:solidFill>
                  <a:srgbClr val="0070C0"/>
                </a:solidFill>
              </a:rPr>
              <a:t>план</a:t>
            </a:r>
            <a:r>
              <a:rPr lang="ru-RU" sz="2000" b="1" dirty="0"/>
              <a:t> </a:t>
            </a:r>
            <a:r>
              <a:rPr lang="ru-RU" sz="2000" dirty="0"/>
              <a:t>необходимых обществу расходов и </a:t>
            </a:r>
            <a:r>
              <a:rPr lang="ru-RU" sz="2000" dirty="0" smtClean="0"/>
              <a:t>предполагаемых </a:t>
            </a:r>
            <a:r>
              <a:rPr lang="ru-RU" sz="2000" dirty="0"/>
              <a:t>источников доходов для их финансирования, составляемый </a:t>
            </a:r>
            <a:r>
              <a:rPr lang="ru-RU" sz="2000" dirty="0" smtClean="0"/>
              <a:t>органами </a:t>
            </a:r>
            <a:r>
              <a:rPr lang="ru-RU" sz="2000" dirty="0"/>
              <a:t>власти соответствующего публично-правового образования на </a:t>
            </a:r>
            <a:r>
              <a:rPr lang="ru-RU" sz="2000" dirty="0" smtClean="0"/>
              <a:t>определенный </a:t>
            </a:r>
            <a:r>
              <a:rPr lang="ru-RU" sz="2000" dirty="0"/>
              <a:t>период.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нашей стране существуют следующие </a:t>
            </a:r>
            <a:r>
              <a:rPr lang="ru-RU" sz="2000" dirty="0" smtClean="0"/>
              <a:t>публично- </a:t>
            </a:r>
            <a:r>
              <a:rPr lang="ru-RU" sz="2000" dirty="0"/>
              <a:t>правовые образования:</a:t>
            </a:r>
          </a:p>
          <a:p>
            <a:r>
              <a:rPr lang="ru-RU" sz="2000" dirty="0" smtClean="0"/>
              <a:t>    1.Российская </a:t>
            </a:r>
            <a:r>
              <a:rPr lang="ru-RU" sz="2000" dirty="0"/>
              <a:t>Федерация</a:t>
            </a:r>
          </a:p>
          <a:p>
            <a:r>
              <a:rPr lang="ru-RU" sz="2000" dirty="0" smtClean="0"/>
              <a:t>    2.Субъект </a:t>
            </a:r>
            <a:r>
              <a:rPr lang="ru-RU" sz="2000" dirty="0"/>
              <a:t>Российской Федерации (область, республика, край и пр.)</a:t>
            </a:r>
          </a:p>
          <a:p>
            <a:r>
              <a:rPr lang="ru-RU" sz="2000" dirty="0" smtClean="0"/>
              <a:t>    3.Муниципальный </a:t>
            </a:r>
            <a:r>
              <a:rPr lang="ru-RU" sz="2000" dirty="0"/>
              <a:t>район и городской округ</a:t>
            </a:r>
          </a:p>
          <a:p>
            <a:r>
              <a:rPr lang="ru-RU" sz="2000" dirty="0" smtClean="0"/>
              <a:t>    4.Поселения</a:t>
            </a:r>
            <a:r>
              <a:rPr lang="ru-RU" sz="2000" dirty="0"/>
              <a:t>, входящие в состав муниципального района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 </a:t>
            </a:r>
            <a:r>
              <a:rPr lang="ru-RU" sz="2000" dirty="0"/>
              <a:t>У каждого публично-правового образования, в том числе и у </a:t>
            </a:r>
            <a:r>
              <a:rPr lang="ru-RU" sz="2000" dirty="0" smtClean="0"/>
              <a:t>Осинского </a:t>
            </a:r>
          </a:p>
          <a:p>
            <a:pPr algn="just"/>
            <a:r>
              <a:rPr lang="ru-RU" sz="2000" dirty="0" smtClean="0"/>
              <a:t>муниципального района, </a:t>
            </a:r>
            <a:r>
              <a:rPr lang="ru-RU" sz="2000" dirty="0"/>
              <a:t>есть собственный бюджет.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83767" cy="18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5"/>
          <p:cNvSpPr txBox="1">
            <a:spLocks noChangeArrowheads="1"/>
          </p:cNvSpPr>
          <p:nvPr/>
        </p:nvSpPr>
        <p:spPr bwMode="auto">
          <a:xfrm>
            <a:off x="323850" y="14288"/>
            <a:ext cx="8424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 бюджета, тыс.руб.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12815"/>
              </p:ext>
            </p:extLst>
          </p:nvPr>
        </p:nvGraphicFramePr>
        <p:xfrm>
          <a:off x="107950" y="539750"/>
          <a:ext cx="8928100" cy="6057899"/>
        </p:xfrm>
        <a:graphic>
          <a:graphicData uri="http://schemas.openxmlformats.org/drawingml/2006/table">
            <a:tbl>
              <a:tblPr/>
              <a:tblGrid>
                <a:gridCol w="4500115"/>
                <a:gridCol w="1127647"/>
                <a:gridCol w="1131831"/>
                <a:gridCol w="1125345"/>
                <a:gridCol w="1043162"/>
              </a:tblGrid>
              <a:tr h="379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latin typeface="Times New Roman"/>
                        </a:rPr>
                        <a:t>Наименование </a:t>
                      </a:r>
                      <a:r>
                        <a:rPr lang="ru-RU" sz="1700" b="1" i="0" u="none" strike="noStrike" dirty="0" smtClean="0">
                          <a:latin typeface="Times New Roman"/>
                        </a:rPr>
                        <a:t>расходов</a:t>
                      </a:r>
                      <a:endParaRPr lang="ru-RU" sz="1700" b="1" i="0" u="none" strike="noStrike" dirty="0">
                        <a:latin typeface="Times New Roman"/>
                      </a:endParaRPr>
                    </a:p>
                  </a:txBody>
                  <a:tcPr marL="6177" marR="6177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u="none" strike="noStrike" dirty="0" smtClean="0">
                          <a:latin typeface="Times New Roman"/>
                        </a:rPr>
                        <a:t>2015 год</a:t>
                      </a:r>
                    </a:p>
                  </a:txBody>
                  <a:tcPr marL="6177" marR="6177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7" marR="6177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  <a:endParaRPr lang="ru-RU" sz="1700" b="0" i="0" u="none" strike="noStrike" dirty="0">
                        <a:latin typeface="Times New Roman"/>
                      </a:endParaRPr>
                    </a:p>
                  </a:txBody>
                  <a:tcPr marL="6177" marR="6177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 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7" marR="6177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4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Содержание</a:t>
                      </a:r>
                      <a:r>
                        <a:rPr lang="ru-RU" sz="2000" b="0" i="0" u="none" strike="noStrike" baseline="0" dirty="0" smtClean="0">
                          <a:effectLst/>
                          <a:latin typeface="Times New Roman"/>
                        </a:rPr>
                        <a:t> ОМСУ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30860,4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21467,5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20030,2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20030,2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Резервный фонд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4207,6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1500,0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1500,0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1500,0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72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Публикация официальной информации Земского собрания; по созданию, размещению, прокату в эфире телевещания видеоматериалов, радиопередач в эфире радио материалов о деятельности Земского</a:t>
                      </a:r>
                      <a:r>
                        <a:rPr lang="ru-RU" sz="2000" b="0" i="0" u="none" strike="noStrike" baseline="0" dirty="0" smtClean="0">
                          <a:effectLst/>
                          <a:latin typeface="Times New Roman"/>
                        </a:rPr>
                        <a:t> собрания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323,0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323,0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323,0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323,0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Выплаты почетным гражданам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217,0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229,0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229,0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229,0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812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Проведение культурно-массовых и спортивных мероприятий некоммерческими организациями</a:t>
                      </a:r>
                    </a:p>
                  </a:txBody>
                  <a:tcPr marL="9523" marR="9523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878,0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878,0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878,0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878,0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393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ИП «Берегоукрепление Воткинского водохранилища в г.Оса Осинского района Пермского края»</a:t>
                      </a:r>
                    </a:p>
                  </a:txBody>
                  <a:tcPr marL="9523" marR="9523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8333,5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3166,4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3" marR="9523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1033,1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35" marT="6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026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Проведение выборов депутатов Земского собрания</a:t>
                      </a:r>
                      <a:r>
                        <a:rPr lang="ru-RU" sz="2000" b="0" i="0" u="none" strike="noStrike" baseline="0" dirty="0" smtClean="0">
                          <a:effectLst/>
                          <a:latin typeface="Times New Roman"/>
                        </a:rPr>
                        <a:t> ОМР шестого созыва</a:t>
                      </a:r>
                      <a:endParaRPr lang="ru-RU" sz="2000" b="0" i="0" u="none" strike="noStrike" dirty="0" smtClean="0">
                        <a:effectLst/>
                        <a:latin typeface="Times New Roman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1500,0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45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7" marR="74145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00392" y="6492875"/>
            <a:ext cx="762000" cy="365125"/>
          </a:xfrm>
        </p:spPr>
        <p:txBody>
          <a:bodyPr/>
          <a:lstStyle/>
          <a:p>
            <a:pPr>
              <a:defRPr/>
            </a:pPr>
            <a:fld id="{9937364C-50A1-427D-8D8D-02FF959FBE20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019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5"/>
          <p:cNvSpPr txBox="1">
            <a:spLocks noChangeArrowheads="1"/>
          </p:cNvSpPr>
          <p:nvPr/>
        </p:nvSpPr>
        <p:spPr bwMode="auto">
          <a:xfrm>
            <a:off x="323850" y="14288"/>
            <a:ext cx="8424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 бюджета, тыс.руб.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423678"/>
              </p:ext>
            </p:extLst>
          </p:nvPr>
        </p:nvGraphicFramePr>
        <p:xfrm>
          <a:off x="34925" y="525463"/>
          <a:ext cx="8964613" cy="6283235"/>
        </p:xfrm>
        <a:graphic>
          <a:graphicData uri="http://schemas.openxmlformats.org/drawingml/2006/table">
            <a:tbl>
              <a:tblPr/>
              <a:tblGrid>
                <a:gridCol w="4681092"/>
                <a:gridCol w="1080120"/>
                <a:gridCol w="1080120"/>
                <a:gridCol w="1080120"/>
                <a:gridCol w="1043161"/>
              </a:tblGrid>
              <a:tr h="372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latin typeface="Times New Roman"/>
                        </a:rPr>
                        <a:t>Наименование </a:t>
                      </a:r>
                      <a:r>
                        <a:rPr lang="ru-RU" sz="1700" b="1" i="0" u="none" strike="noStrike" dirty="0" smtClean="0">
                          <a:latin typeface="Times New Roman"/>
                        </a:rPr>
                        <a:t>расходов</a:t>
                      </a:r>
                      <a:endParaRPr lang="ru-RU" sz="1700" b="1" i="0" u="none" strike="noStrike" dirty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u="none" strike="noStrike" dirty="0" smtClean="0">
                          <a:latin typeface="Times New Roman"/>
                        </a:rPr>
                        <a:t>2015 год</a:t>
                      </a: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 </a:t>
                      </a:r>
                      <a:endParaRPr lang="ru-RU" sz="1700" b="0" i="0" u="none" strike="noStrike" dirty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395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Обеспечение работников бюджетных учреждений Осинского муниципального района путевками на санаторно-курортное лечение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204,8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309,9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309,9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100,8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83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Компенсация дополнительных расходов, возникающих в результате решений, принятых</a:t>
                      </a:r>
                      <a:r>
                        <a:rPr lang="ru-RU" sz="2000" b="0" i="0" u="none" strike="noStrike" baseline="0" dirty="0" smtClean="0">
                          <a:effectLst/>
                          <a:latin typeface="Times New Roman"/>
                        </a:rPr>
                        <a:t> ОМС района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4718,4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8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ИП «Модульная котельная</a:t>
                      </a:r>
                      <a:r>
                        <a:rPr lang="ru-RU" sz="2000" b="0" i="0" u="none" strike="noStrike" baseline="0" dirty="0" smtClean="0">
                          <a:effectLst/>
                          <a:latin typeface="Times New Roman"/>
                        </a:rPr>
                        <a:t> по адресу Пермский край, г.Оса, ул.Кобелева,5»</a:t>
                      </a:r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1250,0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Субсидии, передаваемые в бюджетам муниципальных образований на реализацию муниципальных программ, приоритетных муниципальных проектов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18598,4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15902,7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20157,0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20411,4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09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Услуга по обслуживанию муниципальных организаций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6173,1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Услуга по организации и осуществлению перевозок обучающихся, проживающих на территории района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5534,4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405192" y="6492875"/>
            <a:ext cx="762000" cy="365125"/>
          </a:xfrm>
        </p:spPr>
        <p:txBody>
          <a:bodyPr/>
          <a:lstStyle/>
          <a:p>
            <a:pPr>
              <a:defRPr/>
            </a:pPr>
            <a:fld id="{9937364C-50A1-427D-8D8D-02FF959FBE20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618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5"/>
          <p:cNvSpPr txBox="1">
            <a:spLocks noChangeArrowheads="1"/>
          </p:cNvSpPr>
          <p:nvPr/>
        </p:nvSpPr>
        <p:spPr bwMode="auto">
          <a:xfrm>
            <a:off x="323850" y="14288"/>
            <a:ext cx="8424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 бюджета, тыс.руб.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056583"/>
              </p:ext>
            </p:extLst>
          </p:nvPr>
        </p:nvGraphicFramePr>
        <p:xfrm>
          <a:off x="34925" y="525463"/>
          <a:ext cx="8964613" cy="6071889"/>
        </p:xfrm>
        <a:graphic>
          <a:graphicData uri="http://schemas.openxmlformats.org/drawingml/2006/table">
            <a:tbl>
              <a:tblPr/>
              <a:tblGrid>
                <a:gridCol w="4681092"/>
                <a:gridCol w="1080120"/>
                <a:gridCol w="1080120"/>
                <a:gridCol w="1080120"/>
                <a:gridCol w="1043161"/>
              </a:tblGrid>
              <a:tr h="384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latin typeface="Times New Roman"/>
                        </a:rPr>
                        <a:t>Наименование </a:t>
                      </a:r>
                      <a:r>
                        <a:rPr lang="ru-RU" sz="1700" b="1" i="0" u="none" strike="noStrike" dirty="0" smtClean="0">
                          <a:latin typeface="Times New Roman"/>
                        </a:rPr>
                        <a:t>расходов</a:t>
                      </a:r>
                      <a:endParaRPr lang="ru-RU" sz="1700" b="1" i="0" u="none" strike="noStrike" dirty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u="none" strike="noStrike" dirty="0" smtClean="0">
                          <a:latin typeface="Times New Roman"/>
                        </a:rPr>
                        <a:t>2015 год</a:t>
                      </a: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 </a:t>
                      </a:r>
                      <a:endParaRPr lang="ru-RU" sz="1700" b="0" i="0" u="none" strike="noStrike" dirty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9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Обеспечение жильем отдельных категорий граждан, установленный ФЗ от 12.01.1995 г. №5-ФЗ "О ветеранах", в соответствии с Указом Президента РФ от 7.05.2008 г. №714 «Об обеспечении жильем ветеранов ВОВ»</a:t>
                      </a:r>
                      <a:endParaRPr lang="ru-RU" sz="1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1285,1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117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 smtClean="0">
                          <a:effectLst/>
                          <a:latin typeface="Times New Roman"/>
                        </a:rPr>
                        <a:t>Обеспечение жильем отдельных категорий граждан, установленных федеральными законами от 12 января 1995 года № 5-ФЗ "О ветеранах" и от 24 ноября 1995 года № 181-ФЗ "О социальной защите инвалидов в Российской Федерации", а так же в соответствии с Указом Президента Российской Федерации от 07.05.2008 № 714</a:t>
                      </a:r>
                      <a:endParaRPr lang="ru-RU" sz="1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3882,8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1285,1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6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 smtClean="0">
                          <a:effectLst/>
                          <a:latin typeface="Times New Roman"/>
                        </a:rPr>
                        <a:t>Обеспечение жилыми помещениями реабилитированных лиц, имеющих инвалидность или являющихся пенсионерами, и проживающих совместно членов их семей</a:t>
                      </a:r>
                      <a:endParaRPr lang="ru-RU" sz="1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2764,2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762000" cy="365125"/>
          </a:xfrm>
        </p:spPr>
        <p:txBody>
          <a:bodyPr/>
          <a:lstStyle/>
          <a:p>
            <a:pPr>
              <a:defRPr/>
            </a:pPr>
            <a:fld id="{9937364C-50A1-427D-8D8D-02FF959FBE20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886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5"/>
          <p:cNvSpPr txBox="1">
            <a:spLocks noChangeArrowheads="1"/>
          </p:cNvSpPr>
          <p:nvPr/>
        </p:nvSpPr>
        <p:spPr bwMode="auto">
          <a:xfrm>
            <a:off x="323850" y="14288"/>
            <a:ext cx="8424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 бюджета, тыс.руб.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73265"/>
              </p:ext>
            </p:extLst>
          </p:nvPr>
        </p:nvGraphicFramePr>
        <p:xfrm>
          <a:off x="107504" y="620687"/>
          <a:ext cx="8892034" cy="5976665"/>
        </p:xfrm>
        <a:graphic>
          <a:graphicData uri="http://schemas.openxmlformats.org/drawingml/2006/table">
            <a:tbl>
              <a:tblPr/>
              <a:tblGrid>
                <a:gridCol w="4608513"/>
                <a:gridCol w="1080120"/>
                <a:gridCol w="1080120"/>
                <a:gridCol w="1080120"/>
                <a:gridCol w="1043161"/>
              </a:tblGrid>
              <a:tr h="478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latin typeface="Times New Roman"/>
                        </a:rPr>
                        <a:t>Наименование </a:t>
                      </a:r>
                      <a:r>
                        <a:rPr lang="ru-RU" sz="1700" b="1" i="0" u="none" strike="noStrike" dirty="0" smtClean="0">
                          <a:latin typeface="Times New Roman"/>
                        </a:rPr>
                        <a:t>расходов</a:t>
                      </a:r>
                      <a:endParaRPr lang="ru-RU" sz="1700" b="1" i="0" u="none" strike="noStrike" dirty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u="none" strike="noStrike" dirty="0" smtClean="0">
                          <a:latin typeface="Times New Roman"/>
                        </a:rPr>
                        <a:t>2015 год</a:t>
                      </a: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 </a:t>
                      </a:r>
                      <a:endParaRPr lang="ru-RU" sz="1700" b="0" i="0" u="none" strike="noStrike" dirty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  <a:endParaRPr lang="ru-RU" sz="1700" b="0" i="0" u="none" strike="noStrike" dirty="0" smtClean="0">
                        <a:latin typeface="Times New Roman"/>
                      </a:endParaRPr>
                    </a:p>
                  </a:txBody>
                  <a:tcPr marL="6178" marR="6178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0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Организация оздоровления и отдыха детей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4831,8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4816,7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4816,7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4816,7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49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Государственная поддержка кредитования малых форм хозяйствования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60,0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127,0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133,0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133,0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7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Проведение Всероссийской сельскохозяйственной переписи 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663,9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2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Финансовое обеспечение дорожной деятельности за счет средств федерального бюджета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971,2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6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Создание условий для жилищного строительства (подпрограмма "Обеспечение  жильем молодых семей" федеральной целевой программы "Жилище» на 2015-2020 годы)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972,0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latin typeface="Times New Roman"/>
                        </a:rPr>
                        <a:t>0,0</a:t>
                      </a:r>
                      <a:endParaRPr lang="ru-RU" sz="2000" b="0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4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effectLst/>
                          <a:latin typeface="Times New Roman"/>
                        </a:rPr>
                        <a:t>ИТОГО</a:t>
                      </a:r>
                      <a:endParaRPr lang="ru-RU" sz="2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Times New Roman"/>
                        </a:rPr>
                        <a:t>86048,0</a:t>
                      </a:r>
                      <a:endParaRPr lang="ru-RU" sz="2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Times New Roman"/>
                        </a:rPr>
                        <a:t>62186,9</a:t>
                      </a:r>
                      <a:endParaRPr lang="ru-RU" sz="2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latin typeface="Times New Roman"/>
                        </a:rPr>
                        <a:t>49409,9</a:t>
                      </a:r>
                      <a:endParaRPr lang="ru-RU" sz="2000" b="1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latin typeface="Times New Roman"/>
                        </a:rPr>
                        <a:t>48422,1</a:t>
                      </a:r>
                      <a:endParaRPr lang="ru-RU" sz="2000" b="1" i="0" u="none" strike="noStrike" dirty="0">
                        <a:latin typeface="Times New Roman"/>
                      </a:endParaRPr>
                    </a:p>
                  </a:txBody>
                  <a:tcPr marL="6178" marR="74152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2000" y="6515736"/>
            <a:ext cx="762000" cy="365125"/>
          </a:xfrm>
        </p:spPr>
        <p:txBody>
          <a:bodyPr/>
          <a:lstStyle/>
          <a:p>
            <a:pPr>
              <a:defRPr/>
            </a:pPr>
            <a:fld id="{9937364C-50A1-427D-8D8D-02FF959FBE20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635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200" b="1" dirty="0"/>
              <a:t>КОНТАКТНАЯ ИНФОРМАЦИЯ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68761"/>
            <a:ext cx="3816424" cy="286231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4283968" y="1484784"/>
            <a:ext cx="4536504" cy="20882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Финансово-аналитическое управление администрации Осинского муниципального района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Адрес: </a:t>
            </a:r>
            <a:r>
              <a:rPr lang="ru-RU" sz="1600" b="1" dirty="0" err="1" smtClean="0">
                <a:solidFill>
                  <a:srgbClr val="7030A0"/>
                </a:solidFill>
              </a:rPr>
              <a:t>г.Оса</a:t>
            </a:r>
            <a:r>
              <a:rPr lang="ru-RU" sz="1600" b="1" dirty="0" smtClean="0">
                <a:solidFill>
                  <a:srgbClr val="7030A0"/>
                </a:solidFill>
              </a:rPr>
              <a:t>, ул. Ленина, д.25, 4 этаж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Приемная: </a:t>
            </a:r>
            <a:r>
              <a:rPr lang="ru-RU" sz="1400" b="1" dirty="0" err="1" smtClean="0">
                <a:solidFill>
                  <a:srgbClr val="7030A0"/>
                </a:solidFill>
              </a:rPr>
              <a:t>каб</a:t>
            </a:r>
            <a:r>
              <a:rPr lang="ru-RU" sz="1400" b="1" dirty="0" smtClean="0">
                <a:solidFill>
                  <a:srgbClr val="7030A0"/>
                </a:solidFill>
              </a:rPr>
              <a:t>. 49, тел./факс 34(291) 4-39-39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Электронный адрес:</a:t>
            </a:r>
            <a:r>
              <a:rPr lang="ru-RU" sz="1600" dirty="0" smtClean="0">
                <a:solidFill>
                  <a:srgbClr val="7030A0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fau@fauosa.ru</a:t>
            </a:r>
            <a:endParaRPr lang="ru-RU" sz="1600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4006225"/>
            <a:ext cx="47756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r>
              <a:rPr lang="ru-RU" sz="3200" b="1" dirty="0">
                <a:solidFill>
                  <a:srgbClr val="C00000"/>
                </a:solidFill>
              </a:rPr>
              <a:t>ПОЛЕЗНЫЕ ССЫЛКИ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725144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/>
              </a:rPr>
              <a:t>Министерство финансов Российской Федерации </a:t>
            </a:r>
            <a:endParaRPr lang="ru-RU" sz="2400" dirty="0">
              <a:solidFill>
                <a:srgbClr val="7030A0"/>
              </a:solidFill>
              <a:latin typeface="Times New Roman"/>
            </a:endParaRPr>
          </a:p>
          <a:p>
            <a:pPr algn="ctr"/>
            <a:r>
              <a:rPr lang="en-US" sz="1600" b="1" u="sng" dirty="0">
                <a:solidFill>
                  <a:srgbClr val="FF0000"/>
                </a:solidFill>
                <a:latin typeface="Times New Roman"/>
              </a:rPr>
              <a:t>http://minfin.ru/ru/ 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4923" y="5613525"/>
            <a:ext cx="5961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  <a:latin typeface="Times New Roman"/>
              </a:rPr>
              <a:t>Министерство финансов </a:t>
            </a:r>
            <a:r>
              <a:rPr lang="ru-RU" sz="2400" b="1" dirty="0" smtClean="0">
                <a:solidFill>
                  <a:srgbClr val="7030A0"/>
                </a:solidFill>
                <a:latin typeface="Times New Roman"/>
              </a:rPr>
              <a:t>Пермского края</a:t>
            </a:r>
            <a:endParaRPr lang="ru-RU" sz="2400" dirty="0">
              <a:solidFill>
                <a:srgbClr val="7030A0"/>
              </a:solidFill>
              <a:latin typeface="Times New Roman"/>
            </a:endParaRPr>
          </a:p>
          <a:p>
            <a:pPr lvl="0" algn="ctr"/>
            <a:r>
              <a:rPr lang="en-US" sz="1600" b="1" u="sng" dirty="0">
                <a:solidFill>
                  <a:srgbClr val="FF0000"/>
                </a:solidFill>
                <a:latin typeface="Times New Roman"/>
              </a:rPr>
              <a:t>http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/>
              </a:rPr>
              <a:t>://budget.perm.ru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7364C-50A1-427D-8D8D-02FF959FBE20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00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368152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/>
              </a:rPr>
            </a:br>
            <a:r>
              <a:rPr lang="ru-RU" sz="3100" b="1" dirty="0">
                <a:solidFill>
                  <a:srgbClr val="0070C0"/>
                </a:solidFill>
                <a:effectLst/>
                <a:latin typeface="Times New Roman"/>
              </a:rPr>
              <a:t>ДЛЯ ЧЕГО </a:t>
            </a:r>
            <a:r>
              <a:rPr lang="ru-RU" sz="3100" b="1" dirty="0" smtClean="0">
                <a:solidFill>
                  <a:srgbClr val="0070C0"/>
                </a:solidFill>
                <a:effectLst/>
                <a:latin typeface="Times New Roman"/>
              </a:rPr>
              <a:t>Осинскому муниципальному району НЕОБХОДИМ </a:t>
            </a:r>
            <a:r>
              <a:rPr lang="ru-RU" sz="3100" b="1" dirty="0">
                <a:solidFill>
                  <a:srgbClr val="0070C0"/>
                </a:solidFill>
                <a:effectLst/>
                <a:latin typeface="Times New Roman"/>
              </a:rPr>
              <a:t>БЮДЖЕТ? </a:t>
            </a:r>
            <a:endParaRPr lang="ru-RU" sz="3100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За счет средств </a:t>
            </a:r>
            <a:r>
              <a:rPr lang="ru-RU" sz="2000" dirty="0" smtClean="0"/>
              <a:t>районного </a:t>
            </a:r>
            <a:r>
              <a:rPr lang="ru-RU" sz="2000" dirty="0"/>
              <a:t>бюджета:</a:t>
            </a:r>
          </a:p>
          <a:p>
            <a:r>
              <a:rPr lang="ru-RU" sz="2000" dirty="0" smtClean="0"/>
              <a:t>обеспечивается </a:t>
            </a:r>
            <a:r>
              <a:rPr lang="ru-RU" sz="2000" dirty="0"/>
              <a:t>деятельность </a:t>
            </a:r>
            <a:r>
              <a:rPr lang="ru-RU" sz="2000" dirty="0" smtClean="0"/>
              <a:t>28 районных бюджетных </a:t>
            </a:r>
            <a:r>
              <a:rPr lang="ru-RU" sz="2000" dirty="0"/>
              <a:t>учреждений, в т.ч. учреждений образования</a:t>
            </a:r>
            <a:r>
              <a:rPr lang="ru-RU" sz="2000" dirty="0" smtClean="0"/>
              <a:t>, </a:t>
            </a:r>
            <a:r>
              <a:rPr lang="ru-RU" sz="2000" dirty="0"/>
              <a:t>культуры</a:t>
            </a:r>
            <a:r>
              <a:rPr lang="ru-RU" sz="2000" dirty="0" smtClean="0"/>
              <a:t>, спортивных  </a:t>
            </a:r>
            <a:r>
              <a:rPr lang="ru-RU" sz="2000" dirty="0"/>
              <a:t>учреждений </a:t>
            </a:r>
            <a:r>
              <a:rPr lang="ru-RU" sz="2000" dirty="0" smtClean="0"/>
              <a:t>и </a:t>
            </a:r>
            <a:r>
              <a:rPr lang="ru-RU" sz="2000" dirty="0"/>
              <a:t>пр.;</a:t>
            </a:r>
          </a:p>
          <a:p>
            <a:r>
              <a:rPr lang="ru-RU" sz="2000" dirty="0" smtClean="0"/>
              <a:t>предоставляются </a:t>
            </a:r>
            <a:r>
              <a:rPr lang="ru-RU" sz="2000" dirty="0"/>
              <a:t>меры социальной поддержки;</a:t>
            </a:r>
          </a:p>
          <a:p>
            <a:r>
              <a:rPr lang="ru-RU" sz="2000" dirty="0" smtClean="0"/>
              <a:t>строятся стадионы и детский сад;</a:t>
            </a:r>
            <a:endParaRPr lang="ru-RU" sz="2000" dirty="0"/>
          </a:p>
          <a:p>
            <a:r>
              <a:rPr lang="ru-RU" sz="2000" dirty="0" smtClean="0"/>
              <a:t>содержатся дороги межпоселенческого значения;</a:t>
            </a:r>
            <a:endParaRPr lang="ru-RU" sz="2000" dirty="0"/>
          </a:p>
          <a:p>
            <a:r>
              <a:rPr lang="ru-RU" sz="2000" dirty="0" smtClean="0"/>
              <a:t>оказывается поддержка </a:t>
            </a:r>
            <a:r>
              <a:rPr lang="ru-RU" sz="2000" dirty="0"/>
              <a:t>сельского </a:t>
            </a:r>
            <a:r>
              <a:rPr lang="ru-RU" sz="2000" dirty="0" smtClean="0"/>
              <a:t>хозяйства и предпринимательства;</a:t>
            </a:r>
            <a:endParaRPr lang="ru-RU" sz="2000" dirty="0"/>
          </a:p>
          <a:p>
            <a:r>
              <a:rPr lang="ru-RU" sz="2000" dirty="0" smtClean="0"/>
              <a:t>предоставляется </a:t>
            </a:r>
            <a:r>
              <a:rPr lang="ru-RU" sz="2000" dirty="0"/>
              <a:t>финансовая помощь </a:t>
            </a:r>
            <a:r>
              <a:rPr lang="ru-RU" sz="2000" dirty="0" smtClean="0"/>
              <a:t>городскому и сельским поселениям;</a:t>
            </a:r>
            <a:endParaRPr lang="ru-RU" sz="2000" dirty="0"/>
          </a:p>
          <a:p>
            <a:r>
              <a:rPr lang="ru-RU" sz="2000" dirty="0" smtClean="0"/>
              <a:t>осуществляются </a:t>
            </a:r>
            <a:r>
              <a:rPr lang="ru-RU" sz="2000" dirty="0"/>
              <a:t>другие мероприятия, необходимые для социально-экономического развития нашего </a:t>
            </a:r>
            <a:r>
              <a:rPr lang="ru-RU" sz="2000" dirty="0" smtClean="0"/>
              <a:t>района. </a:t>
            </a:r>
          </a:p>
          <a:p>
            <a:pPr marL="0" indent="0">
              <a:buNone/>
            </a:pPr>
            <a:r>
              <a:rPr lang="ru-RU" sz="2000" dirty="0" smtClean="0"/>
              <a:t>Все </a:t>
            </a:r>
            <a:r>
              <a:rPr lang="ru-RU" sz="2000" dirty="0"/>
              <a:t>это – </a:t>
            </a:r>
            <a:r>
              <a:rPr lang="ru-RU" sz="2000" dirty="0">
                <a:solidFill>
                  <a:srgbClr val="6600FF"/>
                </a:solidFill>
              </a:rPr>
              <a:t>расходные обязательства </a:t>
            </a:r>
            <a:r>
              <a:rPr lang="ru-RU" sz="2000" dirty="0" smtClean="0">
                <a:solidFill>
                  <a:srgbClr val="6600FF"/>
                </a:solidFill>
              </a:rPr>
              <a:t>Осинского муниципального района.</a:t>
            </a:r>
            <a:endParaRPr lang="ru-RU" sz="2000" dirty="0">
              <a:solidFill>
                <a:srgbClr val="6600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661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43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B0F0"/>
                </a:solidFill>
              </a:rPr>
              <a:t>ОСНОВНОЙ ПРИНЦИП ФОРМИРОВАНИЯ БЮДЖЕТА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Основным принципом формирования любого бюджета является его </a:t>
            </a:r>
            <a:r>
              <a:rPr lang="ru-RU" sz="1800" b="1" dirty="0">
                <a:solidFill>
                  <a:srgbClr val="6600FF"/>
                </a:solidFill>
              </a:rPr>
              <a:t>СБАЛАНСИРОВАННОСТЬ</a:t>
            </a:r>
            <a:r>
              <a:rPr lang="ru-RU" sz="1800" dirty="0"/>
              <a:t>. Это значит, что расходы бюджета в целом должны быть обеспечены доходными источниками</a:t>
            </a:r>
            <a:r>
              <a:rPr lang="ru-RU" sz="1800" dirty="0" smtClean="0"/>
              <a:t>.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                                                                                                          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-2495" r="-1865" b="2495"/>
          <a:stretch/>
        </p:blipFill>
        <p:spPr bwMode="auto">
          <a:xfrm>
            <a:off x="3744000" y="2628000"/>
            <a:ext cx="1800000" cy="18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256" y="2852936"/>
            <a:ext cx="27129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Если доходов больше, </a:t>
            </a:r>
            <a:endParaRPr lang="ru-RU" sz="1600" dirty="0" smtClean="0"/>
          </a:p>
          <a:p>
            <a:pPr algn="ctr"/>
            <a:r>
              <a:rPr lang="ru-RU" sz="1600" dirty="0" smtClean="0"/>
              <a:t>чем </a:t>
            </a:r>
            <a:r>
              <a:rPr lang="ru-RU" sz="1600" dirty="0"/>
              <a:t>расходов, </a:t>
            </a:r>
            <a:endParaRPr lang="ru-RU" sz="1600" dirty="0" smtClean="0"/>
          </a:p>
          <a:p>
            <a:pPr algn="ctr"/>
            <a:r>
              <a:rPr lang="ru-RU" sz="1600" dirty="0" smtClean="0"/>
              <a:t>возникает </a:t>
            </a:r>
            <a:r>
              <a:rPr lang="ru-RU" sz="1600" b="1" dirty="0">
                <a:solidFill>
                  <a:srgbClr val="6600FF"/>
                </a:solidFill>
              </a:rPr>
              <a:t>профицит</a:t>
            </a:r>
            <a:r>
              <a:rPr lang="ru-RU" sz="1600" dirty="0"/>
              <a:t> </a:t>
            </a:r>
            <a:endParaRPr lang="ru-RU" sz="1600" dirty="0" smtClean="0"/>
          </a:p>
          <a:p>
            <a:pPr algn="ctr"/>
            <a:r>
              <a:rPr lang="ru-RU" sz="1600" dirty="0" smtClean="0"/>
              <a:t>бюджета </a:t>
            </a:r>
            <a:r>
              <a:rPr lang="ru-RU" sz="1600" dirty="0"/>
              <a:t>(есть </a:t>
            </a:r>
            <a:r>
              <a:rPr lang="ru-RU" sz="1600" dirty="0" smtClean="0"/>
              <a:t>возможность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накапливать резервы, </a:t>
            </a:r>
            <a:endParaRPr lang="ru-RU" sz="1600" dirty="0" smtClean="0"/>
          </a:p>
          <a:p>
            <a:pPr algn="ctr"/>
            <a:r>
              <a:rPr lang="ru-RU" sz="1600" dirty="0" smtClean="0"/>
              <a:t>погашать </a:t>
            </a:r>
            <a:r>
              <a:rPr lang="ru-RU" sz="1600" dirty="0"/>
              <a:t>имеющиеся долги)</a:t>
            </a: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899592" y="4453373"/>
            <a:ext cx="720080" cy="2071971"/>
          </a:xfrm>
          <a:prstGeom prst="flowChartMagneticDisk">
            <a:avLst/>
          </a:prstGeom>
          <a:gradFill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</a:gradFill>
          <a:effectLst>
            <a:innerShdw blurRad="63500" dist="50800" dir="8100000">
              <a:prstClr val="black">
                <a:alpha val="50000"/>
              </a:prstClr>
            </a:innerShdw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endParaRPr lang="ru-RU" dirty="0"/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1835696" y="4797152"/>
            <a:ext cx="720080" cy="1728192"/>
          </a:xfrm>
          <a:prstGeom prst="flowChartMagneticDisk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2852935"/>
            <a:ext cx="30243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Чаще потребность </a:t>
            </a:r>
            <a:r>
              <a:rPr lang="ru-RU" sz="1600" dirty="0" smtClean="0"/>
              <a:t>в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осуществлении расходов </a:t>
            </a:r>
            <a:endParaRPr lang="ru-RU" sz="1600" dirty="0" smtClean="0"/>
          </a:p>
          <a:p>
            <a:pPr algn="ctr"/>
            <a:r>
              <a:rPr lang="ru-RU" sz="1600" dirty="0" smtClean="0"/>
              <a:t>больше</a:t>
            </a:r>
            <a:r>
              <a:rPr lang="ru-RU" sz="1600" dirty="0"/>
              <a:t>, чем ожидается </a:t>
            </a:r>
            <a:endParaRPr lang="ru-RU" sz="1600" dirty="0" smtClean="0"/>
          </a:p>
          <a:p>
            <a:pPr algn="ctr"/>
            <a:r>
              <a:rPr lang="ru-RU" sz="1600" dirty="0" smtClean="0"/>
              <a:t>поступлений </a:t>
            </a:r>
            <a:r>
              <a:rPr lang="ru-RU" sz="1600" dirty="0"/>
              <a:t>доходов. </a:t>
            </a:r>
            <a:endParaRPr lang="ru-RU" sz="1600" dirty="0" smtClean="0"/>
          </a:p>
          <a:p>
            <a:pPr algn="ctr"/>
            <a:r>
              <a:rPr lang="ru-RU" sz="1600" dirty="0" smtClean="0"/>
              <a:t>Тогда </a:t>
            </a:r>
            <a:r>
              <a:rPr lang="ru-RU" sz="1600" dirty="0"/>
              <a:t>возникает </a:t>
            </a:r>
            <a:r>
              <a:rPr lang="ru-RU" sz="1600" b="1" dirty="0">
                <a:solidFill>
                  <a:srgbClr val="6600FF"/>
                </a:solidFill>
              </a:rPr>
              <a:t>дефицит</a:t>
            </a:r>
            <a:r>
              <a:rPr lang="ru-RU" sz="1600" dirty="0"/>
              <a:t> бюджета</a:t>
            </a:r>
            <a:r>
              <a:rPr lang="ru-RU" dirty="0"/>
              <a:t>.</a:t>
            </a: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6516216" y="4797152"/>
            <a:ext cx="720080" cy="1728192"/>
          </a:xfrm>
          <a:prstGeom prst="flowChartMagneticDisk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7524328" y="4453373"/>
            <a:ext cx="720080" cy="2071971"/>
          </a:xfrm>
          <a:prstGeom prst="flowChartMagneticDisk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49563" y="5634770"/>
            <a:ext cx="11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доходы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00361" y="5764783"/>
            <a:ext cx="11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доходы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575310" y="5764782"/>
            <a:ext cx="124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расходы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263942" y="5679302"/>
            <a:ext cx="124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расходы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18" y="4704443"/>
            <a:ext cx="3132031" cy="1820901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385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1800" b="0" dirty="0">
                <a:solidFill>
                  <a:srgbClr val="000000"/>
                </a:solidFill>
                <a:latin typeface="Times New Roman"/>
              </a:rPr>
            </a:br>
            <a:r>
              <a:rPr lang="ru-RU" sz="4000" dirty="0">
                <a:solidFill>
                  <a:srgbClr val="6600FF"/>
                </a:solidFill>
                <a:latin typeface="Times New Roman"/>
              </a:rPr>
              <a:t>ФИНАНСИРОВАНИЕ ДЕФИЦИТА БЮДЖЕТА </a:t>
            </a:r>
            <a:endParaRPr lang="ru-RU" sz="4000" dirty="0">
              <a:solidFill>
                <a:srgbClr val="6600FF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467203" cy="2003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556792"/>
            <a:ext cx="820891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      Для   того</a:t>
            </a:r>
            <a:r>
              <a:rPr lang="ru-RU" sz="2200" dirty="0"/>
              <a:t>, </a:t>
            </a:r>
            <a:r>
              <a:rPr lang="ru-RU" sz="2200" dirty="0" smtClean="0"/>
              <a:t>  чтобы   при   </a:t>
            </a:r>
            <a:r>
              <a:rPr lang="ru-RU" sz="2200" dirty="0"/>
              <a:t>наличии </a:t>
            </a:r>
            <a:r>
              <a:rPr lang="ru-RU" sz="2200" dirty="0" smtClean="0"/>
              <a:t>   дефицита </a:t>
            </a:r>
          </a:p>
          <a:p>
            <a:r>
              <a:rPr lang="ru-RU" sz="2200" dirty="0" smtClean="0"/>
              <a:t>бюджета   все   принятые     районной      властью </a:t>
            </a:r>
          </a:p>
          <a:p>
            <a:r>
              <a:rPr lang="ru-RU" sz="2200" dirty="0" smtClean="0"/>
              <a:t>обязательства перед обществом  </a:t>
            </a:r>
            <a:r>
              <a:rPr lang="ru-RU" sz="2200" dirty="0"/>
              <a:t>были </a:t>
            </a:r>
            <a:r>
              <a:rPr lang="ru-RU" sz="2200" dirty="0" smtClean="0"/>
              <a:t>исполнены</a:t>
            </a:r>
          </a:p>
          <a:p>
            <a:r>
              <a:rPr lang="ru-RU" sz="2200" dirty="0" smtClean="0"/>
              <a:t>надлежащим образом</a:t>
            </a:r>
            <a:r>
              <a:rPr lang="ru-RU" sz="2200" dirty="0"/>
              <a:t>, </a:t>
            </a:r>
            <a:r>
              <a:rPr lang="ru-RU" sz="2200" dirty="0" smtClean="0"/>
              <a:t> изыскиваются  источники</a:t>
            </a:r>
          </a:p>
          <a:p>
            <a:r>
              <a:rPr lang="ru-RU" sz="2200" dirty="0" smtClean="0"/>
              <a:t>финансирования дефицита </a:t>
            </a:r>
            <a:r>
              <a:rPr lang="ru-RU" sz="2200" dirty="0"/>
              <a:t>бюджета. </a:t>
            </a:r>
            <a:endParaRPr lang="ru-RU" sz="2200" dirty="0" smtClean="0"/>
          </a:p>
          <a:p>
            <a:pPr algn="just"/>
            <a:r>
              <a:rPr lang="ru-RU" sz="2200" dirty="0" smtClean="0"/>
              <a:t>      Самый </a:t>
            </a:r>
            <a:r>
              <a:rPr lang="ru-RU" sz="2200" dirty="0"/>
              <a:t>простой – использовать средства, оставшиеся в бюджете с прошлого года. Однако, если таковых нет, </a:t>
            </a:r>
            <a:r>
              <a:rPr lang="ru-RU" sz="2200" dirty="0" smtClean="0"/>
              <a:t>то привлекаются </a:t>
            </a:r>
            <a:r>
              <a:rPr lang="ru-RU" sz="2200" dirty="0"/>
              <a:t>банковские кредиты или кредиты за счет средств </a:t>
            </a:r>
            <a:r>
              <a:rPr lang="ru-RU" sz="2200" dirty="0" smtClean="0"/>
              <a:t>краевого и федерального бюджетов.</a:t>
            </a:r>
            <a:endParaRPr lang="ru-RU" sz="2200" dirty="0"/>
          </a:p>
          <a:p>
            <a:r>
              <a:rPr lang="ru-RU" sz="2200" dirty="0" smtClean="0"/>
              <a:t>                                       </a:t>
            </a:r>
            <a:r>
              <a:rPr lang="ru-RU" sz="2200" dirty="0" smtClean="0">
                <a:solidFill>
                  <a:srgbClr val="C00000"/>
                </a:solidFill>
              </a:rPr>
              <a:t>Заемные </a:t>
            </a:r>
            <a:r>
              <a:rPr lang="ru-RU" sz="2200" dirty="0">
                <a:solidFill>
                  <a:srgbClr val="C00000"/>
                </a:solidFill>
              </a:rPr>
              <a:t>средства необходимо возвращать, </a:t>
            </a:r>
            <a:r>
              <a:rPr lang="ru-RU" sz="2200" dirty="0" smtClean="0">
                <a:solidFill>
                  <a:srgbClr val="C00000"/>
                </a:solidFill>
              </a:rPr>
              <a:t>а</a:t>
            </a:r>
          </a:p>
          <a:p>
            <a:r>
              <a:rPr lang="ru-RU" sz="2200" dirty="0">
                <a:solidFill>
                  <a:srgbClr val="C00000"/>
                </a:solidFill>
              </a:rPr>
              <a:t> </a:t>
            </a:r>
            <a:r>
              <a:rPr lang="ru-RU" sz="2200" dirty="0" smtClean="0">
                <a:solidFill>
                  <a:srgbClr val="C00000"/>
                </a:solidFill>
              </a:rPr>
              <a:t>                                       также </a:t>
            </a:r>
            <a:r>
              <a:rPr lang="ru-RU" sz="2200" dirty="0">
                <a:solidFill>
                  <a:srgbClr val="C00000"/>
                </a:solidFill>
              </a:rPr>
              <a:t>уплачивать по ним проценты</a:t>
            </a:r>
            <a:r>
              <a:rPr lang="ru-RU" sz="22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200" dirty="0" smtClean="0">
                <a:solidFill>
                  <a:srgbClr val="C00000"/>
                </a:solidFill>
              </a:rPr>
              <a:t>                                        В </a:t>
            </a:r>
            <a:r>
              <a:rPr lang="ru-RU" sz="2200" dirty="0">
                <a:solidFill>
                  <a:srgbClr val="C00000"/>
                </a:solidFill>
              </a:rPr>
              <a:t>связи с этим возникает </a:t>
            </a:r>
            <a:r>
              <a:rPr lang="ru-RU" sz="2200" b="1" i="1" dirty="0" smtClean="0">
                <a:solidFill>
                  <a:srgbClr val="C00000"/>
                </a:solidFill>
              </a:rPr>
              <a:t>муниципальный </a:t>
            </a:r>
          </a:p>
          <a:p>
            <a:r>
              <a:rPr lang="ru-RU" sz="2200" b="1" i="1" dirty="0">
                <a:solidFill>
                  <a:srgbClr val="C00000"/>
                </a:solidFill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</a:rPr>
              <a:t>                                       долг.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3096344" cy="213285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6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6600FF"/>
                </a:solidFill>
                <a:latin typeface="Times New Roman"/>
              </a:rPr>
              <a:t>ЭТАПЫ </a:t>
            </a:r>
            <a:r>
              <a:rPr lang="ru-RU" sz="3600" dirty="0">
                <a:solidFill>
                  <a:srgbClr val="6600FF"/>
                </a:solidFill>
                <a:latin typeface="Times New Roman"/>
              </a:rPr>
              <a:t>ФОРМИРОВАНИЯ БЮДЖЕТА </a:t>
            </a:r>
            <a:endParaRPr lang="ru-RU" sz="3600" dirty="0">
              <a:solidFill>
                <a:srgbClr val="66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Составление проекта бюджета – заключается в формировании прогноза доходов бюджета на следующие три года и планировании направлений расходов бюджета (исходя из прогноза доходов). В первую очередь предусматриваются расходы на действующие (текущие) расходные обязательства (в первую очередь на оказание </a:t>
            </a:r>
            <a:r>
              <a:rPr lang="ru-RU" dirty="0" smtClean="0"/>
              <a:t>муниципальных </a:t>
            </a:r>
            <a:r>
              <a:rPr lang="ru-RU" dirty="0"/>
              <a:t>услуг населению и предоставление мер социальной поддержки). Затем по заявкам </a:t>
            </a:r>
            <a:r>
              <a:rPr lang="ru-RU" dirty="0" smtClean="0"/>
              <a:t>структурных подразделений решаются </a:t>
            </a:r>
            <a:r>
              <a:rPr lang="ru-RU" dirty="0"/>
              <a:t>вопросы о включении в бюджет расходов на принимаемые (новые) расходные обязательства (строительство объектов и пр.). Все решения относительно «новых» расходов принимает специально созданная Бюджетная </a:t>
            </a:r>
            <a:r>
              <a:rPr lang="ru-RU" dirty="0" smtClean="0"/>
              <a:t>комиссия при Земском собрании.</a:t>
            </a:r>
          </a:p>
          <a:p>
            <a:pPr algn="just"/>
            <a:r>
              <a:rPr lang="ru-RU" dirty="0" smtClean="0"/>
              <a:t>План мероприятий по составлению  и рассмотрению проекта </a:t>
            </a:r>
            <a:r>
              <a:rPr lang="ru-RU" dirty="0"/>
              <a:t>бюджета на </a:t>
            </a:r>
            <a:r>
              <a:rPr lang="ru-RU" dirty="0" smtClean="0"/>
              <a:t>очередной </a:t>
            </a:r>
            <a:r>
              <a:rPr lang="ru-RU" dirty="0"/>
              <a:t>финансовый год и плановый период определен </a:t>
            </a:r>
            <a:r>
              <a:rPr lang="ru-RU" dirty="0" smtClean="0"/>
              <a:t>Земским собранием и распоряжением главы района.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3"/>
            <a:ext cx="8733755" cy="60568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15616" y="98072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 </a:t>
            </a:r>
            <a:r>
              <a:rPr lang="ru-RU" sz="2400" b="1" dirty="0">
                <a:solidFill>
                  <a:schemeClr val="bg1"/>
                </a:solidFill>
              </a:rPr>
              <a:t>ЭТАП. СОСТАВЛЕНИЕ ПРОЕКТА БЮДЖЕТ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5" y="5464596"/>
            <a:ext cx="8733755" cy="60568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9550" y="5536604"/>
            <a:ext cx="8296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СРОК  РЕАЛИЗАЦИИ  1 ЭТАПА – АВГУСТ – ОКТЯБРЬ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2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89" y="836712"/>
            <a:ext cx="8229600" cy="590465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dirty="0" smtClean="0"/>
              <a:t>Проект районного бюджета в виде проекта решения Земского собрания вносится на рассмотрение в Земского собрание Осинского муниципального района в срок до 25 октября. Далее проект рассматривается комиссией Земского собрания по бюджету, налогам и собственности, Контрольно-счетной палатой Осинского муниципального района. Затем проект рассматривается и принимается на заседании Земского собрания в 1-м чтении и назначается дата проведения публичных слушаний. Принятый в 1-м чтении бюджет направляется на согласительную комиссию, где депутаты и представители исполнительной власти детально рассматривают все статьи бюджета и принимают по ним согласованное решение. Проводятся публичные слушания по бюджету с участием граждан. После этого бюджет рассматривается и принимается во 2-м чтении.</a:t>
            </a:r>
          </a:p>
          <a:p>
            <a:pPr algn="just"/>
            <a:endParaRPr lang="ru-RU" sz="2000" dirty="0"/>
          </a:p>
          <a:p>
            <a:endParaRPr lang="ru-RU" sz="2000" dirty="0" smtClean="0"/>
          </a:p>
          <a:p>
            <a:pPr algn="just"/>
            <a:r>
              <a:rPr lang="ru-RU" sz="2000" dirty="0" smtClean="0"/>
              <a:t>Районный </a:t>
            </a:r>
            <a:r>
              <a:rPr lang="ru-RU" sz="2000" dirty="0"/>
              <a:t>бюджет на очередной финансовый год и плановый период утверждается </a:t>
            </a:r>
            <a:r>
              <a:rPr lang="ru-RU" sz="2000" dirty="0" smtClean="0"/>
              <a:t>Решением Земского собрания Осинского муниципального района. Данное решение вступает </a:t>
            </a:r>
            <a:r>
              <a:rPr lang="ru-RU" sz="2000" dirty="0"/>
              <a:t>в силу с 1 января очередного финансового года. </a:t>
            </a:r>
            <a:r>
              <a:rPr lang="ru-RU" sz="2000" dirty="0" smtClean="0"/>
              <a:t>Решение о районном бюджете </a:t>
            </a:r>
            <a:r>
              <a:rPr lang="ru-RU" sz="2000" dirty="0"/>
              <a:t>в обязательном порядке публикуется не позднее </a:t>
            </a:r>
            <a:r>
              <a:rPr lang="ru-RU" sz="2000" dirty="0" smtClean="0"/>
              <a:t>10 </a:t>
            </a:r>
            <a:r>
              <a:rPr lang="ru-RU" sz="2000" dirty="0"/>
              <a:t>дней после его </a:t>
            </a:r>
            <a:r>
              <a:rPr lang="ru-RU" sz="2000" dirty="0" smtClean="0"/>
              <a:t>принятия. 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33755" cy="60568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1560" y="55656"/>
            <a:ext cx="74283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r>
              <a:rPr lang="ru-RU" sz="2400" b="1" dirty="0">
                <a:solidFill>
                  <a:schemeClr val="bg1"/>
                </a:solidFill>
              </a:rPr>
              <a:t>2 ЭТАП. РАССМОТРЕНИЕ ПРОЕКТА БЮДЖЕТА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5" y="4293096"/>
            <a:ext cx="8733755" cy="60568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678552" y="4309311"/>
            <a:ext cx="5735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3 </a:t>
            </a:r>
            <a:r>
              <a:rPr lang="ru-RU" sz="2400" b="1" dirty="0">
                <a:solidFill>
                  <a:prstClr val="white"/>
                </a:solidFill>
              </a:rPr>
              <a:t>ЭТАП.  </a:t>
            </a:r>
            <a:r>
              <a:rPr lang="ru-RU" sz="2400" b="1" dirty="0" smtClean="0">
                <a:solidFill>
                  <a:prstClr val="white"/>
                </a:solidFill>
              </a:rPr>
              <a:t>УТВЕРЖДЕНИЕ БЮДЖЕТА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1844</TotalTime>
  <Words>5511</Words>
  <Application>Microsoft Office PowerPoint</Application>
  <PresentationFormat>Экран (4:3)</PresentationFormat>
  <Paragraphs>1038</Paragraphs>
  <Slides>44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Апекс</vt:lpstr>
      <vt:lpstr>2_Поток</vt:lpstr>
      <vt:lpstr>4_Поток</vt:lpstr>
      <vt:lpstr>3_Поток</vt:lpstr>
      <vt:lpstr>Тема Office</vt:lpstr>
      <vt:lpstr>2_Тема Office</vt:lpstr>
      <vt:lpstr>5_Поток</vt:lpstr>
      <vt:lpstr>Диаграмма Microsoft Excel</vt:lpstr>
      <vt:lpstr>Презентация PowerPoint</vt:lpstr>
      <vt:lpstr>СОДЕРЖАНИЕ</vt:lpstr>
      <vt:lpstr>Что такое «Бюджет  для граждан?»</vt:lpstr>
      <vt:lpstr>1. ВВОДНАЯ ЧАСТЬ </vt:lpstr>
      <vt:lpstr> ДЛЯ ЧЕГО Осинскому муниципальному району НЕОБХОДИМ БЮДЖЕТ? </vt:lpstr>
      <vt:lpstr> ОСНОВНОЙ ПРИНЦИП ФОРМИРОВАНИЯ БЮДЖЕТА </vt:lpstr>
      <vt:lpstr> ФИНАНСИРОВАНИЕ ДЕФИЦИТА БЮДЖЕТА </vt:lpstr>
      <vt:lpstr>ЭТАПЫ ФОРМИРОВАНИЯ БЮДЖЕТА </vt:lpstr>
      <vt:lpstr>Презентация PowerPoint</vt:lpstr>
      <vt:lpstr> НА ЧЕМ ОСНОВЫВАЕТСЯ ПРОЕКТ БЮДЖЕТА? </vt:lpstr>
      <vt:lpstr> 2. ОБЩИЕ ХАРАКТЕРИСТИКИ БЮДЖЕТА </vt:lpstr>
      <vt:lpstr>ЦЕЛЬ И ЗАДАЧИ БЮДЖЕТНОЙ ПОЛИТИКИ НА 2016-2018 ГОДЫ </vt:lpstr>
      <vt:lpstr>ОСОБЕННОСТЬ РАЙОННОГО БЮДЖЕТА НА 2016-2018 ГОДЫ </vt:lpstr>
      <vt:lpstr>СТРАТЕГИЧЕСКИЕ ЦЕЛИ, НА ДОСТИЖЕНИЕ КОТОРЫХ НАПРАВЛЕНЫ МУНИЦИПАЛЬНЫЕ ПРОГРАММЫ ОСИНСКОГО РАЙОНА</vt:lpstr>
      <vt:lpstr>Перечень муниципальных программ в соответствии со стратегическим целями</vt:lpstr>
      <vt:lpstr>3. Доходы бюджета Осинского муниципального района</vt:lpstr>
      <vt:lpstr>Основные налоговые доходы районного бюджета</vt:lpstr>
      <vt:lpstr>Основные неналоговые доходы районного бюджета</vt:lpstr>
      <vt:lpstr> БЕЗВОЗМЕЗДНЫЕ ПОСТУПЛЕНИЯ ИЗ БЮДЖЕТА ДРУГОГО УРОВНЯ </vt:lpstr>
      <vt:lpstr>Расходы бюджета</vt:lpstr>
      <vt:lpstr>СТРУКТУРА РАСХОДОВ БЮДЖЕТА    ТЫС.РУБ.</vt:lpstr>
      <vt:lpstr>Презентация PowerPoint</vt:lpstr>
      <vt:lpstr>Муниципальная программа «Развитие системы образования Осинского муниципального района», тыс. руб. </vt:lpstr>
      <vt:lpstr>Муниципальная программа  «Управление муниципальными финансами Осинского муниципального района», тыс. руб.</vt:lpstr>
      <vt:lpstr>Муниципальная программа «Культура Осинского  муниципального района», тыс.руб. </vt:lpstr>
      <vt:lpstr>Подпрограмма  «Развитие культурного потенциала Осинского муниципального района» </vt:lpstr>
      <vt:lpstr>Значимые мероприятия в области культуры   Осинского муниципального района на 2016 год, тыс. руб</vt:lpstr>
      <vt:lpstr>Подпрограмма «Развитие внутреннего и въездного туризма» </vt:lpstr>
      <vt:lpstr>    Муниципальная программа  «Развитие физической культуры, спорта и формирование здорового образа жизни в   Осинском  муниципальном районе», тыс.руб. </vt:lpstr>
      <vt:lpstr>Мероприятия в области физической культуры Осинского муниципального района на 2016 год, тыс. руб</vt:lpstr>
      <vt:lpstr>Муниципальная программа  «Развитие здравоохранения в Осинском  муниципальном районе», тыс.руб.</vt:lpstr>
      <vt:lpstr>Объем расходов районного бюджета на социальную сферу в расчете на  1 жителя района 2016 году </vt:lpstr>
      <vt:lpstr>   Муниципальная программа «Совершенствование муниципальной службы в   Осинском муниципальном районе», тыс.руб. </vt:lpstr>
      <vt:lpstr>Муниципальная программа «Развитие транспортной системы Осинского муниципального района», тыс. руб. </vt:lpstr>
      <vt:lpstr>Дорожный фонд, тыс. руб.</vt:lpstr>
      <vt:lpstr>Презентация PowerPoint</vt:lpstr>
      <vt:lpstr> Муниципальная программа «Эффективное управление земельными ресурсами и имуществом Осинского муниципального района», тыс. руб. </vt:lpstr>
      <vt:lpstr>Муниципальная программа  «Обеспечение безопасности  жизнедеятельности населения и территории Осинского муниципального района, тыс. руб.</vt:lpstr>
      <vt:lpstr>Муниципальная программа  «Развитие сферы предпринимательства в  Осинском муниципальном районе»</vt:lpstr>
      <vt:lpstr>Презентация PowerPoint</vt:lpstr>
      <vt:lpstr>Презентация PowerPoint</vt:lpstr>
      <vt:lpstr>Презентация PowerPoint</vt:lpstr>
      <vt:lpstr>Презентация PowerPoint</vt:lpstr>
      <vt:lpstr> КОНТАКТНАЯ ИНФОРМАЦИЯ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ВВОДНАЯ ЧАСТЬ </dc:title>
  <dc:creator>Бобынина_Наталья</dc:creator>
  <cp:lastModifiedBy>Бобынина_Наталья</cp:lastModifiedBy>
  <cp:revision>170</cp:revision>
  <dcterms:created xsi:type="dcterms:W3CDTF">2015-10-28T05:03:43Z</dcterms:created>
  <dcterms:modified xsi:type="dcterms:W3CDTF">2016-03-14T08:11:53Z</dcterms:modified>
</cp:coreProperties>
</file>