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26"/>
  </p:notesMasterIdLst>
  <p:handoutMasterIdLst>
    <p:handoutMasterId r:id="rId27"/>
  </p:handoutMasterIdLst>
  <p:sldIdLst>
    <p:sldId id="266" r:id="rId2"/>
    <p:sldId id="373" r:id="rId3"/>
    <p:sldId id="268" r:id="rId4"/>
    <p:sldId id="358" r:id="rId5"/>
    <p:sldId id="376" r:id="rId6"/>
    <p:sldId id="400" r:id="rId7"/>
    <p:sldId id="401" r:id="rId8"/>
    <p:sldId id="378" r:id="rId9"/>
    <p:sldId id="274" r:id="rId10"/>
    <p:sldId id="397" r:id="rId11"/>
    <p:sldId id="323" r:id="rId12"/>
    <p:sldId id="328" r:id="rId13"/>
    <p:sldId id="325" r:id="rId14"/>
    <p:sldId id="354" r:id="rId15"/>
    <p:sldId id="369" r:id="rId16"/>
    <p:sldId id="381" r:id="rId17"/>
    <p:sldId id="382" r:id="rId18"/>
    <p:sldId id="372" r:id="rId19"/>
    <p:sldId id="402" r:id="rId20"/>
    <p:sldId id="399" r:id="rId21"/>
    <p:sldId id="398" r:id="rId22"/>
    <p:sldId id="395" r:id="rId23"/>
    <p:sldId id="394" r:id="rId24"/>
    <p:sldId id="403" r:id="rId25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FF99"/>
    <a:srgbClr val="FFCCFF"/>
    <a:srgbClr val="CC99FF"/>
    <a:srgbClr val="CCFF99"/>
    <a:srgbClr val="99CCFF"/>
    <a:srgbClr val="FFFFCC"/>
    <a:srgbClr val="CCFF66"/>
    <a:srgbClr val="FF9933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3" autoAdjust="0"/>
    <p:restoredTop sz="79712" autoAdjust="0"/>
  </p:normalViewPr>
  <p:slideViewPr>
    <p:cSldViewPr>
      <p:cViewPr>
        <p:scale>
          <a:sx n="80" d="100"/>
          <a:sy n="80" d="100"/>
        </p:scale>
        <p:origin x="-18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3342" y="-90"/>
      </p:cViewPr>
      <p:guideLst>
        <p:guide orient="horz" pos="3134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09915685890648E-2"/>
          <c:y val="7.9296892310031522E-2"/>
          <c:w val="0.98269008431410931"/>
          <c:h val="0.92070310768996844"/>
        </c:manualLayout>
      </c:layout>
      <c:pie3DChart>
        <c:varyColors val="1"/>
        <c:ser>
          <c:idx val="0"/>
          <c:order val="0"/>
          <c:spPr>
            <a:ln>
              <a:solidFill>
                <a:srgbClr val="0F6FC6"/>
              </a:solidFill>
            </a:ln>
          </c:spPr>
          <c:explosion val="7"/>
          <c:dPt>
            <c:idx val="0"/>
            <c:bubble3D val="0"/>
            <c:explosion val="10"/>
            <c:spPr>
              <a:solidFill>
                <a:srgbClr val="0000FF"/>
              </a:solidFill>
              <a:ln>
                <a:solidFill>
                  <a:srgbClr val="0F6FC6"/>
                </a:solidFill>
              </a:ln>
            </c:spPr>
          </c:dPt>
          <c:dPt>
            <c:idx val="1"/>
            <c:bubble3D val="0"/>
            <c:explosion val="4"/>
            <c:spPr>
              <a:solidFill>
                <a:srgbClr val="FF0000"/>
              </a:solidFill>
              <a:ln>
                <a:solidFill>
                  <a:srgbClr val="0F6FC6"/>
                </a:solidFill>
              </a:ln>
            </c:spPr>
          </c:dPt>
          <c:dPt>
            <c:idx val="2"/>
            <c:bubble3D val="0"/>
            <c:explosion val="16"/>
            <c:spPr>
              <a:solidFill>
                <a:srgbClr val="00B050"/>
              </a:solidFill>
              <a:ln>
                <a:solidFill>
                  <a:srgbClr val="0F6FC6"/>
                </a:solidFill>
              </a:ln>
            </c:spPr>
          </c:dPt>
          <c:dPt>
            <c:idx val="3"/>
            <c:bubble3D val="0"/>
            <c:explosion val="5"/>
            <c:spPr>
              <a:solidFill>
                <a:srgbClr val="FFFF00"/>
              </a:solidFill>
              <a:ln>
                <a:solidFill>
                  <a:srgbClr val="0F6FC6"/>
                </a:solidFill>
              </a:ln>
            </c:spPr>
          </c:dPt>
          <c:dLbls>
            <c:dLbl>
              <c:idx val="0"/>
              <c:layout>
                <c:manualLayout>
                  <c:x val="-0.18245358364106384"/>
                  <c:y val="0.1051024531676976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9.2034311957812726E-2"/>
                  <c:y val="-0.1042163302561924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10161122022640998"/>
                  <c:y val="-0.3423244194885677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579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,0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
54%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0.13607708952274922"/>
                  <c:y val="0.13428516525283973"/>
                </c:manualLayout>
              </c:layout>
              <c:spPr/>
              <c:txPr>
                <a:bodyPr/>
                <a:lstStyle/>
                <a:p>
                  <a:pPr>
                    <a:defRPr sz="2400" b="1" i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2400" b="1" i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val>
            <c:numRef>
              <c:f>Лист1!$C$2:$C$5</c:f>
              <c:numCache>
                <c:formatCode>General</c:formatCode>
                <c:ptCount val="4"/>
                <c:pt idx="0">
                  <c:v>217.6</c:v>
                </c:pt>
                <c:pt idx="1">
                  <c:v>99.8</c:v>
                </c:pt>
                <c:pt idx="2">
                  <c:v>579</c:v>
                </c:pt>
                <c:pt idx="3">
                  <c:v>173.2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4F81BD">
        <a:lumMod val="20000"/>
        <a:lumOff val="80000"/>
      </a:srgbClr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2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921259842519674E-2"/>
          <c:y val="0.14353176676410515"/>
          <c:w val="0.75321905074365703"/>
          <c:h val="0.85646823323589483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2700"/>
            </a:sp3d>
          </c:spPr>
          <c:explosion val="14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2700"/>
              </a:sp3d>
            </c:spPr>
          </c:dPt>
          <c:dPt>
            <c:idx val="1"/>
            <c:bubble3D val="0"/>
            <c:spPr>
              <a:solidFill>
                <a:srgbClr val="00CC00"/>
              </a:solidFill>
              <a:scene3d>
                <a:camera prst="orthographicFront"/>
                <a:lightRig rig="threePt" dir="t"/>
              </a:scene3d>
              <a:sp3d>
                <a:bevelT w="12700"/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2700"/>
              </a:sp3d>
            </c:spPr>
          </c:dPt>
          <c:dPt>
            <c:idx val="3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2700"/>
              </a:sp3d>
            </c:spPr>
          </c:dPt>
          <c:dPt>
            <c:idx val="4"/>
            <c:bubble3D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 w="12700"/>
              </a:sp3d>
            </c:spPr>
          </c:dPt>
          <c:dPt>
            <c:idx val="5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2700"/>
              </a:sp3d>
            </c:spPr>
          </c:dPt>
          <c:dPt>
            <c:idx val="6"/>
            <c:bubble3D val="0"/>
            <c:spPr>
              <a:solidFill>
                <a:srgbClr val="0000FF"/>
              </a:solidFill>
              <a:scene3d>
                <a:camera prst="orthographicFront"/>
                <a:lightRig rig="threePt" dir="t"/>
              </a:scene3d>
              <a:sp3d>
                <a:bevelT w="12700"/>
              </a:sp3d>
            </c:spPr>
          </c:dPt>
          <c:dPt>
            <c:idx val="7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2700"/>
              </a:sp3d>
            </c:spPr>
          </c:dPt>
          <c:dPt>
            <c:idx val="8"/>
            <c:bubble3D val="0"/>
            <c:spPr>
              <a:solidFill>
                <a:srgbClr val="FF3399"/>
              </a:solidFill>
              <a:scene3d>
                <a:camera prst="orthographicFront"/>
                <a:lightRig rig="threePt" dir="t"/>
              </a:scene3d>
              <a:sp3d>
                <a:bevelT w="12700"/>
              </a:sp3d>
            </c:spPr>
          </c:dPt>
          <c:dLbls>
            <c:dLbl>
              <c:idx val="0"/>
              <c:layout>
                <c:manualLayout>
                  <c:x val="0.13227696922564158"/>
                  <c:y val="4.313965863856422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3.8213346665185347E-2"/>
                  <c:y val="2.334793067227437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7.2249032514905748E-2"/>
                  <c:y val="-2.769571222914680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4.7232599155649375E-2"/>
                  <c:y val="-2.639967545267114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2.6593920119986666E-2"/>
                  <c:y val="-3.2518093912845436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Государствен-ная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пошлина
4,2
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3.2778070955079064E-2"/>
                  <c:y val="-9.245397949776057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6.2809224900936933E-2"/>
                  <c:y val="-1.61258152090419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1.123509424878728E-2"/>
                  <c:y val="0.1468889128445646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-0.13627513609598935"/>
                  <c:y val="-0.2761526976434385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'[Диаграмма в Microsoft PowerPoint]Лист2'!$A$2:$A$10</c:f>
              <c:strCache>
                <c:ptCount val="9"/>
                <c:pt idx="0">
                  <c:v>НДФЛ</c:v>
                </c:pt>
                <c:pt idx="1">
                  <c:v>Акцизы на нефтепродукты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активов</c:v>
                </c:pt>
                <c:pt idx="7">
                  <c:v>Прочие неналоговые доходы</c:v>
                </c:pt>
                <c:pt idx="8">
                  <c:v>Дотации </c:v>
                </c:pt>
              </c:strCache>
            </c:strRef>
          </c:cat>
          <c:val>
            <c:numRef>
              <c:f>'[Диаграмма в Microsoft PowerPoint]Лист2'!$B$2:$B$10</c:f>
              <c:numCache>
                <c:formatCode>General</c:formatCode>
                <c:ptCount val="9"/>
                <c:pt idx="0">
                  <c:v>126.3</c:v>
                </c:pt>
                <c:pt idx="1">
                  <c:v>14.4</c:v>
                </c:pt>
                <c:pt idx="2">
                  <c:v>5.5</c:v>
                </c:pt>
                <c:pt idx="3">
                  <c:v>67.2</c:v>
                </c:pt>
                <c:pt idx="4">
                  <c:v>4.2</c:v>
                </c:pt>
                <c:pt idx="5">
                  <c:v>76.400000000000006</c:v>
                </c:pt>
                <c:pt idx="6">
                  <c:v>6.4</c:v>
                </c:pt>
                <c:pt idx="7">
                  <c:v>17</c:v>
                </c:pt>
                <c:pt idx="8">
                  <c:v>173.2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6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632858720646352E-2"/>
          <c:y val="0.12364126421757082"/>
          <c:w val="0.80476456401599428"/>
          <c:h val="0.78799133429618928"/>
        </c:manualLayout>
      </c:layout>
      <c:pie3D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3399"/>
              </a:solidFill>
            </c:spPr>
          </c:dPt>
          <c:dPt>
            <c:idx val="2"/>
            <c:bubble3D val="0"/>
            <c:spPr>
              <a:solidFill>
                <a:srgbClr val="00CC00"/>
              </a:solidFill>
            </c:spPr>
          </c:dPt>
          <c:dLbls>
            <c:dLbl>
              <c:idx val="0"/>
              <c:layout>
                <c:manualLayout>
                  <c:x val="0.16364547252861777"/>
                  <c:y val="-0.2902005332740806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Субсидии
</a:t>
                    </a:r>
                    <a:r>
                      <a:rPr lang="ru-RU" dirty="0" smtClean="0"/>
                      <a:t>153,5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26%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0.17108011843325177"/>
                  <c:y val="0.1810415509387845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Субвенции
</a:t>
                    </a:r>
                    <a:r>
                      <a:rPr lang="ru-RU" dirty="0" smtClean="0"/>
                      <a:t>373,8</a:t>
                    </a:r>
                    <a:r>
                      <a:rPr lang="ru-RU" dirty="0"/>
                      <a:t>
65%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7.8760856636844276E-2"/>
                  <c:y val="-6.7336627155002177E-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600" dirty="0"/>
                      <a:t>Иные </a:t>
                    </a:r>
                    <a:r>
                      <a:rPr lang="ru-RU" sz="1600" dirty="0" err="1" smtClean="0"/>
                      <a:t>межбюджет-ные</a:t>
                    </a:r>
                    <a:r>
                      <a:rPr lang="ru-RU" sz="1600" dirty="0" smtClean="0"/>
                      <a:t> </a:t>
                    </a:r>
                    <a:r>
                      <a:rPr lang="ru-RU" sz="1600" dirty="0"/>
                      <a:t>трансферты
</a:t>
                    </a:r>
                    <a:r>
                      <a:rPr lang="ru-RU" sz="1600" dirty="0" smtClean="0"/>
                      <a:t>51,7</a:t>
                    </a:r>
                    <a:r>
                      <a:rPr lang="ru-RU" sz="1600" dirty="0"/>
                      <a:t>
9%</a:t>
                    </a:r>
                    <a:endParaRPr lang="ru-RU" dirty="0"/>
                  </a:p>
                </c:rich>
              </c:tx>
              <c:spPr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'[Диаграмма в Microsoft PowerPoint]Лист3'!$A$3:$A$5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'[Диаграмма в Microsoft PowerPoint]Лист3'!$B$3:$B$5</c:f>
              <c:numCache>
                <c:formatCode>General</c:formatCode>
                <c:ptCount val="3"/>
                <c:pt idx="0">
                  <c:v>154.30000000000001</c:v>
                </c:pt>
                <c:pt idx="1">
                  <c:v>378.1</c:v>
                </c:pt>
                <c:pt idx="2">
                  <c:v>51.6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2400" b="1" i="0" u="none" strike="noStrike" kern="1200" baseline="0">
                <a:solidFill>
                  <a:prstClr val="black"/>
                </a:solidFill>
                <a:latin typeface="+mj-lt"/>
                <a:ea typeface="+mn-ea"/>
                <a:cs typeface="+mn-cs"/>
              </a:defRPr>
            </a:pPr>
            <a:endParaRPr lang="ru-RU" sz="2400" b="1" i="0" u="none" strike="noStrike" kern="1200" baseline="0" dirty="0">
              <a:solidFill>
                <a:prstClr val="black"/>
              </a:solidFill>
              <a:latin typeface="+mj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366057095212613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941268495009136E-2"/>
          <c:y val="0.17464999506921966"/>
          <c:w val="0.89347395743907243"/>
          <c:h val="0.78360677948643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Бюджет!$B$10:$B$11</c:f>
              <c:strCache>
                <c:ptCount val="1"/>
                <c:pt idx="0">
                  <c:v>2020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" h="101600"/>
              <a:bevelB w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25400" h="101600"/>
                <a:bevelB w="25400"/>
              </a:sp3d>
            </c:spPr>
          </c:dPt>
          <c:dPt>
            <c:idx val="1"/>
            <c:invertIfNegative val="0"/>
            <c:bubble3D val="0"/>
            <c:spPr>
              <a:solidFill>
                <a:srgbClr val="009900"/>
              </a:solidFill>
              <a:scene3d>
                <a:camera prst="orthographicFront"/>
                <a:lightRig rig="threePt" dir="t"/>
              </a:scene3d>
              <a:sp3d>
                <a:bevelT w="25400" h="101600"/>
                <a:bevelB w="25400"/>
              </a:sp3d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25400" h="101600"/>
                <a:bevelB w="25400"/>
              </a:sp3d>
            </c:spPr>
          </c:dPt>
          <c:dPt>
            <c:idx val="3"/>
            <c:invertIfNegative val="0"/>
            <c:bubble3D val="0"/>
            <c:spPr>
              <a:solidFill>
                <a:srgbClr val="FF3399"/>
              </a:solidFill>
              <a:scene3d>
                <a:camera prst="orthographicFront"/>
                <a:lightRig rig="threePt" dir="t"/>
              </a:scene3d>
              <a:sp3d>
                <a:bevelT w="25400" h="101600"/>
                <a:bevelB w="25400"/>
              </a:sp3d>
            </c:spPr>
          </c:dPt>
          <c:dPt>
            <c:idx val="4"/>
            <c:invertIfNegative val="0"/>
            <c:bubble3D val="0"/>
            <c:explosion val="21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25400" h="101600"/>
                <a:bevelB w="25400"/>
              </a:sp3d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25400" h="101600"/>
                <a:bevelB w="25400"/>
              </a:sp3d>
            </c:spPr>
          </c:dPt>
          <c:dPt>
            <c:idx val="6"/>
            <c:invertIfNegative val="0"/>
            <c:bubble3D val="0"/>
            <c:spPr>
              <a:solidFill>
                <a:srgbClr val="0000FF"/>
              </a:solidFill>
              <a:scene3d>
                <a:camera prst="orthographicFront"/>
                <a:lightRig rig="threePt" dir="t"/>
              </a:scene3d>
              <a:sp3d>
                <a:bevelT w="25400" h="101600"/>
                <a:bevelB w="25400"/>
              </a:sp3d>
            </c:spPr>
          </c:dPt>
          <c:dPt>
            <c:idx val="7"/>
            <c:invertIfNegative val="0"/>
            <c:bubble3D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 w="25400" h="101600"/>
                <a:bevelB w="25400"/>
              </a:sp3d>
            </c:spPr>
          </c:dPt>
          <c:dLbls>
            <c:dLbl>
              <c:idx val="0"/>
              <c:layout>
                <c:manualLayout>
                  <c:x val="-9.451658722951811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12,2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33,7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latin typeface="+mj-lt"/>
                      </a:defRPr>
                    </a:pPr>
                    <a:r>
                      <a:rPr lang="en-US" dirty="0" smtClean="0"/>
                      <a:t>69,9</a:t>
                    </a:r>
                    <a:endParaRPr lang="en-US" dirty="0"/>
                  </a:p>
                </c:rich>
              </c:tx>
              <c:numFmt formatCode="#,##0.00" sourceLinked="0"/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71,3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123,9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132,7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latin typeface="+mj-lt"/>
                      </a:defRPr>
                    </a:pPr>
                    <a:r>
                      <a:rPr lang="en-US" dirty="0" smtClean="0"/>
                      <a:t>144,9</a:t>
                    </a:r>
                    <a:endParaRPr lang="en-US" dirty="0"/>
                  </a:p>
                </c:rich>
              </c:tx>
              <c:numFmt formatCode="#,##0.00" sourceLinked="0"/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493,6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800" b="1">
                    <a:latin typeface="+mj-lt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Бюджет!$A$12:$A$19</c:f>
              <c:strCache>
                <c:ptCount val="8"/>
                <c:pt idx="0">
                  <c:v>Национальная безопасность</c:v>
                </c:pt>
                <c:pt idx="1">
                  <c:v>Физическая культура и спорт</c:v>
                </c:pt>
                <c:pt idx="2">
                  <c:v>Социальная политика</c:v>
                </c:pt>
                <c:pt idx="3">
                  <c:v>Культура</c:v>
                </c:pt>
                <c:pt idx="4">
                  <c:v>Общегосударственные вопросы</c:v>
                </c:pt>
                <c:pt idx="5">
                  <c:v>ЖКХ</c:v>
                </c:pt>
                <c:pt idx="6">
                  <c:v>Национальная экономика</c:v>
                </c:pt>
                <c:pt idx="7">
                  <c:v>Образование</c:v>
                </c:pt>
              </c:strCache>
            </c:strRef>
          </c:cat>
          <c:val>
            <c:numRef>
              <c:f>Бюджет!$B$12:$B$19</c:f>
              <c:numCache>
                <c:formatCode>#,##0.00</c:formatCode>
                <c:ptCount val="8"/>
                <c:pt idx="0">
                  <c:v>12.2</c:v>
                </c:pt>
                <c:pt idx="1">
                  <c:v>33.700000000000003</c:v>
                </c:pt>
                <c:pt idx="2">
                  <c:v>69.900000000000006</c:v>
                </c:pt>
                <c:pt idx="3">
                  <c:v>71.3</c:v>
                </c:pt>
                <c:pt idx="4">
                  <c:v>123.9</c:v>
                </c:pt>
                <c:pt idx="5">
                  <c:v>132.69999999999999</c:v>
                </c:pt>
                <c:pt idx="6">
                  <c:v>144.9</c:v>
                </c:pt>
                <c:pt idx="7">
                  <c:v>493.6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4"/>
        <c:overlap val="-28"/>
        <c:axId val="40727296"/>
        <c:axId val="40728832"/>
      </c:barChart>
      <c:catAx>
        <c:axId val="40727296"/>
        <c:scaling>
          <c:orientation val="minMax"/>
        </c:scaling>
        <c:delete val="1"/>
        <c:axPos val="l"/>
        <c:numFmt formatCode="@" sourceLinked="1"/>
        <c:majorTickMark val="out"/>
        <c:minorTickMark val="none"/>
        <c:tickLblPos val="nextTo"/>
        <c:crossAx val="40728832"/>
        <c:crosses val="autoZero"/>
        <c:auto val="1"/>
        <c:lblAlgn val="ctr"/>
        <c:lblOffset val="100"/>
        <c:noMultiLvlLbl val="0"/>
      </c:catAx>
      <c:valAx>
        <c:axId val="40728832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40727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1883844862049302"/>
          <c:y val="0.47320216452914443"/>
          <c:w val="0.55492479715293341"/>
          <c:h val="0.46657417468519757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075180437178542E-3"/>
          <c:y val="1.3116505573454796E-2"/>
          <c:w val="0.67222176886933904"/>
          <c:h val="0.986883494426545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6"/>
            <c:spPr>
              <a:solidFill>
                <a:srgbClr val="0000FF"/>
              </a:solidFill>
            </c:spPr>
          </c:dPt>
          <c:dPt>
            <c:idx val="1"/>
            <c:bubble3D val="0"/>
            <c:explosion val="1"/>
            <c:spPr>
              <a:solidFill>
                <a:srgbClr val="FF3399"/>
              </a:solidFill>
            </c:spPr>
          </c:dPt>
          <c:dLbls>
            <c:dLbl>
              <c:idx val="0"/>
              <c:layout>
                <c:manualLayout>
                  <c:x val="-0.18205843401863903"/>
                  <c:y val="-1.1230789171573529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2400" dirty="0" smtClean="0">
                        <a:solidFill>
                          <a:schemeClr val="bg1"/>
                        </a:solidFill>
                      </a:rPr>
                      <a:t>46</a:t>
                    </a:r>
                    <a:r>
                      <a:rPr lang="ru-RU" sz="2400" dirty="0" smtClean="0">
                        <a:solidFill>
                          <a:schemeClr val="bg1"/>
                        </a:solidFill>
                      </a:rPr>
                      <a:t>8</a:t>
                    </a:r>
                    <a:r>
                      <a:rPr lang="en-US" sz="2400" dirty="0" smtClean="0">
                        <a:solidFill>
                          <a:schemeClr val="bg1"/>
                        </a:solidFill>
                      </a:rPr>
                      <a:t>,2</a:t>
                    </a:r>
                    <a:r>
                      <a:rPr lang="en-US" sz="2400" dirty="0">
                        <a:solidFill>
                          <a:schemeClr val="bg1"/>
                        </a:solidFill>
                      </a:rPr>
                      <a:t>
43%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4346617583297039"/>
                  <c:y val="-5.4644298781616855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2400" smtClean="0"/>
                      <a:t>613,9</a:t>
                    </a:r>
                    <a:r>
                      <a:rPr lang="en-US" sz="2400"/>
                      <a:t>
57%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20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Лист1!$A$2:$A$3</c:f>
              <c:strCache>
                <c:ptCount val="2"/>
                <c:pt idx="0">
                  <c:v>Средства местного бюджета</c:v>
                </c:pt>
                <c:pt idx="1">
                  <c:v>Средства краевого и федерального бюджетов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468.24880000000002</c:v>
                </c:pt>
                <c:pt idx="1">
                  <c:v>613.89101000000005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207563466399502"/>
          <c:y val="0.17250435136836648"/>
          <c:w val="0.29855962415188875"/>
          <c:h val="0.49508313891049144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spPr>
    <a:solidFill>
      <a:srgbClr val="FFFFCC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0.03847</cdr:y>
    </cdr:from>
    <cdr:to>
      <cdr:x>0.05785</cdr:x>
      <cdr:y>0.08029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216025"/>
          <a:ext cx="504056" cy="234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2800" b="1" dirty="0"/>
        </a:p>
      </cdr:txBody>
    </cdr:sp>
  </cdr:relSizeAnchor>
  <cdr:relSizeAnchor xmlns:cdr="http://schemas.openxmlformats.org/drawingml/2006/chartDrawing">
    <cdr:from>
      <cdr:x>0.78506</cdr:x>
      <cdr:y>0.07232</cdr:y>
    </cdr:from>
    <cdr:to>
      <cdr:x>0.8925</cdr:x>
      <cdr:y>0.10936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840242" y="421829"/>
          <a:ext cx="93610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0.79903</cdr:x>
      <cdr:y>0.18564</cdr:y>
    </cdr:from>
    <cdr:to>
      <cdr:x>0.88168</cdr:x>
      <cdr:y>0.26257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98384" y="1268760"/>
          <a:ext cx="754932" cy="525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46%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0.2866</cdr:x>
      <cdr:y>0.291</cdr:y>
    </cdr:from>
    <cdr:to>
      <cdr:x>0.35271</cdr:x>
      <cdr:y>0.35511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17864" y="1988840"/>
          <a:ext cx="603854" cy="438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13%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0.27872</cdr:x>
      <cdr:y>0.38582</cdr:y>
    </cdr:from>
    <cdr:to>
      <cdr:x>0.35311</cdr:x>
      <cdr:y>0.44993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545856" y="2636912"/>
          <a:ext cx="679485" cy="438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12%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0.25128</cdr:x>
      <cdr:y>0.48064</cdr:y>
    </cdr:from>
    <cdr:to>
      <cdr:x>0.33656</cdr:x>
      <cdr:y>0.54475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295185" y="3284984"/>
          <a:ext cx="778966" cy="438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11%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0.17624</cdr:x>
      <cdr:y>0.586</cdr:y>
    </cdr:from>
    <cdr:to>
      <cdr:x>0.24236</cdr:x>
      <cdr:y>0.65011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609752" y="4005064"/>
          <a:ext cx="603945" cy="438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7%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0.16835</cdr:x>
      <cdr:y>0.68082</cdr:y>
    </cdr:from>
    <cdr:to>
      <cdr:x>0.24273</cdr:x>
      <cdr:y>0.75776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537744" y="4653136"/>
          <a:ext cx="679392" cy="5258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7%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0.13682</cdr:x>
      <cdr:y>0.78618</cdr:y>
    </cdr:from>
    <cdr:to>
      <cdr:x>0.20294</cdr:x>
      <cdr:y>0.85029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249712" y="5373216"/>
          <a:ext cx="603946" cy="438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3%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0.13682</cdr:x>
      <cdr:y>0.881</cdr:y>
    </cdr:from>
    <cdr:to>
      <cdr:x>0.19467</cdr:x>
      <cdr:y>0.94421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249712" y="6021288"/>
          <a:ext cx="528407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1%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72547" cy="497921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8" y="3"/>
            <a:ext cx="2972547" cy="497921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E2B70865-7263-4C99-80CB-77A140AF7CF4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47768"/>
            <a:ext cx="2972547" cy="497920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8" y="9447768"/>
            <a:ext cx="2972547" cy="497920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C92A073B-5307-4F25-B59D-BAC40348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995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71800" cy="497363"/>
          </a:xfrm>
          <a:prstGeom prst="rect">
            <a:avLst/>
          </a:prstGeom>
        </p:spPr>
        <p:txBody>
          <a:bodyPr vert="horz" lIns="91501" tIns="45750" rIns="91501" bIns="45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7" y="4"/>
            <a:ext cx="2971800" cy="497363"/>
          </a:xfrm>
          <a:prstGeom prst="rect">
            <a:avLst/>
          </a:prstGeom>
        </p:spPr>
        <p:txBody>
          <a:bodyPr vert="horz" lIns="91501" tIns="45750" rIns="91501" bIns="45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F6C27E-19CB-45E5-9117-B4F7B18707EE}" type="datetimeFigureOut">
              <a:rPr lang="ru-RU"/>
              <a:pPr>
                <a:defRPr/>
              </a:pPr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363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1" tIns="45750" rIns="91501" bIns="4575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61"/>
            <a:ext cx="5486400" cy="4476273"/>
          </a:xfrm>
          <a:prstGeom prst="rect">
            <a:avLst/>
          </a:prstGeom>
        </p:spPr>
        <p:txBody>
          <a:bodyPr vert="horz" lIns="91501" tIns="45750" rIns="91501" bIns="4575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9"/>
            <a:ext cx="2971800" cy="497363"/>
          </a:xfrm>
          <a:prstGeom prst="rect">
            <a:avLst/>
          </a:prstGeom>
        </p:spPr>
        <p:txBody>
          <a:bodyPr vert="horz" lIns="91501" tIns="45750" rIns="91501" bIns="45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7" y="9448189"/>
            <a:ext cx="2971800" cy="497363"/>
          </a:xfrm>
          <a:prstGeom prst="rect">
            <a:avLst/>
          </a:prstGeom>
        </p:spPr>
        <p:txBody>
          <a:bodyPr vert="horz" lIns="91501" tIns="45750" rIns="91501" bIns="45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EF26F7-6172-4472-ABFC-419B530BD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189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8050" y="293688"/>
            <a:ext cx="4973638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xfrm>
            <a:off x="116632" y="4109541"/>
            <a:ext cx="6741368" cy="5616624"/>
          </a:xfrm>
          <a:noFill/>
          <a:ln/>
        </p:spPr>
        <p:txBody>
          <a:bodyPr>
            <a:noAutofit/>
          </a:bodyPr>
          <a:lstStyle/>
          <a:p>
            <a:pPr defTabSz="913863">
              <a:defRPr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69C02-B935-4DB5-9572-462A5939D91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33413" y="282575"/>
            <a:ext cx="5591175" cy="4192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xfrm>
            <a:off x="188642" y="4469581"/>
            <a:ext cx="6669358" cy="54776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endParaRPr lang="ru-RU" altLang="ru-RU" dirty="0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94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553" indent="-285596" defTabSz="9329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387" indent="-228476" defTabSz="93294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342" indent="-228476" defTabSz="93294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296" indent="-228476" defTabSz="93294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251" indent="-228476" defTabSz="9329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206" indent="-228476" defTabSz="9329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160" indent="-228476" defTabSz="9329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115" indent="-228476" defTabSz="9329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1D2347-76B9-4926-9825-10AD29326F0F}" type="slidenum">
              <a:rPr lang="ru-RU" altLang="ru-RU" smtClean="0"/>
              <a:pPr eaLnBrk="1" hangingPunct="1"/>
              <a:t>12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4563" y="746125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6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46A62-3142-4048-8DD8-123ED74AC3A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F26F7-6172-4472-ABFC-419B530BD92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916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F26F7-6172-4472-ABFC-419B530BD92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758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F26F7-6172-4472-ABFC-419B530BD92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817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F26F7-6172-4472-ABFC-419B530BD92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233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F26F7-6172-4472-ABFC-419B530BD92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847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F26F7-6172-4472-ABFC-419B530BD92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269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641" y="4901629"/>
            <a:ext cx="6552728" cy="42996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ru-RU" altLang="ru-RU" sz="1400" dirty="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F26F7-6172-4472-ABFC-419B530BD92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756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88640" y="4724961"/>
            <a:ext cx="6552728" cy="5073212"/>
          </a:xfrm>
        </p:spPr>
        <p:txBody>
          <a:bodyPr>
            <a:noAutofit/>
          </a:bodyPr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F26F7-6172-4472-ABFC-419B530BD92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361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908">
              <a:defRPr/>
            </a:pPr>
            <a:endParaRPr lang="ru-RU" altLang="ru-RU" sz="1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F26F7-6172-4472-ABFC-419B530BD92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93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908">
              <a:defRPr/>
            </a:pPr>
            <a:endParaRPr lang="ru-RU" altLang="ru-RU" sz="1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F26F7-6172-4472-ABFC-419B530BD92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936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F26F7-6172-4472-ABFC-419B530BD926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163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768" indent="-288757" defTabSz="9272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027" indent="-231005" defTabSz="9272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039" indent="-231005" defTabSz="9272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052" indent="-231005" defTabSz="9272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1061" indent="-231005" defTabSz="9272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3075" indent="-231005" defTabSz="9272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5083" indent="-231005" defTabSz="9272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095" indent="-231005" defTabSz="9272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31402E-E55E-4D96-A4B6-89B869F643E1}" type="slidenum">
              <a:rPr lang="ru-RU" altLang="ru-RU" smtClean="0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xfrm>
            <a:off x="260648" y="4724961"/>
            <a:ext cx="6336703" cy="47131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defRPr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768" indent="-288757" defTabSz="9272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027" indent="-231005" defTabSz="9272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039" indent="-231005" defTabSz="9272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052" indent="-231005" defTabSz="9272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1061" indent="-231005" defTabSz="9272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3075" indent="-231005" defTabSz="9272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5083" indent="-231005" defTabSz="9272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095" indent="-231005" defTabSz="9272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31402E-E55E-4D96-A4B6-89B869F643E1}" type="slidenum">
              <a:rPr lang="ru-RU" altLang="ru-RU" smtClean="0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F26F7-6172-4472-ABFC-419B530BD92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739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32656" y="4613597"/>
            <a:ext cx="6192688" cy="4896544"/>
          </a:xfrm>
        </p:spPr>
        <p:txBody>
          <a:bodyPr>
            <a:noAutofit/>
          </a:bodyPr>
          <a:lstStyle/>
          <a:p>
            <a:pPr defTabSz="925385" eaLnBrk="1" hangingPunct="1">
              <a:lnSpc>
                <a:spcPct val="80000"/>
              </a:lnSpc>
              <a:defRPr/>
            </a:pPr>
            <a:endParaRPr lang="ru-RU" dirty="0" smtClean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F26F7-6172-4472-ABFC-419B530BD92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78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32500" lnSpcReduction="20000"/>
          </a:bodyPr>
          <a:lstStyle/>
          <a:p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768" indent="-288757" defTabSz="9272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027" indent="-231005" defTabSz="9272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039" indent="-231005" defTabSz="9272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052" indent="-231005" defTabSz="9272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1061" indent="-231005" defTabSz="9272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3075" indent="-231005" defTabSz="9272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5083" indent="-231005" defTabSz="9272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095" indent="-231005" defTabSz="9272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31402E-E55E-4D96-A4B6-89B869F643E1}" type="slidenum">
              <a:rPr lang="ru-RU" altLang="ru-RU" smtClean="0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BF77B-16A7-4E5D-A0BD-AFCC4ACCD804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25.05.2021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C7031-2C1D-4EDD-AC75-E8714F56EF09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9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75D73-4FD2-414D-8FC3-0335F09200C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25.05.2021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D82DB-5F3A-45C9-8B09-589569FB6B3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0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0189D3-A382-42E1-B2E8-C028E9669FFB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25.05.2021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DE7F9-749C-4465-AFF0-98197FF148A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6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DF76A4-7BBC-4127-A144-B7270CA1D52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25.05.2021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4F532-005E-4135-9B2D-78594DF2F17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2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4486DE-1B09-460A-80E3-037A0B9DB084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25.05.2021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3BFE9-7380-4BE9-B8F1-2ED1AFD8B9E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7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0A020D-A610-403A-98FF-67FB7E2E119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25.05.2021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B05C0-96B6-47A4-AA10-8AD9B4E16C7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2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C7D422-230D-40F7-A479-7AE4D9F5171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25.05.2021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91C2F-6C11-410B-AF76-3B4EC44D2AC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3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049695-26BA-4793-83E1-8501C259E45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25.05.2021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C99BC-AF7F-4DA0-B880-4AF1FD19082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5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CC22E6-011C-480F-AD34-990AE20DBB1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25.05.2021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D6C7C-16AF-4EC5-B2F8-4DA245B9601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8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4E860C-9682-44E1-8C83-992D88F91A2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25.05.2021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C192-BF6F-4BF4-9DCD-E404FF791E4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64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21B2E-995C-4309-B549-00239407772B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25.05.2021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2C27E-3D61-4DC6-AA48-A478AB9929D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2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95419A-E7BA-476A-BB0F-38255C0A6CAD}" type="datetimeFigureOut">
              <a:rPr lang="ru-RU" smtClean="0"/>
              <a:pPr>
                <a:defRPr/>
              </a:pPr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7AA356-C9A1-48A6-8CCD-66D1E47479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53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sz="4000" b="1" dirty="0" smtClean="0">
              <a:latin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4000" b="1" dirty="0" smtClean="0">
              <a:latin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 b="1" dirty="0" smtClean="0">
                <a:latin typeface="Times New Roman" pitchFamily="18" charset="0"/>
              </a:rPr>
              <a:t>Информация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 b="1" dirty="0" smtClean="0">
                <a:latin typeface="Times New Roman" pitchFamily="18" charset="0"/>
              </a:rPr>
              <a:t>об исполнении бюджета</a:t>
            </a:r>
            <a:br>
              <a:rPr lang="ru-RU" sz="4000" b="1" dirty="0" smtClean="0">
                <a:latin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</a:rPr>
              <a:t> </a:t>
            </a:r>
            <a:r>
              <a:rPr lang="ru-RU" sz="4000" b="1" i="1" dirty="0" err="1" smtClean="0">
                <a:latin typeface="Times New Roman" pitchFamily="18" charset="0"/>
              </a:rPr>
              <a:t>Осинского</a:t>
            </a:r>
            <a:r>
              <a:rPr lang="ru-RU" sz="4000" b="1" i="1" dirty="0" smtClean="0">
                <a:latin typeface="Times New Roman" pitchFamily="18" charset="0"/>
              </a:rPr>
              <a:t> городского округа</a:t>
            </a:r>
            <a:r>
              <a:rPr lang="ru-RU" sz="4000" b="1" dirty="0" smtClean="0">
                <a:latin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</a:rPr>
              <a:t>за 2020 год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4000" b="1" dirty="0">
              <a:latin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4000" b="1" dirty="0" smtClean="0">
              <a:latin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4000" b="1" dirty="0" smtClean="0">
              <a:latin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4000" dirty="0" smtClean="0"/>
          </a:p>
        </p:txBody>
      </p:sp>
      <p:sp>
        <p:nvSpPr>
          <p:cNvPr id="3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69E7E-566A-43E3-86A5-05A0DE570DE0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489327"/>
              </p:ext>
            </p:extLst>
          </p:nvPr>
        </p:nvGraphicFramePr>
        <p:xfrm>
          <a:off x="9920" y="0"/>
          <a:ext cx="9134080" cy="6834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251520" y="0"/>
            <a:ext cx="82809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spc="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структура расходов бюджета</a:t>
            </a:r>
            <a:endParaRPr lang="ru-RU" sz="2400" b="1" spc="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3084071" y="477054"/>
            <a:ext cx="2615817" cy="576064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u="sng" dirty="0" smtClean="0">
                <a:solidFill>
                  <a:schemeClr val="tx1"/>
                </a:solidFill>
                <a:latin typeface="Calibri"/>
              </a:rPr>
              <a:t>1082,1 млн. </a:t>
            </a:r>
            <a:r>
              <a:rPr lang="ru-RU" sz="2400" b="1" u="sng" dirty="0">
                <a:solidFill>
                  <a:schemeClr val="tx1"/>
                </a:solidFill>
                <a:latin typeface="Calibri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92354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1277382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063"/>
            <a:ext cx="82296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10307" y="562970"/>
            <a:ext cx="1036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06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37"/>
          <p:cNvSpPr txBox="1">
            <a:spLocks noChangeArrowheads="1"/>
          </p:cNvSpPr>
          <p:nvPr/>
        </p:nvSpPr>
        <p:spPr bwMode="auto">
          <a:xfrm>
            <a:off x="539553" y="283382"/>
            <a:ext cx="8424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Направления расходов </a:t>
            </a:r>
            <a:r>
              <a:rPr lang="ru-RU" altLang="ru-RU" sz="2400" b="1" dirty="0" smtClean="0">
                <a:latin typeface="Times New Roman" pitchFamily="18" charset="0"/>
              </a:rPr>
              <a:t>(млн. </a:t>
            </a:r>
            <a:r>
              <a:rPr lang="ru-RU" altLang="ru-RU" sz="2400" b="1" dirty="0">
                <a:latin typeface="Times New Roman" pitchFamily="18" charset="0"/>
              </a:rPr>
              <a:t>руб.)</a:t>
            </a:r>
          </a:p>
        </p:txBody>
      </p:sp>
      <p:graphicFrame>
        <p:nvGraphicFramePr>
          <p:cNvPr id="4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980521"/>
              </p:ext>
            </p:extLst>
          </p:nvPr>
        </p:nvGraphicFramePr>
        <p:xfrm>
          <a:off x="179388" y="1141413"/>
          <a:ext cx="8856663" cy="5167312"/>
        </p:xfrm>
        <a:graphic>
          <a:graphicData uri="http://schemas.openxmlformats.org/drawingml/2006/table">
            <a:tbl>
              <a:tblPr/>
              <a:tblGrid>
                <a:gridCol w="2376388"/>
                <a:gridCol w="1440160"/>
                <a:gridCol w="1296144"/>
                <a:gridCol w="1512168"/>
                <a:gridCol w="1512168"/>
                <a:gridCol w="719635"/>
              </a:tblGrid>
              <a:tr h="119742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Направления расходов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75" marB="4567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2020 год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75" marB="4567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Кассовый расход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75" marB="4567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</a:p>
                  </a:txBody>
                  <a:tcPr marL="91434" marR="91434" marT="45675" marB="45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75" marB="4567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Доля,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1434" marR="91434"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133960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программы (16)</a:t>
                      </a:r>
                    </a:p>
                  </a:txBody>
                  <a:tcPr marL="91434" marR="91434" marT="45675" marB="45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1024,4</a:t>
                      </a:r>
                    </a:p>
                  </a:txBody>
                  <a:tcPr marL="91434" marR="91434" marT="45675" marB="45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977,0</a:t>
                      </a:r>
                    </a:p>
                  </a:txBody>
                  <a:tcPr marL="91434" marR="91434" marT="45675" marB="45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-47,4</a:t>
                      </a:r>
                    </a:p>
                  </a:txBody>
                  <a:tcPr marL="91434" marR="91434" marT="45675" marB="45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95,4</a:t>
                      </a:r>
                    </a:p>
                  </a:txBody>
                  <a:tcPr marL="91434" marR="91434"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90,3</a:t>
                      </a:r>
                    </a:p>
                  </a:txBody>
                  <a:tcPr marL="91434" marR="91434"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150723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Непрограммные расходы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75" marB="45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113,3</a:t>
                      </a:r>
                    </a:p>
                  </a:txBody>
                  <a:tcPr marL="91434" marR="91434" marT="45675" marB="45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105,2</a:t>
                      </a:r>
                    </a:p>
                  </a:txBody>
                  <a:tcPr marL="91434" marR="91434" marT="45675" marB="45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-8,1</a:t>
                      </a:r>
                    </a:p>
                  </a:txBody>
                  <a:tcPr marL="91434" marR="91434" marT="45675" marB="45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92,8</a:t>
                      </a:r>
                    </a:p>
                  </a:txBody>
                  <a:tcPr marL="91434" marR="91434"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L="91434" marR="91434"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112304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91434" marR="91434" marT="45675" marB="45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1137,6</a:t>
                      </a:r>
                    </a:p>
                  </a:txBody>
                  <a:tcPr marL="91434" marR="91434" marT="45675" marB="45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1082,1</a:t>
                      </a:r>
                    </a:p>
                  </a:txBody>
                  <a:tcPr marL="91434" marR="91434" marT="45675" marB="45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-55,5</a:t>
                      </a:r>
                    </a:p>
                  </a:txBody>
                  <a:tcPr marL="91434" marR="91434" marT="45675" marB="45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95,1</a:t>
                      </a:r>
                    </a:p>
                  </a:txBody>
                  <a:tcPr marL="91434" marR="91434"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34" marR="91434"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5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17112" y="511800"/>
            <a:ext cx="6028381" cy="641713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1778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образования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транспортной системы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</a:t>
            </a:r>
          </a:p>
          <a:p>
            <a:pPr marL="1778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инфраструктуры</a:t>
            </a:r>
          </a:p>
          <a:p>
            <a:pPr marL="1778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культуры, спорта и формирование здорового образа жизни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территории</a:t>
            </a:r>
          </a:p>
          <a:p>
            <a:pPr marL="1778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Совершенствование муниципальной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</a:p>
          <a:p>
            <a:pPr marL="1778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управление земельными ресурсами и имуществом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Расселение граждан из многоквартирных домов, признанных аварийными до 1 января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2017г.</a:t>
            </a:r>
          </a:p>
          <a:p>
            <a:pPr marL="1778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</a:p>
          <a:p>
            <a:pPr marL="1778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современной городской среды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и территории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развитие сельских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</a:t>
            </a:r>
          </a:p>
          <a:p>
            <a:pPr marL="1778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pPr marL="1778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градостроительной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marL="1778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гражданского единства и гармонизации межнациональных отношений на территории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Осинского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</p:txBody>
      </p:sp>
      <p:pic>
        <p:nvPicPr>
          <p:cNvPr id="1026" name="Picture 2" descr="C:\Users\GYK\Desktop\Рисунок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07127" y="603618"/>
            <a:ext cx="769473" cy="5969294"/>
          </a:xfrm>
          <a:prstGeom prst="snip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8" name="Овал 7"/>
          <p:cNvSpPr/>
          <p:nvPr/>
        </p:nvSpPr>
        <p:spPr>
          <a:xfrm>
            <a:off x="0" y="2568507"/>
            <a:ext cx="1691680" cy="137159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977,0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11" name="Скругленная соединительная линия 10"/>
          <p:cNvCxnSpPr/>
          <p:nvPr/>
        </p:nvCxnSpPr>
        <p:spPr>
          <a:xfrm rot="5400000" flipH="1" flipV="1">
            <a:off x="269463" y="1047948"/>
            <a:ext cx="1934666" cy="110645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6200000" flipH="1">
            <a:off x="-32296" y="4658927"/>
            <a:ext cx="2499610" cy="114502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79017" y="536712"/>
            <a:ext cx="709875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501,9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-42196"/>
            <a:ext cx="8496944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45497" y="834179"/>
            <a:ext cx="768184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130,5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93501" y="1141954"/>
            <a:ext cx="714942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77,0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4894" y="1431900"/>
            <a:ext cx="713388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52,1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87014" y="1849141"/>
            <a:ext cx="594225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42,1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90611" y="2359228"/>
            <a:ext cx="567560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32,5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90610" y="3041902"/>
            <a:ext cx="584118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27,4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3201" y="3381817"/>
            <a:ext cx="638178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25,6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90610" y="2716566"/>
            <a:ext cx="640769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32,2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7319" y="3874698"/>
            <a:ext cx="613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22,2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5629" y="4242574"/>
            <a:ext cx="608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14,5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610" y="4581128"/>
            <a:ext cx="567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12,9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5185" y="5077552"/>
            <a:ext cx="503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3,2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6817" y="5428904"/>
            <a:ext cx="590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</a:p>
        </p:txBody>
      </p:sp>
      <p:sp>
        <p:nvSpPr>
          <p:cNvPr id="1028" name="TextBox 1027"/>
          <p:cNvSpPr txBox="1"/>
          <p:nvPr/>
        </p:nvSpPr>
        <p:spPr>
          <a:xfrm>
            <a:off x="2659312" y="5719001"/>
            <a:ext cx="49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2677183" y="6057555"/>
            <a:ext cx="539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0,04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92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883539"/>
              </p:ext>
            </p:extLst>
          </p:nvPr>
        </p:nvGraphicFramePr>
        <p:xfrm>
          <a:off x="107504" y="1124744"/>
          <a:ext cx="8928992" cy="5472609"/>
        </p:xfrm>
        <a:graphic>
          <a:graphicData uri="http://schemas.openxmlformats.org/drawingml/2006/table">
            <a:tbl>
              <a:tblPr/>
              <a:tblGrid>
                <a:gridCol w="2999546"/>
                <a:gridCol w="1702445"/>
                <a:gridCol w="1621376"/>
                <a:gridCol w="1216032"/>
                <a:gridCol w="1389593"/>
              </a:tblGrid>
              <a:tr h="135569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расходов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9" marR="8329" marT="8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</a:t>
                      </a:r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8329" marR="8329" marT="8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Кассовые расходы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9" marR="8329" marT="83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Исполнение, (%)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9" marR="8329" marT="83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общих расходах (%)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9" marR="8329" marT="83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1709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инвестиции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9" marR="8329" marT="8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7479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развития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9" marR="8329" marT="8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187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9" marR="8329" marT="8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051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Текущие расходы</a:t>
                      </a:r>
                    </a:p>
                  </a:txBody>
                  <a:tcPr marL="8329" marR="8329" marT="8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809,1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1573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8329" marR="8329" marT="8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1137,6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1082,1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188640"/>
            <a:ext cx="9143999" cy="6476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исполнения по управленческой структуре расходов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13451" y="651636"/>
            <a:ext cx="1036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88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4261"/>
            <a:ext cx="2195736" cy="1462073"/>
          </a:xfrm>
          <a:prstGeom prst="snip2DiagRect">
            <a:avLst>
              <a:gd name="adj1" fmla="val 0"/>
              <a:gd name="adj2" fmla="val 8175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88640"/>
            <a:ext cx="6435265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Бюджетные инвестиции</a:t>
            </a:r>
            <a:r>
              <a:rPr lang="ru-RU" sz="2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fontAlgn="auto">
              <a:spcAft>
                <a:spcPts val="0"/>
              </a:spcAft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Объекты газификации - 17 067,4 </a:t>
            </a:r>
            <a:r>
              <a:rPr lang="ru-RU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auto">
              <a:spcAft>
                <a:spcPts val="0"/>
              </a:spcAft>
            </a:pPr>
            <a:r>
              <a:rPr lang="ru-RU" sz="24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966781"/>
              </p:ext>
            </p:extLst>
          </p:nvPr>
        </p:nvGraphicFramePr>
        <p:xfrm>
          <a:off x="179512" y="1484783"/>
          <a:ext cx="8784976" cy="5169059"/>
        </p:xfrm>
        <a:graphic>
          <a:graphicData uri="http://schemas.openxmlformats.org/drawingml/2006/table">
            <a:tbl>
              <a:tblPr/>
              <a:tblGrid>
                <a:gridCol w="7704856"/>
                <a:gridCol w="1080120"/>
              </a:tblGrid>
              <a:tr h="362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Наименование инвестиционного проекта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Сумма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93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Разработка проектно-сметной документации на объект "Строительство распределительного газопровода кв.10,11 в г.Оса"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1300,0</a:t>
                      </a:r>
                    </a:p>
                  </a:txBody>
                  <a:tcPr marL="4866" marR="4866" marT="4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36259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Разработка документации на объекты «Строительство распределительного газопровода для газоснабжения жилых домов </a:t>
                      </a:r>
                      <a:r>
                        <a:rPr kumimoji="0" lang="ru-RU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д.Мазунина</a:t>
                      </a:r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», «Распределительный газопровод для газоснабжения жилых домов </a:t>
                      </a:r>
                      <a:r>
                        <a:rPr kumimoji="0" lang="ru-RU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д.Десяткова</a:t>
                      </a:r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, п. </a:t>
                      </a:r>
                      <a:r>
                        <a:rPr kumimoji="0" lang="ru-RU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Заготзерно</a:t>
                      </a:r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, п. Нефтебаза», «Распределительный газопровод для газоснабжения жилых домов </a:t>
                      </a:r>
                      <a:r>
                        <a:rPr kumimoji="0" lang="ru-RU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д.Симакова</a:t>
                      </a:r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» </a:t>
                      </a:r>
                      <a:endParaRPr kumimoji="0"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357,4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93229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Распределительный газопровод высокого давления </a:t>
                      </a:r>
                      <a:r>
                        <a:rPr kumimoji="0" lang="ru-RU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г.Оса</a:t>
                      </a:r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, ул. Советская – пуск и врезка</a:t>
                      </a:r>
                      <a:endParaRPr kumimoji="0"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29,8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93229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Распределительный газопровод по </a:t>
                      </a:r>
                      <a:r>
                        <a:rPr kumimoji="0" lang="ru-RU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ул.Мичурина</a:t>
                      </a:r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ул.Маяковского</a:t>
                      </a:r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ул.Урицкого</a:t>
                      </a:r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ул.М.Горького</a:t>
                      </a:r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ул.Злыгостева</a:t>
                      </a:r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ул.Школьная</a:t>
                      </a:r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ул.К.Маркса</a:t>
                      </a:r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в г.Оса</a:t>
                      </a:r>
                      <a:endParaRPr kumimoji="0"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4611,1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93229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Распределительный газопровод для газоснабжения жилых домов по </a:t>
                      </a:r>
                      <a:r>
                        <a:rPr kumimoji="0" lang="ru-RU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ул.Уральская</a:t>
                      </a:r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Е.Пугачева</a:t>
                      </a:r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ru-RU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с.Гремяча</a:t>
                      </a:r>
                      <a:endParaRPr kumimoji="0"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1317,8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591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Распределительный газопровод для газоснабжения жилых домов </a:t>
                      </a:r>
                      <a:r>
                        <a:rPr lang="ru-RU" sz="1800" b="0" i="0" u="none" strike="noStrike" dirty="0" err="1" smtClean="0">
                          <a:effectLst/>
                          <a:latin typeface="Times New Roman"/>
                        </a:rPr>
                        <a:t>с.Устиново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8844,3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9322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Строительный и авторский  контроль</a:t>
                      </a:r>
                      <a:r>
                        <a:rPr lang="ru-RU" sz="1800" b="0" i="0" u="none" strike="noStrike" baseline="0" dirty="0" smtClean="0">
                          <a:effectLst/>
                          <a:latin typeface="Times New Roman"/>
                        </a:rPr>
                        <a:t> на объекты: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Распределительный газопровод для газоснабжения </a:t>
                      </a:r>
                      <a:r>
                        <a:rPr lang="ru-RU" sz="1800" b="0" i="0" u="none" strike="noStrike" dirty="0" err="1" smtClean="0">
                          <a:effectLst/>
                          <a:latin typeface="Times New Roman"/>
                        </a:rPr>
                        <a:t>с.Комарово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,  </a:t>
                      </a:r>
                      <a:r>
                        <a:rPr lang="ru-RU" sz="1800" b="0" i="0" u="none" strike="noStrike" dirty="0" err="1" smtClean="0">
                          <a:effectLst/>
                          <a:latin typeface="Times New Roman"/>
                        </a:rPr>
                        <a:t>д.Монастырка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800" b="0" i="0" u="none" strike="noStrike" dirty="0" err="1" smtClean="0">
                          <a:effectLst/>
                          <a:latin typeface="Times New Roman"/>
                        </a:rPr>
                        <a:t>с.Богомягково</a:t>
                      </a:r>
                      <a:endParaRPr lang="ru-RU" sz="1800" b="0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607,0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195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8" y="0"/>
            <a:ext cx="2051722" cy="153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3" y="188640"/>
            <a:ext cx="6912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Бюджетные инвестиции </a:t>
            </a:r>
            <a:endParaRPr lang="ru-RU" sz="24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auto">
              <a:spcAft>
                <a:spcPts val="0"/>
              </a:spcAft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Объекты теплоснабжения  - 11 775,6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285582"/>
              </p:ext>
            </p:extLst>
          </p:nvPr>
        </p:nvGraphicFramePr>
        <p:xfrm>
          <a:off x="154250" y="1628800"/>
          <a:ext cx="8945975" cy="4680521"/>
        </p:xfrm>
        <a:graphic>
          <a:graphicData uri="http://schemas.openxmlformats.org/drawingml/2006/table">
            <a:tbl>
              <a:tblPr/>
              <a:tblGrid>
                <a:gridCol w="7833069"/>
                <a:gridCol w="1112906"/>
              </a:tblGrid>
              <a:tr h="4284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Наименование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инвестиционного проекта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Сумма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599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Строительный и авторский контроль на объекты:</a:t>
                      </a:r>
                      <a:r>
                        <a:rPr lang="ru-RU" sz="1800" b="0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Установка газовых котлов в </a:t>
                      </a:r>
                      <a:r>
                        <a:rPr lang="ru-RU" sz="1800" b="0" i="0" u="none" strike="noStrike" dirty="0" err="1" smtClean="0">
                          <a:effectLst/>
                          <a:latin typeface="Times New Roman"/>
                        </a:rPr>
                        <a:t>г.Оса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, Пермского края, </a:t>
                      </a:r>
                      <a:r>
                        <a:rPr lang="ru-RU" sz="1800" b="0" i="0" u="none" strike="noStrike" dirty="0" err="1" smtClean="0">
                          <a:effectLst/>
                          <a:latin typeface="Times New Roman"/>
                        </a:rPr>
                        <a:t>ул.Маяковского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, 3;</a:t>
                      </a:r>
                      <a:r>
                        <a:rPr lang="ru-RU" sz="1800" b="0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ул. К. Маркса, 31а;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Установка котлов наружного размещения в </a:t>
                      </a:r>
                      <a:r>
                        <a:rPr lang="ru-RU" sz="1800" b="0" i="0" u="none" strike="noStrike" dirty="0" err="1" smtClean="0">
                          <a:effectLst/>
                          <a:latin typeface="Times New Roman"/>
                        </a:rPr>
                        <a:t>с.Крылово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, ул. Молодежная, 3, пер.Школьный,4; в </a:t>
                      </a:r>
                      <a:r>
                        <a:rPr lang="ru-RU" sz="1800" b="0" i="0" u="none" strike="noStrike" dirty="0" err="1" smtClean="0">
                          <a:effectLst/>
                          <a:latin typeface="Times New Roman"/>
                        </a:rPr>
                        <a:t>г.Оса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, Пермского края, </a:t>
                      </a:r>
                      <a:r>
                        <a:rPr lang="ru-RU" sz="1800" b="0" i="0" u="none" strike="noStrike" dirty="0" err="1" smtClean="0">
                          <a:effectLst/>
                          <a:latin typeface="Times New Roman"/>
                        </a:rPr>
                        <a:t>ул.Восточная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, 1/3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461,2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Разработка проектной документации на строительство объекта "Модульная газовая котельная по </a:t>
                      </a:r>
                      <a:r>
                        <a:rPr lang="ru-RU" sz="1800" b="0" i="0" u="none" strike="noStrike" dirty="0" err="1" smtClean="0">
                          <a:effectLst/>
                          <a:latin typeface="Times New Roman"/>
                        </a:rPr>
                        <a:t>ул.Интернациональная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, 8 в г.Оса Пермского края"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2640,0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Разработка проектной документации на строительство объекта "Модульная газовая котельная по </a:t>
                      </a:r>
                      <a:r>
                        <a:rPr lang="ru-RU" sz="1800" b="0" i="0" u="none" strike="noStrike" dirty="0" err="1" smtClean="0">
                          <a:effectLst/>
                          <a:latin typeface="Times New Roman"/>
                        </a:rPr>
                        <a:t>ул.Ленина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, 25 в г.Оса Пермского края"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2865,0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838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Установка газовых котлов в </a:t>
                      </a:r>
                      <a:r>
                        <a:rPr lang="ru-RU" sz="1800" b="0" i="0" u="none" strike="noStrike" dirty="0" err="1" smtClean="0">
                          <a:effectLst/>
                          <a:latin typeface="Times New Roman"/>
                        </a:rPr>
                        <a:t>с.Крылово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800" b="0" i="0" u="none" strike="noStrike" dirty="0" err="1" smtClean="0">
                          <a:effectLst/>
                          <a:latin typeface="Times New Roman"/>
                        </a:rPr>
                        <a:t>Осинского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 района Пермского края, ул. Ленина, 6; ул. Ленина, 6а; ул. Ленина, 8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4434,4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007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Разработка проектной документации на объект "Капитальный ремонт сетей теплоснабжения в г. Оса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1375,0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0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</a:pPr>
            <a:r>
              <a:rPr lang="ru-RU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Бюджетные инвестиции </a:t>
            </a:r>
            <a:endParaRPr lang="ru-RU" sz="24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auto">
              <a:spcAft>
                <a:spcPts val="0"/>
              </a:spcAft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Объекты водоснабжения -  1 675,5 </a:t>
            </a:r>
            <a:r>
              <a:rPr lang="ru-RU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 fontAlgn="auto">
              <a:spcAft>
                <a:spcPts val="0"/>
              </a:spcAft>
            </a:pPr>
            <a:r>
              <a:rPr lang="ru-RU" sz="24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042004"/>
              </p:ext>
            </p:extLst>
          </p:nvPr>
        </p:nvGraphicFramePr>
        <p:xfrm>
          <a:off x="395536" y="908720"/>
          <a:ext cx="8568952" cy="2192145"/>
        </p:xfrm>
        <a:graphic>
          <a:graphicData uri="http://schemas.openxmlformats.org/drawingml/2006/table">
            <a:tbl>
              <a:tblPr/>
              <a:tblGrid>
                <a:gridCol w="7416824"/>
                <a:gridCol w="1152128"/>
              </a:tblGrid>
              <a:tr h="3295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effectLst/>
                          <a:latin typeface="Times New Roman"/>
                        </a:rPr>
                        <a:t>Наименование инвестиционного </a:t>
                      </a:r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проекта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Сумма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66" marR="4866" marT="4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1248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Разработка документации на строительство объектов (</a:t>
                      </a:r>
                      <a:r>
                        <a:rPr lang="ru-RU" sz="2000" b="0" dirty="0" smtClean="0">
                          <a:solidFill>
                            <a:prstClr val="black"/>
                          </a:solidFill>
                        </a:rPr>
                        <a:t>получение лицензии на пользование недрами с последующей добычей)</a:t>
                      </a:r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«Водоснабжение </a:t>
                      </a:r>
                      <a:r>
                        <a:rPr lang="ru-RU" sz="2000" b="0" i="0" u="none" strike="noStrike" dirty="0" err="1" smtClean="0">
                          <a:effectLst/>
                          <a:latin typeface="Times New Roman"/>
                        </a:rPr>
                        <a:t>с.Комарово</a:t>
                      </a:r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», 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«Водоснабжение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д.Пакли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«Водоснабжение д. </a:t>
                      </a:r>
                      <a:r>
                        <a:rPr lang="ru-RU" sz="2000" b="0" i="0" u="none" strike="noStrike" dirty="0" err="1" smtClean="0">
                          <a:effectLst/>
                          <a:latin typeface="Times New Roman"/>
                        </a:rPr>
                        <a:t>Мазунина</a:t>
                      </a:r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328,7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6338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Капитальный ремонт здания биологических очистных сооружений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1346,8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31640" y="3270175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объекты  -  16 648,9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17100"/>
              </p:ext>
            </p:extLst>
          </p:nvPr>
        </p:nvGraphicFramePr>
        <p:xfrm>
          <a:off x="387211" y="3759426"/>
          <a:ext cx="8585602" cy="2827347"/>
        </p:xfrm>
        <a:graphic>
          <a:graphicData uri="http://schemas.openxmlformats.org/drawingml/2006/table">
            <a:tbl>
              <a:tblPr/>
              <a:tblGrid>
                <a:gridCol w="7433474"/>
                <a:gridCol w="1152128"/>
              </a:tblGrid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Реализация программ развития преобразованных муниципальных образований (приобретение водного транспорта для перевозки пассажиров)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3446,0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6531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Строительство и приобретение жилых помещений для формирования специализированного жилищного фонда для обеспечения жилыми помещениями детей-сирот и детей, оставшихся без попечения родителей, лиц из числа детей-сирот и детей, оставшихся без попечения родителей, по договорам найма специализированных жилых помещений (11 квартир)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12493,9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616028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Обеспечение устойчивого сокращения непригодного для проживания жилого фонда 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709,0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97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094064"/>
              </p:ext>
            </p:extLst>
          </p:nvPr>
        </p:nvGraphicFramePr>
        <p:xfrm>
          <a:off x="323528" y="476670"/>
          <a:ext cx="8712969" cy="5887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30060"/>
                <a:gridCol w="1282909"/>
              </a:tblGrid>
              <a:tr h="288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621" marR="8621" marT="8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</a:tr>
              <a:tr h="725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с/х товаропроизводителям </a:t>
                      </a: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(ООО</a:t>
                      </a:r>
                      <a:r>
                        <a:rPr lang="ru-RU" sz="1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800" b="1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Итера</a:t>
                      </a:r>
                      <a:r>
                        <a:rPr lang="ru-RU" sz="1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ООО «</a:t>
                      </a:r>
                      <a:r>
                        <a:rPr lang="ru-RU" sz="1800" b="1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ВостокАгро</a:t>
                      </a:r>
                      <a:r>
                        <a:rPr lang="ru-RU" sz="1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КФХ </a:t>
                      </a:r>
                      <a:r>
                        <a:rPr lang="ru-RU" sz="1800" b="1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Ларченкова</a:t>
                      </a:r>
                      <a:r>
                        <a:rPr lang="ru-RU" sz="1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Н.А., КФХ Шеин А.И.)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</a:tr>
              <a:tr h="6135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Приведение 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нормативное состояние образовательных </a:t>
                      </a: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д/с «Лира»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 </a:t>
                      </a:r>
                      <a:r>
                        <a:rPr lang="ru-RU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д/с «Сказка»;   «ОСОШ № 1 им. Героя РФ В.П. </a:t>
                      </a:r>
                      <a:r>
                        <a:rPr lang="ru-RU" b="1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Брюхова</a:t>
                      </a:r>
                      <a:r>
                        <a:rPr lang="ru-RU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филиалы В. </a:t>
                      </a:r>
                      <a:r>
                        <a:rPr lang="ru-RU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Давыдовская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ООШ,  </a:t>
                      </a:r>
                      <a:r>
                        <a:rPr lang="ru-RU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Новозалесновская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ООШ;  </a:t>
                      </a:r>
                      <a:r>
                        <a:rPr lang="ru-RU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Горская ООШ 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филиал </a:t>
                      </a:r>
                      <a:r>
                        <a:rPr lang="ru-RU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Комаровская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ООШ;   </a:t>
                      </a:r>
                      <a:r>
                        <a:rPr lang="ru-RU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Крыловская ООШ)</a:t>
                      </a:r>
                      <a:endParaRPr lang="ru-RU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16357,5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</a:tr>
              <a:tr h="144035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Приведение в нормативное состояние объектов и сооружений для занятий физической культурой и </a:t>
                      </a: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спортом (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открытой спортивной площадки МБОУ «Горская школа»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с.Горы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с.Комарово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Хоккейный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корт на Городском стадионе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спортивных объектов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8590,3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</a:tr>
              <a:tr h="725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Приведение в нормативное состояние зданий </a:t>
                      </a: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культуры(библиотека, ДШИ, дома культуры)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783,0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</a:tr>
              <a:tr h="108307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Обустройство туристской </a:t>
                      </a: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инфраструктуры (</a:t>
                      </a:r>
                      <a:r>
                        <a:rPr lang="ru-RU" sz="1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набережной </a:t>
                      </a:r>
                      <a:r>
                        <a:rPr lang="ru-RU" sz="1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р.Камы</a:t>
                      </a:r>
                      <a:r>
                        <a:rPr lang="ru-RU" sz="1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установка информационного стенда (</a:t>
                      </a:r>
                      <a:r>
                        <a:rPr lang="ru-RU" sz="1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г.Оса</a:t>
                      </a:r>
                      <a:r>
                        <a:rPr lang="ru-RU" sz="1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ул.Кобелева,5), установка 2 туалетных модулей</a:t>
                      </a:r>
                      <a:r>
                        <a:rPr lang="ru-RU" sz="18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5713,7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</a:tr>
              <a:tr h="518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 водоснабжения и </a:t>
                      </a: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водоотведения в городе и на</a:t>
                      </a:r>
                      <a:r>
                        <a:rPr lang="ru-RU" sz="1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селе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12912,7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539552" y="-25730"/>
            <a:ext cx="8386228" cy="6476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развития,  </a:t>
            </a:r>
            <a:r>
              <a:rPr lang="ru-RU" altLang="ru-RU" sz="1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1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 fontAlgn="auto">
              <a:spcAft>
                <a:spcPts val="0"/>
              </a:spcAft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44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06083"/>
            <a:ext cx="2592288" cy="2846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66633" y="0"/>
            <a:ext cx="8386228" cy="6476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развития,  </a:t>
            </a:r>
            <a:r>
              <a:rPr lang="ru-RU" altLang="ru-RU" sz="1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1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altLang="ru-RU" sz="1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Aft>
                <a:spcPts val="0"/>
              </a:spcAft>
            </a:pPr>
            <a:r>
              <a:rPr lang="ru-RU" alt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</a:t>
            </a:r>
            <a:endParaRPr lang="ru-RU" altLang="ru-RU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</a:pP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248481"/>
              </p:ext>
            </p:extLst>
          </p:nvPr>
        </p:nvGraphicFramePr>
        <p:xfrm>
          <a:off x="1331639" y="908720"/>
          <a:ext cx="7521222" cy="43166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22098"/>
                <a:gridCol w="1199124"/>
              </a:tblGrid>
              <a:tr h="288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621" marR="8621" marT="8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</a:tr>
              <a:tr h="1098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Комплексное развитие сельских территорий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(устройство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сетей уличного освещения в селах</a:t>
                      </a:r>
                      <a:r>
                        <a:rPr lang="ru-RU" sz="2000" b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, обустройство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общественных колодцев, детской площадки в с.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Новозалесново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устройство контейнерных площадок)</a:t>
                      </a:r>
                      <a:endParaRPr lang="ru-RU" sz="2000" b="0" u="none" strike="noStrike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8641,6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</a:tr>
              <a:tr h="9753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Благоустройство мест общего пользования (парки, скверы, </a:t>
                      </a:r>
                      <a:r>
                        <a:rPr lang="ru-RU" sz="20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дет.площадки</a:t>
                      </a:r>
                      <a:r>
                        <a:rPr lang="ru-RU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– город, село</a:t>
                      </a:r>
                      <a:endParaRPr lang="ru-RU" sz="2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5254,7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</a:tr>
              <a:tr h="666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Благоустройство </a:t>
                      </a:r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дворовых, общественных </a:t>
                      </a:r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территорий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3336,3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</a:tr>
              <a:tr h="12203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Благоустройство с участием самообложения граждан, инициативного бюджетирования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(устройство детского спортивного комплекса на Комсомольской площади)</a:t>
                      </a:r>
                      <a:endParaRPr lang="ru-RU" sz="2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4488,5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pic>
        <p:nvPicPr>
          <p:cNvPr id="4" name="Рисунок 3" descr="https://cdn4.iconfinder.com/data/icons/internal-and-external-lighting-for-cottage/154/cottage-street-lighting-stand-top-51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15" y="1412776"/>
            <a:ext cx="501821" cy="5791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30475" y="1372161"/>
            <a:ext cx="753619" cy="660337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 descr="C:\Users\Пользователь\Desktop\maxresdefault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t="1307" r="9812" b="4735"/>
          <a:stretch/>
        </p:blipFill>
        <p:spPr bwMode="auto">
          <a:xfrm>
            <a:off x="466633" y="2453448"/>
            <a:ext cx="641187" cy="4724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10416" y="2359526"/>
            <a:ext cx="753619" cy="660337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0475" y="3314585"/>
            <a:ext cx="753619" cy="660337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5" descr="C:\Users\a4063.ADMINCHUS\Downloads\constructi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1212" y="3371781"/>
            <a:ext cx="603140" cy="603141"/>
          </a:xfrm>
          <a:prstGeom prst="rect">
            <a:avLst/>
          </a:prstGeom>
          <a:noFill/>
        </p:spPr>
      </p:pic>
      <p:pic>
        <p:nvPicPr>
          <p:cNvPr id="11" name="Picture 8" descr="C:\Users\Белоусова Ирина\Downloads\QYYAbdIoMF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1"/>
          <a:stretch/>
        </p:blipFill>
        <p:spPr bwMode="auto">
          <a:xfrm>
            <a:off x="1547664" y="5124117"/>
            <a:ext cx="2517951" cy="15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cdn0.iconfinder.com/data/icons/real-estate-4-8/66/164-51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3491" y="4509120"/>
            <a:ext cx="662543" cy="496907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430475" y="4427404"/>
            <a:ext cx="753619" cy="660337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6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05273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Показатели исполнения бюджета, млн. рублей</a:t>
            </a:r>
          </a:p>
        </p:txBody>
      </p:sp>
      <p:graphicFrame>
        <p:nvGraphicFramePr>
          <p:cNvPr id="6184" name="Group 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814902"/>
              </p:ext>
            </p:extLst>
          </p:nvPr>
        </p:nvGraphicFramePr>
        <p:xfrm>
          <a:off x="251520" y="1268760"/>
          <a:ext cx="8640960" cy="4882939"/>
        </p:xfrm>
        <a:graphic>
          <a:graphicData uri="http://schemas.openxmlformats.org/drawingml/2006/table">
            <a:tbl>
              <a:tblPr/>
              <a:tblGrid>
                <a:gridCol w="2345875"/>
                <a:gridCol w="2012175"/>
                <a:gridCol w="1427637"/>
                <a:gridCol w="1953608"/>
                <a:gridCol w="901665"/>
              </a:tblGrid>
              <a:tr h="64807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Показатели</a:t>
                      </a:r>
                    </a:p>
                  </a:txBody>
                  <a:tcPr marL="91448" marR="91448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уточненный</a:t>
                      </a: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27" marB="4572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отклонение</a:t>
                      </a: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10151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</a:t>
                      </a:r>
                    </a:p>
                  </a:txBody>
                  <a:tcPr marL="91448" marR="91448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1086,4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1069,7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-16,7</a:t>
                      </a: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10616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marL="91448" marR="91448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1137,6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1082,1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-55,5</a:t>
                      </a: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95,1</a:t>
                      </a: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11637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Дефицит/  профицит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(+/-)</a:t>
                      </a:r>
                    </a:p>
                  </a:txBody>
                  <a:tcPr marL="91448" marR="91448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-51,2</a:t>
                      </a: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-12,4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38,8</a:t>
                      </a: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8" marR="91448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3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CDFBF-66AC-4694-928F-FA44F016D75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65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Пользователь\Desktop\ФКГС на 2020 год\общественные\фото парк Победы\окончание работ\iD4Q9esGyM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00737"/>
            <a:ext cx="3672408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D:\Рабочий стол\НАЦПРОЕКТЫ 2019-2024\Контрактация\ФОТО\IMG_20200511_1117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" t="20069" r="3816"/>
          <a:stretch/>
        </p:blipFill>
        <p:spPr bwMode="auto">
          <a:xfrm>
            <a:off x="646421" y="4437112"/>
            <a:ext cx="3367637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58855" y="836712"/>
            <a:ext cx="4038600" cy="93610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Национальный проект 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«Культура»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44007" y="1014083"/>
            <a:ext cx="4262869" cy="53285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Национальный проект «Жилье и городская среда»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Обеспечение устойчивого сокращения непригодного для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проживания жилого фонда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25,5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млн. руб.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100" dirty="0" smtClean="0"/>
              <a:t>( </a:t>
            </a:r>
            <a:r>
              <a:rPr lang="ru-RU" sz="2100" dirty="0"/>
              <a:t>расселено 25 </a:t>
            </a:r>
            <a:r>
              <a:rPr lang="ru-RU" sz="2100" dirty="0" smtClean="0"/>
              <a:t>семей </a:t>
            </a:r>
            <a:r>
              <a:rPr lang="ru-RU" sz="2100" dirty="0"/>
              <a:t>- 955,03 </a:t>
            </a:r>
            <a:r>
              <a:rPr lang="ru-RU" sz="2100" dirty="0" err="1"/>
              <a:t>кв.м</a:t>
            </a:r>
            <a:r>
              <a:rPr lang="ru-RU" sz="2100" dirty="0" smtClean="0"/>
              <a:t>.)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Формирование комфортной городской среды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11 ,2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(</a:t>
            </a: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благоустройство общественных и дворовых территорий) </a:t>
            </a:r>
            <a:endParaRPr lang="en-US" sz="24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1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8855" y="1700808"/>
            <a:ext cx="4229751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"Обеспечение качественно нового уровня развития инфраструктуры культуры" 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Приобретение музыкальных инструментов, оборудования и материалов для детских школ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искусств</a:t>
            </a:r>
            <a:r>
              <a:rPr lang="ru-RU" b="1" dirty="0" smtClean="0">
                <a:solidFill>
                  <a:prstClr val="black"/>
                </a:solidFill>
                <a:latin typeface="Azoft Sans"/>
                <a:cs typeface="Times New Roman" panose="02020603050405020304" pitchFamily="18" charset="0"/>
              </a:rPr>
              <a:t>)</a:t>
            </a:r>
            <a:r>
              <a:rPr lang="en-US" b="1" dirty="0" smtClean="0">
                <a:solidFill>
                  <a:prstClr val="black"/>
                </a:solidFill>
                <a:latin typeface="Azoft Sans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prstClr val="black"/>
              </a:solidFill>
              <a:latin typeface="Azoft Sans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,5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sz="2500" b="1" dirty="0" smtClean="0">
                <a:latin typeface="Azoft Sans"/>
                <a:cs typeface="Times New Roman" panose="02020603050405020304" pitchFamily="18" charset="0"/>
              </a:rPr>
              <a:t>.</a:t>
            </a:r>
            <a:endParaRPr lang="ru-RU" sz="2500" b="1" dirty="0">
              <a:latin typeface="Azoft Sans"/>
              <a:cs typeface="Times New Roman" panose="02020603050405020304" pitchFamily="18" charset="0"/>
            </a:endParaRPr>
          </a:p>
        </p:txBody>
      </p:sp>
      <p:pic>
        <p:nvPicPr>
          <p:cNvPr id="11" name="Picture 4" descr="https://www.volgograd.ru/vo-project/natsionalnye-proekty/%D0%B4%D0%BB%D1%8F%20%D1%81%D0%B0%D0%B9%D1%82%D0%B0_%D0%9E%D0%91%D0%A9%D0%98%D0%9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360"/>
            <a:ext cx="1382549" cy="95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63688" y="102611"/>
            <a:ext cx="5760640" cy="6476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развития</a:t>
            </a:r>
            <a:endParaRPr lang="ru-RU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2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4038" y="1772816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Azoft Sans"/>
                <a:cs typeface="Times New Roman" panose="02020603050405020304" pitchFamily="18" charset="0"/>
              </a:rPr>
              <a:t>Содержание автомобильных дорог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609,7 км </a:t>
            </a:r>
          </a:p>
        </p:txBody>
      </p:sp>
      <p:pic>
        <p:nvPicPr>
          <p:cNvPr id="5" name="Picture 4" descr="https://cdn1.vectorstock.com/i/1000x1000/01/00/black-road-vector-211801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8"/>
          <a:stretch/>
        </p:blipFill>
        <p:spPr bwMode="auto">
          <a:xfrm>
            <a:off x="47860" y="1745753"/>
            <a:ext cx="715847" cy="67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dn.onlinewebfonts.com/svg/download_4988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1" y="849713"/>
            <a:ext cx="1008112" cy="8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08104" y="1772815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Azoft Sans"/>
                <a:cs typeface="Times New Roman" panose="02020603050405020304" pitchFamily="18" charset="0"/>
              </a:rPr>
              <a:t>Ремонт </a:t>
            </a:r>
            <a:r>
              <a:rPr lang="ru-RU" b="1" i="1" dirty="0" smtClean="0">
                <a:latin typeface="Azoft Sans"/>
                <a:cs typeface="Times New Roman" panose="02020603050405020304" pitchFamily="18" charset="0"/>
              </a:rPr>
              <a:t>автомобильных дорог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24,236 км </a:t>
            </a:r>
          </a:p>
        </p:txBody>
      </p:sp>
      <p:pic>
        <p:nvPicPr>
          <p:cNvPr id="8" name="Picture 6" descr="http://gruzmann.ru/427-4275090_construction-filled-icon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227" y="1760928"/>
            <a:ext cx="655753" cy="67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4196" y="3268609"/>
            <a:ext cx="3965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Ямочный ремонт –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2449 кв.м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746" y="3965671"/>
            <a:ext cx="4341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пешеходных светофоров Т7 – 28 штук</a:t>
            </a:r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9945" y="4882642"/>
            <a:ext cx="4267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пешеходных ограждений вдоль образовательных учреждений</a:t>
            </a:r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7746" y="5907235"/>
            <a:ext cx="45304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Противопаводковые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</a:t>
            </a:r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53012" y="3504006"/>
            <a:ext cx="36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Асфальтобетон – 4,5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Переходный тип – 19,7 км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5783" y="99629"/>
            <a:ext cx="8547629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Мероприятия развития </a:t>
            </a: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</a:t>
            </a:r>
            <a:r>
              <a:rPr lang="ru-RU" sz="24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</a:t>
            </a:r>
          </a:p>
        </p:txBody>
      </p:sp>
      <p:sp>
        <p:nvSpPr>
          <p:cNvPr id="15" name="Блок-схема: узел 14"/>
          <p:cNvSpPr/>
          <p:nvPr/>
        </p:nvSpPr>
        <p:spPr>
          <a:xfrm>
            <a:off x="2710673" y="958304"/>
            <a:ext cx="3755032" cy="727923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119,5 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млн. руб.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17426" y="2622278"/>
            <a:ext cx="3871573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0000FF"/>
                </a:solidFill>
                <a:latin typeface="Calibri"/>
              </a:rPr>
              <a:t>62,1 млн. руб. – краевой </a:t>
            </a:r>
            <a:r>
              <a:rPr lang="ru-RU" b="1" kern="0" dirty="0" smtClean="0">
                <a:solidFill>
                  <a:srgbClr val="0000FF"/>
                </a:solidFill>
                <a:latin typeface="Calibri"/>
              </a:rPr>
              <a:t>бюджет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rgbClr val="0000FF"/>
                </a:solidFill>
                <a:latin typeface="Calibri"/>
              </a:rPr>
              <a:t>7,9 </a:t>
            </a:r>
            <a:r>
              <a:rPr lang="ru-RU" b="1" kern="0" dirty="0" err="1" smtClean="0">
                <a:solidFill>
                  <a:srgbClr val="0000FF"/>
                </a:solidFill>
                <a:latin typeface="Calibri"/>
              </a:rPr>
              <a:t>млн.руб</a:t>
            </a:r>
            <a:r>
              <a:rPr lang="ru-RU" b="1" kern="0" dirty="0" smtClean="0">
                <a:solidFill>
                  <a:srgbClr val="0000FF"/>
                </a:solidFill>
                <a:latin typeface="Calibri"/>
              </a:rPr>
              <a:t>. – собственные средства</a:t>
            </a:r>
            <a:endParaRPr lang="ru-RU" b="1" kern="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9598" y="2625173"/>
            <a:ext cx="3988591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0000FF"/>
                </a:solidFill>
                <a:latin typeface="Calibri"/>
              </a:rPr>
              <a:t>49,5 млн. руб. –собственные средства</a:t>
            </a:r>
          </a:p>
        </p:txBody>
      </p:sp>
      <p:pic>
        <p:nvPicPr>
          <p:cNvPr id="1026" name="Picture 2" descr="Стало известно, какие участки дорог отремонтируют в Нижневартовске в 2021  году - Общество - Новости Нижневартовс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80" y="4705452"/>
            <a:ext cx="2879337" cy="154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23850" y="14288"/>
            <a:ext cx="8424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altLang="ru-RU" sz="24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 </a:t>
            </a:r>
            <a:r>
              <a:rPr lang="ru-RU" altLang="ru-RU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altLang="ru-RU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035302"/>
              </p:ext>
            </p:extLst>
          </p:nvPr>
        </p:nvGraphicFramePr>
        <p:xfrm>
          <a:off x="107504" y="548679"/>
          <a:ext cx="8856984" cy="6048672"/>
        </p:xfrm>
        <a:graphic>
          <a:graphicData uri="http://schemas.openxmlformats.org/drawingml/2006/table">
            <a:tbl>
              <a:tblPr/>
              <a:tblGrid>
                <a:gridCol w="7776864"/>
                <a:gridCol w="1080120"/>
              </a:tblGrid>
              <a:tr h="568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Наименование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расходов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6178" marR="6178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6178" marR="6178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8046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Улучшение жилищных условий граждан, проживающих в сельских территориях </a:t>
                      </a: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(реализовано</a:t>
                      </a:r>
                      <a:r>
                        <a:rPr lang="ru-RU" sz="1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2 </a:t>
                      </a: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сертификата – </a:t>
                      </a:r>
                      <a:r>
                        <a:rPr lang="ru-RU" sz="1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с.В.Давыдовка</a:t>
                      </a: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с.Крылово</a:t>
                      </a: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3230,3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0139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жильем молодых семей в рамках </a:t>
                      </a:r>
                      <a:r>
                        <a:rPr lang="ru-RU" sz="1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ФЦП«Обеспечение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доступным и комфортным жильем и коммунальными услугами граждан РФ» (35</a:t>
                      </a: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%)</a:t>
                      </a:r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(реализовано 7 свидетельств)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6680,9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6401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жильем молодых семей (10%)</a:t>
                      </a:r>
                      <a:r>
                        <a:rPr lang="ru-RU" sz="17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(реализовано 68</a:t>
                      </a:r>
                      <a:r>
                        <a:rPr lang="ru-RU" sz="1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свидетельств</a:t>
                      </a: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14750,7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34787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Обеспечению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жильем отдельных категорий граждан, установленных Федеральным законом от 12 января 1995 года № 5-ФЗ 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«О ветеранах»,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соответствии с Указом Президента Российской Федерации от 7 мая 2008 года № 714 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«Об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обеспечении жильем ветеранов Великой Отечественной войны 1941 - 1945 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годов» </a:t>
                      </a: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(1 сертификат)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1562,3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8352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жильем отдельных категорий граждан, установленных федеральным законом от 12 января 1995г. № 5-ФЗ 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«О ветеранах» (4 сертификата)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3124,7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0139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жильем отдельных категорий граждан, установленных федеральным законом от 24 ноября 1995г. № 181-ФЗ 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«О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социальной защите инвалидов в 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РФ»</a:t>
                      </a:r>
                    </a:p>
                    <a:p>
                      <a:pPr algn="l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(4 сертификата.)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3124,7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7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23850" y="14288"/>
            <a:ext cx="8424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altLang="ru-RU" sz="24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 </a:t>
            </a:r>
            <a:r>
              <a:rPr lang="ru-RU" altLang="ru-RU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altLang="ru-RU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626634"/>
              </p:ext>
            </p:extLst>
          </p:nvPr>
        </p:nvGraphicFramePr>
        <p:xfrm>
          <a:off x="107788" y="764704"/>
          <a:ext cx="8856985" cy="5904657"/>
        </p:xfrm>
        <a:graphic>
          <a:graphicData uri="http://schemas.openxmlformats.org/drawingml/2006/table">
            <a:tbl>
              <a:tblPr/>
              <a:tblGrid>
                <a:gridCol w="7704857"/>
                <a:gridCol w="1152128"/>
              </a:tblGrid>
              <a:tr h="4573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Наименование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расходов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6178" marR="6178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6178" marR="6178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8828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Перевозка пассажиров и багажа автомобильным транспортом на маршрутах регулярных перевозок по регулируемым тарифам на территории </a:t>
                      </a:r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Осинского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городского округа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5919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Единовременная премия обучающимся, награжденным знаком отличия Пермского края "Гордость Пермского края"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6738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бесплатным двухразовым питанием детей с ограниченными возможностями здоровья, обучающихся в общеобразовательных организациях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1810,7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6738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Предоставление мер социальной поддержки педагогическим работникам по оплате жилого помещения и коммунальных услуг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2010,5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8828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Компенсации части родительской платы за присмотр и уход за ребенком в образовательных организациях, реализующих образовательную программу дошкольного образования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1955,8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59191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Предоставление мер социальной поддержки учащимся из малоимущих и многодетных малоимущих семей (питание,</a:t>
                      </a:r>
                      <a:r>
                        <a:rPr lang="ru-RU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одежда)</a:t>
                      </a:r>
                      <a:endParaRPr lang="ru-RU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11407,5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5919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работников бюджетных учреждений путевками на санаторно-курортное лечение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324,7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4214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 за выслугу лет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5268,2</a:t>
                      </a:r>
                    </a:p>
                    <a:p>
                      <a:pPr algn="ctr" rtl="0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3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200" b="1" dirty="0"/>
              <a:t>КОНТАКТНАЯ ИНФОРМАЦИЯ 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268761"/>
            <a:ext cx="3816424" cy="2862318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37364C-50A1-427D-8D8D-02FF959FBE20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3968" y="1484784"/>
            <a:ext cx="4536504" cy="20882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Управление финансов администрации </a:t>
            </a:r>
            <a:r>
              <a:rPr lang="ru-RU" sz="1600" b="1" dirty="0" err="1" smtClean="0">
                <a:solidFill>
                  <a:srgbClr val="7030A0"/>
                </a:solidFill>
              </a:rPr>
              <a:t>Осинского</a:t>
            </a:r>
            <a:r>
              <a:rPr lang="ru-RU" sz="1600" b="1" dirty="0" smtClean="0">
                <a:solidFill>
                  <a:srgbClr val="7030A0"/>
                </a:solidFill>
              </a:rPr>
              <a:t> городского округа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Адрес: </a:t>
            </a:r>
            <a:r>
              <a:rPr lang="ru-RU" sz="1600" b="1" dirty="0" err="1" smtClean="0">
                <a:solidFill>
                  <a:srgbClr val="7030A0"/>
                </a:solidFill>
              </a:rPr>
              <a:t>г.Оса</a:t>
            </a:r>
            <a:r>
              <a:rPr lang="ru-RU" sz="1600" b="1" dirty="0" smtClean="0">
                <a:solidFill>
                  <a:srgbClr val="7030A0"/>
                </a:solidFill>
              </a:rPr>
              <a:t>, ул. Ленина, д.25, 4 этаж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Приемная: </a:t>
            </a:r>
            <a:r>
              <a:rPr lang="ru-RU" sz="1400" b="1" dirty="0" err="1" smtClean="0">
                <a:solidFill>
                  <a:srgbClr val="7030A0"/>
                </a:solidFill>
              </a:rPr>
              <a:t>каб</a:t>
            </a:r>
            <a:r>
              <a:rPr lang="ru-RU" sz="1400" b="1" dirty="0" smtClean="0">
                <a:solidFill>
                  <a:srgbClr val="7030A0"/>
                </a:solidFill>
              </a:rPr>
              <a:t>. 49, тел./факс 34(291) 4-39-39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Электронный адрес:</a:t>
            </a:r>
            <a:r>
              <a:rPr lang="ru-RU" sz="1600" dirty="0" smtClean="0">
                <a:solidFill>
                  <a:srgbClr val="7030A0"/>
                </a:solidFill>
              </a:rPr>
              <a:t> </a:t>
            </a:r>
            <a:r>
              <a:rPr lang="en-US" sz="1600" u="sng" dirty="0" smtClean="0">
                <a:solidFill>
                  <a:srgbClr val="FF0000"/>
                </a:solidFill>
              </a:rPr>
              <a:t>fau@fauosa.ru</a:t>
            </a:r>
            <a:endParaRPr lang="ru-RU" sz="1600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4006225"/>
            <a:ext cx="47756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ru-RU" sz="3200" b="1" dirty="0">
                <a:solidFill>
                  <a:srgbClr val="C00000"/>
                </a:solidFill>
              </a:rPr>
              <a:t>ПОЛЕЗНЫЕ ССЫЛКИ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725144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/>
              </a:rPr>
              <a:t>Министерство финансов Российской Федерации </a:t>
            </a:r>
            <a:endParaRPr lang="ru-RU" sz="2400" dirty="0">
              <a:solidFill>
                <a:srgbClr val="7030A0"/>
              </a:solidFill>
              <a:latin typeface="Times New Roman"/>
            </a:endParaRPr>
          </a:p>
          <a:p>
            <a:pPr algn="ctr"/>
            <a:r>
              <a:rPr lang="en-US" sz="1600" b="1" u="sng" dirty="0">
                <a:solidFill>
                  <a:srgbClr val="FF0000"/>
                </a:solidFill>
                <a:latin typeface="Times New Roman"/>
              </a:rPr>
              <a:t>http://minfin.ru/ru/ 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4923" y="5613525"/>
            <a:ext cx="5961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7030A0"/>
                </a:solidFill>
                <a:latin typeface="Times New Roman"/>
              </a:rPr>
              <a:t>Министерство финансов </a:t>
            </a:r>
            <a:r>
              <a:rPr lang="ru-RU" sz="2400" b="1" dirty="0" smtClean="0">
                <a:solidFill>
                  <a:srgbClr val="7030A0"/>
                </a:solidFill>
                <a:latin typeface="Times New Roman"/>
              </a:rPr>
              <a:t>Пермского края</a:t>
            </a:r>
            <a:endParaRPr lang="ru-RU" sz="2400" dirty="0">
              <a:solidFill>
                <a:srgbClr val="7030A0"/>
              </a:solidFill>
              <a:latin typeface="Times New Roman"/>
            </a:endParaRPr>
          </a:p>
          <a:p>
            <a:pPr lvl="0" algn="ctr"/>
            <a:r>
              <a:rPr lang="en-US" sz="1600" b="1" u="sng" dirty="0">
                <a:solidFill>
                  <a:srgbClr val="FF0000"/>
                </a:solidFill>
                <a:latin typeface="Times New Roman"/>
              </a:rPr>
              <a:t>http</a:t>
            </a:r>
            <a:r>
              <a:rPr lang="en-US" sz="1600" b="1" u="sng" dirty="0" smtClean="0">
                <a:solidFill>
                  <a:srgbClr val="FF0000"/>
                </a:solidFill>
                <a:latin typeface="Times New Roman"/>
              </a:rPr>
              <a:t>://budget.perm.ru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120978"/>
          </a:xfrm>
        </p:spPr>
        <p:txBody>
          <a:bodyPr anchor="ctr"/>
          <a:lstStyle/>
          <a:p>
            <a:pPr algn="ctr" eaLnBrk="1" hangingPunct="1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</a:rPr>
              <a:t>Доходы бюджета</a:t>
            </a:r>
          </a:p>
        </p:txBody>
      </p:sp>
      <p:sp>
        <p:nvSpPr>
          <p:cNvPr id="3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F7BDF-6722-4D24-800C-350674146333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692310"/>
            <a:ext cx="3132031" cy="18209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168352" cy="1898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7153621"/>
              </p:ext>
            </p:extLst>
          </p:nvPr>
        </p:nvGraphicFramePr>
        <p:xfrm>
          <a:off x="1475656" y="1011430"/>
          <a:ext cx="7533340" cy="5579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39552" y="174678"/>
            <a:ext cx="8229600" cy="864096"/>
          </a:xfrm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1674" y="2337345"/>
            <a:ext cx="142875" cy="14605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523" y="3032641"/>
            <a:ext cx="142875" cy="144463"/>
          </a:xfrm>
          <a:prstGeom prst="rect">
            <a:avLst/>
          </a:prstGeom>
          <a:solidFill>
            <a:srgbClr val="0099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177" name="TextBox 5"/>
          <p:cNvSpPr txBox="1">
            <a:spLocks noChangeArrowheads="1"/>
          </p:cNvSpPr>
          <p:nvPr/>
        </p:nvSpPr>
        <p:spPr bwMode="auto">
          <a:xfrm>
            <a:off x="539552" y="2206820"/>
            <a:ext cx="2592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  <a:latin typeface="Arial" pitchFamily="34" charset="0"/>
              </a:rPr>
              <a:t>Налоговые</a:t>
            </a: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Arial" pitchFamily="34" charset="0"/>
              </a:rPr>
              <a:t>доходы</a:t>
            </a:r>
          </a:p>
        </p:txBody>
      </p:sp>
      <p:sp>
        <p:nvSpPr>
          <p:cNvPr id="7178" name="TextBox 9"/>
          <p:cNvSpPr txBox="1">
            <a:spLocks noChangeArrowheads="1"/>
          </p:cNvSpPr>
          <p:nvPr/>
        </p:nvSpPr>
        <p:spPr bwMode="auto">
          <a:xfrm>
            <a:off x="539552" y="2585909"/>
            <a:ext cx="2592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  <a:latin typeface="Arial" pitchFamily="34" charset="0"/>
              </a:rPr>
              <a:t>Неналоговые</a:t>
            </a: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Arial" pitchFamily="34" charset="0"/>
              </a:rPr>
              <a:t>доходы</a:t>
            </a:r>
          </a:p>
        </p:txBody>
      </p:sp>
      <p:sp>
        <p:nvSpPr>
          <p:cNvPr id="7179" name="TextBox 10"/>
          <p:cNvSpPr txBox="1">
            <a:spLocks noChangeArrowheads="1"/>
          </p:cNvSpPr>
          <p:nvPr/>
        </p:nvSpPr>
        <p:spPr bwMode="auto">
          <a:xfrm>
            <a:off x="539552" y="2934259"/>
            <a:ext cx="34563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  <a:latin typeface="Arial" pitchFamily="34" charset="0"/>
              </a:rPr>
              <a:t>Безвозмездные</a:t>
            </a: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Arial" pitchFamily="34" charset="0"/>
              </a:rPr>
              <a:t>поступления</a:t>
            </a:r>
          </a:p>
        </p:txBody>
      </p:sp>
      <p:sp>
        <p:nvSpPr>
          <p:cNvPr id="7180" name="TextBox 11"/>
          <p:cNvSpPr txBox="1">
            <a:spLocks noChangeArrowheads="1"/>
          </p:cNvSpPr>
          <p:nvPr/>
        </p:nvSpPr>
        <p:spPr bwMode="auto">
          <a:xfrm>
            <a:off x="575173" y="3294782"/>
            <a:ext cx="20882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  <a:latin typeface="Arial" pitchFamily="34" charset="0"/>
              </a:rPr>
              <a:t>Дотации</a:t>
            </a: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229911" y="2731016"/>
            <a:ext cx="144487" cy="1301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1673" y="3406423"/>
            <a:ext cx="142875" cy="146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2987824" y="1196752"/>
            <a:ext cx="3293191" cy="677108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u="sng" dirty="0" smtClean="0">
                <a:solidFill>
                  <a:schemeClr val="tx1"/>
                </a:solidFill>
                <a:latin typeface="Calibri"/>
              </a:rPr>
              <a:t>1 069 ,7 млн. </a:t>
            </a:r>
            <a:r>
              <a:rPr lang="ru-RU" sz="2400" b="1" u="sng" dirty="0">
                <a:solidFill>
                  <a:schemeClr val="tx1"/>
                </a:solidFill>
                <a:latin typeface="Calibri"/>
              </a:rPr>
              <a:t>руб.</a:t>
            </a:r>
          </a:p>
        </p:txBody>
      </p:sp>
      <p:pic>
        <p:nvPicPr>
          <p:cNvPr id="14" name="Рисунок 13" descr="D:\Desktop\картинки\ESViJUsXcAAwC5W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23" y="5013176"/>
            <a:ext cx="1876425" cy="1546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85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899395"/>
              </p:ext>
            </p:extLst>
          </p:nvPr>
        </p:nvGraphicFramePr>
        <p:xfrm>
          <a:off x="0" y="0"/>
          <a:ext cx="9144000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71951" y="89663"/>
            <a:ext cx="8964488" cy="603033"/>
          </a:xfrm>
        </p:spPr>
        <p:txBody>
          <a:bodyPr anchor="ctr">
            <a:noAutofit/>
          </a:bodyPr>
          <a:lstStyle/>
          <a:p>
            <a:pPr algn="l">
              <a:lnSpc>
                <a:spcPts val="2880"/>
              </a:lnSpc>
              <a:defRPr/>
            </a:pP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собственных доходов: налоговых, </a:t>
            </a:r>
            <a:b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дотаций</a:t>
            </a: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2586866" y="5904240"/>
            <a:ext cx="2865397" cy="522127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u="sng" dirty="0" smtClean="0">
                <a:solidFill>
                  <a:schemeClr val="tx1"/>
                </a:solidFill>
                <a:latin typeface="Calibri"/>
              </a:rPr>
              <a:t>490,6 млн. </a:t>
            </a:r>
            <a:r>
              <a:rPr lang="ru-RU" sz="2400" b="1" u="sng" dirty="0">
                <a:solidFill>
                  <a:schemeClr val="tx1"/>
                </a:solidFill>
                <a:latin typeface="Calibri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22084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>
          <a:xfrm>
            <a:off x="2691475" y="1361138"/>
            <a:ext cx="4184782" cy="864096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u="sng" dirty="0" smtClean="0">
                <a:solidFill>
                  <a:schemeClr val="tx1"/>
                </a:solidFill>
                <a:latin typeface="Calibri"/>
              </a:rPr>
              <a:t>СОБСТВЕННЫЕ ДОХОДЫ</a:t>
            </a:r>
          </a:p>
          <a:p>
            <a:pPr lvl="0" algn="ctr"/>
            <a:r>
              <a:rPr lang="ru-RU" sz="2400" b="1" u="sng" dirty="0" smtClean="0">
                <a:solidFill>
                  <a:schemeClr val="tx1"/>
                </a:solidFill>
                <a:latin typeface="Calibri"/>
              </a:rPr>
              <a:t>490,6 млн. </a:t>
            </a:r>
            <a:r>
              <a:rPr lang="ru-RU" sz="2400" b="1" u="sng" dirty="0">
                <a:solidFill>
                  <a:schemeClr val="tx1"/>
                </a:solidFill>
                <a:latin typeface="Calibri"/>
              </a:rPr>
              <a:t>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2594" y="411047"/>
            <a:ext cx="2418251" cy="64633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Налоговые доходы 217,6 </a:t>
            </a:r>
            <a:r>
              <a:rPr lang="ru-RU" b="1" dirty="0" err="1" smtClean="0"/>
              <a:t>млн.руб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22927" y="404082"/>
            <a:ext cx="2880320" cy="64633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Неналоговые доходы 99,8 </a:t>
            </a:r>
            <a:r>
              <a:rPr lang="ru-RU" b="1" dirty="0" err="1" smtClean="0"/>
              <a:t>млн.руб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63411" y="404084"/>
            <a:ext cx="2485112" cy="64633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Дотации</a:t>
            </a:r>
          </a:p>
          <a:p>
            <a:pPr algn="ctr"/>
            <a:r>
              <a:rPr lang="ru-RU" b="1" dirty="0" smtClean="0"/>
              <a:t>173,2  </a:t>
            </a:r>
            <a:r>
              <a:rPr lang="ru-RU" b="1" dirty="0" err="1" smtClean="0"/>
              <a:t>млн.руб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217943" y="2225234"/>
            <a:ext cx="1008112" cy="8948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3347864" y="3137213"/>
            <a:ext cx="2677202" cy="864096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u="sng" dirty="0" smtClean="0">
                <a:solidFill>
                  <a:schemeClr val="tx1"/>
                </a:solidFill>
                <a:latin typeface="Calibri"/>
              </a:rPr>
              <a:t>РАСХОДЫ</a:t>
            </a:r>
          </a:p>
          <a:p>
            <a:pPr lvl="0" algn="ctr"/>
            <a:r>
              <a:rPr lang="ru-RU" sz="2400" b="1" u="sng" dirty="0" smtClean="0">
                <a:solidFill>
                  <a:schemeClr val="tx1"/>
                </a:solidFill>
                <a:latin typeface="Calibri"/>
              </a:rPr>
              <a:t>468,2 млн. </a:t>
            </a:r>
            <a:r>
              <a:rPr lang="ru-RU" sz="2400" b="1" u="sng" dirty="0">
                <a:solidFill>
                  <a:schemeClr val="tx1"/>
                </a:solidFill>
                <a:latin typeface="Calibri"/>
              </a:rPr>
              <a:t>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55" y="5075421"/>
            <a:ext cx="324839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Содержание имущества  муниципальной казны – 5,5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60" y="3334821"/>
            <a:ext cx="2810359" cy="92333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Мероприятия и ремонт в муниципальных учреждениях – 32,0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103974" y="4747261"/>
            <a:ext cx="1776892" cy="923330"/>
          </a:xfrm>
          <a:prstGeom prst="rect">
            <a:avLst/>
          </a:prstGeom>
          <a:solidFill>
            <a:srgbClr val="FF7C8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Содержание и ремонт дорог – 57,4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83894" y="5955530"/>
            <a:ext cx="2107759" cy="646331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Благоустройство территории – 23,0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689585" y="4856362"/>
            <a:ext cx="2359291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ЖКХ - 26,3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Газификация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Водоснабжение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Теплоснабжение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32166" y="6140196"/>
            <a:ext cx="2267744" cy="646331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Прочие расходы  - 90,4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855019" y="3446967"/>
            <a:ext cx="492845" cy="30441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260845" y="4019848"/>
            <a:ext cx="663084" cy="212034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606175" y="4010646"/>
            <a:ext cx="983473" cy="212955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994144" y="3768649"/>
            <a:ext cx="666088" cy="407057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398703" y="4019848"/>
            <a:ext cx="92950" cy="718211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3923928" y="4001309"/>
            <a:ext cx="252238" cy="1954221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8715" y="3974"/>
            <a:ext cx="8779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собственных доходов и их распределение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4630062" y="-2737055"/>
            <a:ext cx="330992" cy="7905929"/>
          </a:xfrm>
          <a:prstGeom prst="leftBrace">
            <a:avLst>
              <a:gd name="adj1" fmla="val 83095"/>
              <a:gd name="adj2" fmla="val 4895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>
            <a:stCxn id="7" idx="3"/>
            <a:endCxn id="25" idx="1"/>
          </p:cNvCxnSpPr>
          <p:nvPr/>
        </p:nvCxnSpPr>
        <p:spPr>
          <a:xfrm>
            <a:off x="6025066" y="3569261"/>
            <a:ext cx="989826" cy="76389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8715" y="4332088"/>
            <a:ext cx="2736304" cy="646331"/>
          </a:xfrm>
          <a:prstGeom prst="rect">
            <a:avLst/>
          </a:prstGeom>
          <a:solidFill>
            <a:srgbClr val="FFCCFF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Мероприятия в области туризма  – 1,3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691369" y="4097716"/>
            <a:ext cx="2414761" cy="646331"/>
          </a:xfrm>
          <a:prstGeom prst="rect">
            <a:avLst/>
          </a:prstGeom>
          <a:solidFill>
            <a:srgbClr val="FFCCFF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Транспортное обслуживание – 21,7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014892" y="3322484"/>
            <a:ext cx="188296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Социальные выплаты – 8,6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0466" y="2094121"/>
            <a:ext cx="275133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задание  (учреждения образования, культуры, физкультуры) -186,1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2537" y="5846229"/>
            <a:ext cx="2951312" cy="923330"/>
          </a:xfrm>
          <a:prstGeom prst="rect">
            <a:avLst/>
          </a:prstGeom>
          <a:solidFill>
            <a:srgbClr val="FF993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Мероприятия в сфере безопасности территории – 13,5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203247" y="2291521"/>
            <a:ext cx="2885845" cy="92333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Субсидии с/х товаропроизводителям на оборудование – 2,4</a:t>
            </a:r>
            <a:endParaRPr lang="ru-RU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 flipH="1" flipV="1">
            <a:off x="2855019" y="2908627"/>
            <a:ext cx="780881" cy="214341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30" idx="1"/>
          </p:cNvCxnSpPr>
          <p:nvPr/>
        </p:nvCxnSpPr>
        <p:spPr>
          <a:xfrm flipV="1">
            <a:off x="5606175" y="2753186"/>
            <a:ext cx="597072" cy="343335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23" idx="3"/>
          </p:cNvCxnSpPr>
          <p:nvPr/>
        </p:nvCxnSpPr>
        <p:spPr>
          <a:xfrm flipH="1">
            <a:off x="2855019" y="3861048"/>
            <a:ext cx="629614" cy="794206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3113851" y="3972177"/>
            <a:ext cx="522048" cy="1103244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5832166" y="3972177"/>
            <a:ext cx="828066" cy="1006242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8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 юридических и физических лиц 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налоговым платежам в бюджеты разных уровней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546779"/>
              </p:ext>
            </p:extLst>
          </p:nvPr>
        </p:nvGraphicFramePr>
        <p:xfrm>
          <a:off x="107504" y="1141884"/>
          <a:ext cx="8856984" cy="5311452"/>
        </p:xfrm>
        <a:graphic>
          <a:graphicData uri="http://schemas.openxmlformats.org/drawingml/2006/table">
            <a:tbl>
              <a:tblPr/>
              <a:tblGrid>
                <a:gridCol w="3240360"/>
                <a:gridCol w="1584176"/>
                <a:gridCol w="1656184"/>
                <a:gridCol w="1368152"/>
                <a:gridCol w="1008112"/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тыс. руб.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налога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Задолженность на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01.01.2020г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Задолженность на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01.01.2021г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2021года 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2020году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9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НДФЛ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4057,0</a:t>
                      </a:r>
                      <a:endParaRPr lang="ru-RU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ru-RU" sz="2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3470,0</a:t>
                      </a:r>
                      <a:endParaRPr kumimoji="0" lang="ru-RU" sz="2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-587,0</a:t>
                      </a:r>
                      <a:endParaRPr lang="ru-RU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ЕНВД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1818,0</a:t>
                      </a:r>
                      <a:endParaRPr lang="ru-RU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1522,0</a:t>
                      </a:r>
                      <a:endParaRPr kumimoji="0" lang="ru-RU" sz="2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-296,0</a:t>
                      </a:r>
                      <a:endParaRPr kumimoji="0" lang="ru-RU" sz="2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83,7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ЕСХН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153,0</a:t>
                      </a:r>
                      <a:endParaRPr lang="ru-RU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151,0</a:t>
                      </a:r>
                      <a:endParaRPr kumimoji="0" lang="ru-RU" sz="2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-2,0</a:t>
                      </a:r>
                      <a:endParaRPr lang="ru-RU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Патент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11,0</a:t>
                      </a:r>
                      <a:endParaRPr kumimoji="0" lang="ru-RU" sz="2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-9,0</a:t>
                      </a:r>
                      <a:endParaRPr lang="ru-RU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Транспортный налог ЮЛ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190,0</a:t>
                      </a:r>
                      <a:endParaRPr lang="ru-RU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204,0</a:t>
                      </a:r>
                      <a:endParaRPr kumimoji="0" lang="ru-RU" sz="2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ru-RU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Транспортный налог ФЛ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13450,0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13402,0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-48,0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 на имущество ФЛ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5465,0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6678,0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1213,0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122,0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Земельный налог ЮЛ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1412,0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1615,0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203,0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114,0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Земельный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 ФЛ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5039,0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4834,0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-205,0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4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31604,0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31887,0</a:t>
                      </a:r>
                      <a:endParaRPr kumimoji="0" lang="ru-RU" sz="22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283,0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7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51400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576064"/>
          </a:xfrm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</a:t>
            </a: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3203848" y="620688"/>
            <a:ext cx="2682808" cy="576064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u="sng" dirty="0" smtClean="0">
                <a:solidFill>
                  <a:schemeClr val="tx1"/>
                </a:solidFill>
                <a:latin typeface="Calibri"/>
              </a:rPr>
              <a:t>579,0 млн. </a:t>
            </a:r>
            <a:r>
              <a:rPr lang="ru-RU" sz="2400" b="1" u="sng" dirty="0">
                <a:solidFill>
                  <a:schemeClr val="tx1"/>
                </a:solidFill>
                <a:latin typeface="Calibri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11977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t="-2495" r="-1865" b="2495"/>
          <a:stretch/>
        </p:blipFill>
        <p:spPr bwMode="auto">
          <a:xfrm>
            <a:off x="6401052" y="-23829"/>
            <a:ext cx="2742948" cy="2516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616922"/>
          </a:xfrm>
        </p:spPr>
        <p:txBody>
          <a:bodyPr anchor="ctr"/>
          <a:lstStyle/>
          <a:p>
            <a:pPr algn="ctr" eaLnBrk="1" hangingPunct="1"/>
            <a:r>
              <a:rPr lang="ru-RU" sz="4800" b="1" dirty="0" smtClean="0">
                <a:latin typeface="Times New Roman" pitchFamily="18" charset="0"/>
              </a:rPr>
              <a:t>Расходы бюджета</a:t>
            </a:r>
          </a:p>
        </p:txBody>
      </p:sp>
      <p:sp>
        <p:nvSpPr>
          <p:cNvPr id="3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110EC-468B-4B4A-A389-E40EB2971F02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37112"/>
            <a:ext cx="3167245" cy="21816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22646</TotalTime>
  <Words>1764</Words>
  <Application>Microsoft Office PowerPoint</Application>
  <PresentationFormat>Экран (4:3)</PresentationFormat>
  <Paragraphs>430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Показатели исполнения бюджета, млн. рублей</vt:lpstr>
      <vt:lpstr>Доходы бюджета</vt:lpstr>
      <vt:lpstr>СТРУКТУРА ДОХОДОВ</vt:lpstr>
      <vt:lpstr>Поступление собственных доходов: налоговых,  неналоговых и дотаций</vt:lpstr>
      <vt:lpstr>Презентация PowerPoint</vt:lpstr>
      <vt:lpstr>Задолженность юридических и физических лиц  по налоговым платежам в бюджеты разных уровней</vt:lpstr>
      <vt:lpstr>Структура безвозмездных поступлений</vt:lpstr>
      <vt:lpstr>Расходы бюджета</vt:lpstr>
      <vt:lpstr>Презентация PowerPoint</vt:lpstr>
      <vt:lpstr>Структура расходов бюджета  по источникам финансирования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КОНТАКТНАЯ ИНФОРМАЦИЯ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fau-12</dc:creator>
  <cp:lastModifiedBy>fau-11</cp:lastModifiedBy>
  <cp:revision>1554</cp:revision>
  <cp:lastPrinted>2021-04-29T04:57:44Z</cp:lastPrinted>
  <dcterms:modified xsi:type="dcterms:W3CDTF">2021-05-25T05:08:44Z</dcterms:modified>
</cp:coreProperties>
</file>