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  <p:sldMasterId id="2147483784" r:id="rId2"/>
  </p:sldMasterIdLst>
  <p:notesMasterIdLst>
    <p:notesMasterId r:id="rId51"/>
  </p:notesMasterIdLst>
  <p:sldIdLst>
    <p:sldId id="262" r:id="rId3"/>
    <p:sldId id="300" r:id="rId4"/>
    <p:sldId id="263" r:id="rId5"/>
    <p:sldId id="256" r:id="rId6"/>
    <p:sldId id="257" r:id="rId7"/>
    <p:sldId id="258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28" r:id="rId19"/>
    <p:sldId id="272" r:id="rId20"/>
    <p:sldId id="273" r:id="rId21"/>
    <p:sldId id="274" r:id="rId22"/>
    <p:sldId id="295" r:id="rId23"/>
    <p:sldId id="296" r:id="rId24"/>
    <p:sldId id="276" r:id="rId25"/>
    <p:sldId id="314" r:id="rId26"/>
    <p:sldId id="315" r:id="rId27"/>
    <p:sldId id="316" r:id="rId28"/>
    <p:sldId id="317" r:id="rId29"/>
    <p:sldId id="335" r:id="rId30"/>
    <p:sldId id="319" r:id="rId31"/>
    <p:sldId id="320" r:id="rId32"/>
    <p:sldId id="275" r:id="rId33"/>
    <p:sldId id="334" r:id="rId34"/>
    <p:sldId id="278" r:id="rId35"/>
    <p:sldId id="331" r:id="rId36"/>
    <p:sldId id="332" r:id="rId37"/>
    <p:sldId id="333" r:id="rId38"/>
    <p:sldId id="339" r:id="rId39"/>
    <p:sldId id="329" r:id="rId40"/>
    <p:sldId id="330" r:id="rId41"/>
    <p:sldId id="337" r:id="rId42"/>
    <p:sldId id="340" r:id="rId43"/>
    <p:sldId id="289" r:id="rId44"/>
    <p:sldId id="311" r:id="rId45"/>
    <p:sldId id="336" r:id="rId46"/>
    <p:sldId id="303" r:id="rId47"/>
    <p:sldId id="293" r:id="rId48"/>
    <p:sldId id="342" r:id="rId49"/>
    <p:sldId id="299" r:id="rId5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5050"/>
    <a:srgbClr val="FF6600"/>
    <a:srgbClr val="99FFCC"/>
    <a:srgbClr val="00FFFF"/>
    <a:srgbClr val="99CCFF"/>
    <a:srgbClr val="99FF66"/>
    <a:srgbClr val="99FF33"/>
    <a:srgbClr val="D6009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227" autoAdjust="0"/>
    <p:restoredTop sz="99854" autoAdjust="0"/>
  </p:normalViewPr>
  <p:slideViewPr>
    <p:cSldViewPr>
      <p:cViewPr>
        <p:scale>
          <a:sx n="90" d="100"/>
          <a:sy n="90" d="100"/>
        </p:scale>
        <p:origin x="-120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BUD-1\Users\Public\Documents\&#1055;&#1051;&#1040;&#1053;&#1048;&#1056;&#1054;&#1042;&#1040;&#1053;&#1048;&#1045;%20&#1073;&#1102;&#1076;&#1078;&#1077;&#1090;&#1072;%202020-2022\&#1044;&#1086;&#1093;&#1086;&#1076;&#1099;%20(&#1089;&#1090;&#1088;&#1091;&#1082;&#1090;&#1091;&#1088;&#1072;%20&#1076;&#1083;&#1103;%20&#1089;&#1083;&#1072;&#1081;&#1076;&#1072;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044576009043008E-2"/>
          <c:y val="3.2537438650607452E-2"/>
          <c:w val="0.88447907102729439"/>
          <c:h val="0.80560411588254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1047</c:v>
                </c:pt>
                <c:pt idx="1">
                  <c:v>969.8</c:v>
                </c:pt>
                <c:pt idx="2">
                  <c:v>1022.1</c:v>
                </c:pt>
                <c:pt idx="3">
                  <c:v>1151.8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33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2.9783786128963794E-2"/>
                  <c:y val="-1.81556624427351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199326229783082E-2"/>
                  <c:y val="-1.556199637948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783639555213161E-2"/>
                  <c:y val="-2.853032669572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753379697542134E-2"/>
                  <c:y val="-1.815566244273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1015</c:v>
                </c:pt>
                <c:pt idx="1">
                  <c:v>1000.1</c:v>
                </c:pt>
                <c:pt idx="2">
                  <c:v>1022.1</c:v>
                </c:pt>
                <c:pt idx="3">
                  <c:v>1151.8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6600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dLbl>
              <c:idx val="0"/>
              <c:layout>
                <c:manualLayout>
                  <c:x val="3.72297326612044E-3"/>
                  <c:y val="-1.03746642529914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616332068108717E-3"/>
                  <c:y val="7.78161086676643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7030A0"/>
                        </a:solidFill>
                      </a:rPr>
                      <a:t>-30,3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614866330602371E-3"/>
                  <c:y val="7.7807939640693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614866330602371E-3"/>
                  <c:y val="7.7807939640693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32</c:v>
                </c:pt>
                <c:pt idx="1">
                  <c:v>-30.300000000000068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3274240"/>
        <c:axId val="43275776"/>
      </c:barChart>
      <c:catAx>
        <c:axId val="43274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275776"/>
        <c:crosses val="autoZero"/>
        <c:auto val="1"/>
        <c:lblAlgn val="ctr"/>
        <c:lblOffset val="100"/>
        <c:noMultiLvlLbl val="0"/>
      </c:catAx>
      <c:valAx>
        <c:axId val="43275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432742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60194939508069E-2"/>
          <c:y val="6.9860216702396311E-2"/>
          <c:w val="0.56605975383125273"/>
          <c:h val="0.849087728999748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мест общего пользования и тропиночной сети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10074.9</c:v>
                </c:pt>
                <c:pt idx="1">
                  <c:v>12590.7</c:v>
                </c:pt>
                <c:pt idx="2">
                  <c:v>12590.7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 мест общего пользования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-4.4951031732370986E-3"/>
                  <c:y val="-6.8439741650071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45711885125142E-3"/>
                  <c:y val="-7.652985236233243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32438961061693E-3"/>
                  <c:y val="-7.07514629175238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381456532457341E-2"/>
                  <c:y val="-1.13119009055551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1090.9000000000001</c:v>
                </c:pt>
                <c:pt idx="1">
                  <c:v>1090.9000000000001</c:v>
                </c:pt>
                <c:pt idx="2">
                  <c:v>1090.9000000000001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Устройство и благоустройство детских площадок, парков, скверов в сельских населен.пунктах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4.4959200403765758E-3"/>
                  <c:y val="-7.96273761159537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18325169820140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40607632456465E-3"/>
                  <c:y val="4.96974386311101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20303816228233E-3"/>
                  <c:y val="-3.2163809482735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0</c:formatCode>
                <c:ptCount val="3"/>
                <c:pt idx="0">
                  <c:v>2800</c:v>
                </c:pt>
                <c:pt idx="1">
                  <c:v>2800</c:v>
                </c:pt>
                <c:pt idx="2">
                  <c:v>3458.9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486912"/>
        <c:axId val="200488448"/>
      </c:barChart>
      <c:catAx>
        <c:axId val="20048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0488448"/>
        <c:crosses val="autoZero"/>
        <c:auto val="1"/>
        <c:lblAlgn val="ctr"/>
        <c:lblOffset val="100"/>
        <c:noMultiLvlLbl val="0"/>
      </c:catAx>
      <c:valAx>
        <c:axId val="200488448"/>
        <c:scaling>
          <c:orientation val="minMax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00486912"/>
        <c:crosses val="autoZero"/>
        <c:crossBetween val="between"/>
      </c:valAx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68928346164954646"/>
          <c:y val="1.3725045517152147E-2"/>
          <c:w val="0.29589623453422526"/>
          <c:h val="0.9722730506478941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rgbClr val="99FF66"/>
    </a:solidFill>
  </c:spPr>
  <c:txPr>
    <a:bodyPr/>
    <a:lstStyle/>
    <a:p>
      <a:pPr>
        <a:defRPr sz="180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071634477204628E-2"/>
          <c:y val="4.3766230266385098E-2"/>
          <c:w val="0.86777629485869734"/>
          <c:h val="0.5464261463877235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газификации</c:v>
                </c:pt>
              </c:strCache>
            </c:strRef>
          </c:tx>
          <c:spPr>
            <a:solidFill>
              <a:srgbClr val="647CB8"/>
            </a:solidFill>
          </c:spPr>
          <c:invertIfNegative val="0"/>
          <c:dLbls>
            <c:dLbl>
              <c:idx val="0"/>
              <c:layout>
                <c:manualLayout>
                  <c:x val="1.830152329621609E-2"/>
                  <c:y val="-4.9053867896730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19549558245858E-2"/>
                  <c:y val="-2.4190337959973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9021493058148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0108494320303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38233.800000000003</c:v>
                </c:pt>
                <c:pt idx="1">
                  <c:v>3500</c:v>
                </c:pt>
                <c:pt idx="2">
                  <c:v>11871.2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системы водоснабжения и водоотведения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0241029683360414E-2"/>
                  <c:y val="-1.145253962567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5045687503735E-2"/>
                  <c:y val="-5.8884050858605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22236766844332E-2"/>
                  <c:y val="-2.7803940472762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420953227419176E-2"/>
                  <c:y val="-4.9053480267175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24602.799999999999</c:v>
                </c:pt>
                <c:pt idx="1">
                  <c:v>38762.6</c:v>
                </c:pt>
                <c:pt idx="2">
                  <c:v>4400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системы теплоснабжения</c:v>
                </c:pt>
              </c:strCache>
            </c:strRef>
          </c:tx>
          <c:spPr>
            <a:solidFill>
              <a:srgbClr val="33996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CC99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CC99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CC99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CC99"/>
              </a:solidFill>
            </c:spPr>
          </c:dPt>
          <c:dLbls>
            <c:dLbl>
              <c:idx val="0"/>
              <c:layout>
                <c:manualLayout>
                  <c:x val="1.5901698590531262E-2"/>
                  <c:y val="-2.124992742396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92916516082399E-2"/>
                  <c:y val="-2.549991290876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92916516082399E-2"/>
                  <c:y val="-3.3999883878349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565.79999999999995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267264"/>
        <c:axId val="200268800"/>
        <c:axId val="0"/>
      </c:bar3DChart>
      <c:catAx>
        <c:axId val="20026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0268800"/>
        <c:crosses val="autoZero"/>
        <c:auto val="1"/>
        <c:lblAlgn val="ctr"/>
        <c:lblOffset val="100"/>
        <c:noMultiLvlLbl val="0"/>
      </c:catAx>
      <c:valAx>
        <c:axId val="200268800"/>
        <c:scaling>
          <c:orientation val="minMax"/>
        </c:scaling>
        <c:delete val="0"/>
        <c:axPos val="l"/>
        <c:majorGridlines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0267264"/>
        <c:crosses val="autoZero"/>
        <c:crossBetween val="between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7.2285001237873811E-3"/>
          <c:y val="0.72272659659321836"/>
          <c:w val="0.96828265639183975"/>
          <c:h val="0.20102330949716146"/>
        </c:manualLayout>
      </c:layout>
      <c:overlay val="0"/>
      <c:txPr>
        <a:bodyPr/>
        <a:lstStyle/>
        <a:p>
          <a:pPr>
            <a:defRPr sz="1400" b="1" kern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  <c:perspective val="60"/>
    </c:view3D>
    <c:floor>
      <c:thickness val="0"/>
    </c:floor>
    <c:sideWall>
      <c:thickness val="0"/>
      <c:spPr>
        <a:noFill/>
        <a:ln w="25405">
          <a:noFill/>
        </a:ln>
      </c:spPr>
    </c:sideWall>
    <c:backWall>
      <c:thickness val="0"/>
      <c:spPr>
        <a:noFill/>
        <a:ln w="25405">
          <a:noFill/>
        </a:ln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7877380066847628"/>
          <c:y val="7.7814893786730233E-2"/>
          <c:w val="0.76378109455343535"/>
          <c:h val="0.761063763570429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Благоустройство общественных территорий</c:v>
                </c:pt>
              </c:strCache>
            </c:strRef>
          </c:tx>
          <c:spPr>
            <a:solidFill>
              <a:srgbClr val="65ED65"/>
            </a:solidFill>
            <a:ln>
              <a:solidFill>
                <a:srgbClr val="82EC74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9488.2999999999993</c:v>
                </c:pt>
                <c:pt idx="1">
                  <c:v>11952.8</c:v>
                </c:pt>
                <c:pt idx="2">
                  <c:v>12106.6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 дворовых территорий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6350"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 formatCode="General">
                  <c:v>5366.4</c:v>
                </c:pt>
                <c:pt idx="1">
                  <c:v>2098.3000000000002</c:v>
                </c:pt>
                <c:pt idx="2">
                  <c:v>3920.4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272704"/>
        <c:axId val="201315456"/>
        <c:axId val="0"/>
      </c:bar3DChart>
      <c:catAx>
        <c:axId val="2012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0" b="1">
                <a:solidFill>
                  <a:schemeClr val="tx1"/>
                </a:solidFill>
              </a:defRPr>
            </a:pPr>
            <a:endParaRPr lang="ru-RU"/>
          </a:p>
        </c:txPr>
        <c:crossAx val="201315456"/>
        <c:crosses val="autoZero"/>
        <c:auto val="1"/>
        <c:lblAlgn val="ctr"/>
        <c:lblOffset val="100"/>
        <c:noMultiLvlLbl val="0"/>
      </c:catAx>
      <c:valAx>
        <c:axId val="201315456"/>
        <c:scaling>
          <c:orientation val="minMax"/>
          <c:max val="16000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700" b="1">
                <a:solidFill>
                  <a:schemeClr val="tx1"/>
                </a:solidFill>
              </a:defRPr>
            </a:pPr>
            <a:endParaRPr lang="ru-RU"/>
          </a:p>
        </c:txPr>
        <c:crossAx val="201272704"/>
        <c:crosses val="autoZero"/>
        <c:crossBetween val="between"/>
        <c:majorUnit val="8000"/>
      </c:valAx>
      <c:spPr>
        <a:noFill/>
        <a:ln w="2539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spc="0" baseline="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spc="0" baseline="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1.5737973635052707E-2"/>
          <c:y val="0.90924922159646082"/>
          <c:w val="0.8732954439826921"/>
          <c:h val="9.0750778403539206E-2"/>
        </c:manualLayout>
      </c:layout>
      <c:overlay val="0"/>
      <c:spPr>
        <a:effectLst>
          <a:outerShdw blurRad="50800" sx="1000" sy="1000" algn="ctr" rotWithShape="0">
            <a:srgbClr val="000000">
              <a:alpha val="43137"/>
            </a:srgbClr>
          </a:outerShdw>
        </a:effectLst>
      </c:spPr>
      <c:txPr>
        <a:bodyPr/>
        <a:lstStyle/>
        <a:p>
          <a:pPr>
            <a:defRPr sz="1900" b="1" spc="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70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25405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430311022163356"/>
          <c:y val="8.5197893489622506E-2"/>
          <c:w val="0.76970916612451967"/>
          <c:h val="0.672052771121958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Дорожный фонд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82EC74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8919488991256596E-3"/>
                  <c:y val="-9.70531773430247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849457220959642E-3"/>
                  <c:y val="4.8370625486961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732840684651356E-3"/>
                  <c:y val="-1.677112809527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775924591493497E-3"/>
                  <c:y val="-5.02779535189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113845.1</c:v>
                </c:pt>
                <c:pt idx="1">
                  <c:v>112308.9</c:v>
                </c:pt>
                <c:pt idx="2">
                  <c:v>113680.4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Выполнение работ по перевозке пассажиров и багажа автомобильным транспортом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2"/>
              <c:layout>
                <c:manualLayout>
                  <c:x val="2.9640607632456465E-3"/>
                  <c:y val="1.8016861300824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20303816229319E-3"/>
                  <c:y val="-1.6458862675772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11519.5</c:v>
                </c:pt>
                <c:pt idx="1">
                  <c:v>11519.5</c:v>
                </c:pt>
                <c:pt idx="2">
                  <c:v>11519.5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1099904"/>
        <c:axId val="201118080"/>
        <c:axId val="0"/>
      </c:bar3DChart>
      <c:catAx>
        <c:axId val="20109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0" b="1"/>
            </a:pPr>
            <a:endParaRPr lang="ru-RU"/>
          </a:p>
        </c:txPr>
        <c:crossAx val="201118080"/>
        <c:crosses val="autoZero"/>
        <c:auto val="1"/>
        <c:lblAlgn val="ctr"/>
        <c:lblOffset val="100"/>
        <c:noMultiLvlLbl val="0"/>
      </c:catAx>
      <c:valAx>
        <c:axId val="201118080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ru-RU"/>
          </a:p>
        </c:txPr>
        <c:crossAx val="201099904"/>
        <c:crosses val="autoZero"/>
        <c:crossBetween val="between"/>
        <c:majorUnit val="10000"/>
      </c:valAx>
      <c:spPr>
        <a:noFill/>
        <a:ln w="2540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ayout>
        <c:manualLayout>
          <c:xMode val="edge"/>
          <c:yMode val="edge"/>
          <c:x val="7.1471206892024753E-3"/>
          <c:y val="0.83048514043806665"/>
          <c:w val="0.94901302027872658"/>
          <c:h val="0.16951480681172512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txPr>
    <a:bodyPr/>
    <a:lstStyle/>
    <a:p>
      <a:pPr>
        <a:defRPr sz="170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25405">
          <a:noFill/>
        </a:ln>
      </c:spPr>
    </c:sideWall>
    <c:backWall>
      <c:thickness val="0"/>
      <c:spPr>
        <a:noFill/>
        <a:ln w="25405">
          <a:noFill/>
        </a:ln>
      </c:spPr>
    </c:backWall>
    <c:plotArea>
      <c:layout>
        <c:manualLayout>
          <c:layoutTarget val="inner"/>
          <c:xMode val="edge"/>
          <c:yMode val="edge"/>
          <c:x val="0.16985701907676509"/>
          <c:y val="5.7677308330212992E-2"/>
          <c:w val="0.76378109455343535"/>
          <c:h val="0.729196242841559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 автомобильных дорог</c:v>
                </c:pt>
              </c:strCache>
            </c:strRef>
          </c:tx>
          <c:spPr>
            <a:solidFill>
              <a:srgbClr val="F98BE9"/>
            </a:solidFill>
            <a:ln>
              <a:solidFill>
                <a:srgbClr val="82EC74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68035.3</c:v>
                </c:pt>
                <c:pt idx="1">
                  <c:v>64877</c:v>
                </c:pt>
                <c:pt idx="2">
                  <c:v>64877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Содержание автомобильных дорог</c:v>
                </c:pt>
              </c:strCache>
            </c:strRef>
          </c:tx>
          <c:spPr>
            <a:solidFill>
              <a:srgbClr val="FFFF99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45809.8</c:v>
                </c:pt>
                <c:pt idx="1">
                  <c:v>47431.9</c:v>
                </c:pt>
                <c:pt idx="2">
                  <c:v>48803.4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3952"/>
        <c:axId val="1703936"/>
        <c:axId val="0"/>
      </c:bar3DChart>
      <c:catAx>
        <c:axId val="169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703936"/>
        <c:crosses val="autoZero"/>
        <c:auto val="1"/>
        <c:lblAlgn val="ctr"/>
        <c:lblOffset val="100"/>
        <c:noMultiLvlLbl val="0"/>
      </c:catAx>
      <c:valAx>
        <c:axId val="1703936"/>
        <c:scaling>
          <c:orientation val="minMax"/>
          <c:min val="0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ru-RU"/>
          </a:p>
        </c:txPr>
        <c:crossAx val="1693952"/>
        <c:crosses val="autoZero"/>
        <c:crossBetween val="between"/>
      </c:valAx>
      <c:spPr>
        <a:noFill/>
        <a:ln w="25405">
          <a:noFill/>
        </a:ln>
      </c:spPr>
    </c:plotArea>
    <c:legend>
      <c:legendPos val="r"/>
      <c:layout>
        <c:manualLayout>
          <c:xMode val="edge"/>
          <c:yMode val="edge"/>
          <c:x val="5.7536191309419657E-2"/>
          <c:y val="0.87560586841538424"/>
          <c:w val="0.90741452318460203"/>
          <c:h val="0.12439413158461576"/>
        </c:manualLayout>
      </c:layout>
      <c:overlay val="0"/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0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25405">
          <a:noFill/>
        </a:ln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 w="25405">
          <a:noFill/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2469225989211519"/>
          <c:y val="7.1393425036119146E-2"/>
          <c:w val="0.6363264317784656"/>
          <c:h val="0.438545099334040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сельского хозяйства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rgbClr val="82EC74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6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4039</c:v>
                </c:pt>
                <c:pt idx="1">
                  <c:v>739</c:v>
                </c:pt>
                <c:pt idx="2">
                  <c:v>739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предпринимательства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1"/>
              <c:layout>
                <c:manualLayout>
                  <c:x val="-2.9640607632456465E-3"/>
                  <c:y val="-2.1768705617337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640607632456465E-3"/>
                  <c:y val="-2.1768705617337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389032975175989E-2"/>
                  <c:y val="-2.1768705617337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280</c:v>
                </c:pt>
                <c:pt idx="1">
                  <c:v>280</c:v>
                </c:pt>
                <c:pt idx="2">
                  <c:v>280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7889408"/>
        <c:axId val="127890944"/>
        <c:axId val="0"/>
      </c:bar3DChart>
      <c:catAx>
        <c:axId val="1278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27890944"/>
        <c:crosses val="autoZero"/>
        <c:auto val="1"/>
        <c:lblAlgn val="ctr"/>
        <c:lblOffset val="100"/>
        <c:noMultiLvlLbl val="0"/>
      </c:catAx>
      <c:valAx>
        <c:axId val="127890944"/>
        <c:scaling>
          <c:orientation val="minMax"/>
          <c:max val="5000"/>
          <c:min val="0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699"/>
            </a:pPr>
            <a:endParaRPr lang="ru-RU"/>
          </a:p>
        </c:txPr>
        <c:crossAx val="127889408"/>
        <c:crosses val="autoZero"/>
        <c:crossBetween val="between"/>
        <c:majorUnit val="1500"/>
      </c:valAx>
      <c:spPr>
        <a:noFill/>
        <a:ln w="25405">
          <a:noFill/>
        </a:ln>
      </c:spPr>
    </c:plotArea>
    <c:legend>
      <c:legendPos val="b"/>
      <c:layout>
        <c:manualLayout>
          <c:xMode val="edge"/>
          <c:yMode val="edge"/>
          <c:x val="0"/>
          <c:y val="0.56224525206924236"/>
          <c:w val="1"/>
          <c:h val="9.6501186223049013E-2"/>
        </c:manualLayout>
      </c:layout>
      <c:overlay val="0"/>
      <c:txPr>
        <a:bodyPr/>
        <a:lstStyle/>
        <a:p>
          <a:pPr>
            <a:defRPr sz="1600" b="1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165100">
        <a:schemeClr val="accent1">
          <a:alpha val="40000"/>
        </a:schemeClr>
      </a:glow>
      <a:softEdge rad="0"/>
    </a:effectLst>
  </c:spPr>
  <c:txPr>
    <a:bodyPr/>
    <a:lstStyle/>
    <a:p>
      <a:pPr>
        <a:defRPr sz="1699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 w="25405">
          <a:noFill/>
        </a:ln>
      </c:spPr>
    </c:sideWall>
    <c:backWall>
      <c:thickness val="0"/>
      <c:spPr>
        <a:noFill/>
        <a:ln w="25405">
          <a:noFill/>
        </a:ln>
      </c:spPr>
    </c:backWall>
    <c:plotArea>
      <c:layout>
        <c:manualLayout>
          <c:layoutTarget val="inner"/>
          <c:xMode val="edge"/>
          <c:yMode val="edge"/>
          <c:x val="0.18023123174812486"/>
          <c:y val="0.10947091524695615"/>
          <c:w val="0.76378109455343535"/>
          <c:h val="0.598261372757384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"Муниципальное имущество Осинского городского округа"</c:v>
                </c:pt>
              </c:strCache>
            </c:strRef>
          </c:tx>
          <c:spPr>
            <a:solidFill>
              <a:srgbClr val="65ED65"/>
            </a:solidFill>
            <a:ln>
              <a:solidFill>
                <a:srgbClr val="82EC74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11047</c:v>
                </c:pt>
                <c:pt idx="1">
                  <c:v>16995.299999999996</c:v>
                </c:pt>
                <c:pt idx="2">
                  <c:v>5932.2999999999993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Строительство и приобретение жилых помещений для  детей-сирот и детей, оставшихся без попечения родителей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6350"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 formatCode="General">
                  <c:v>13476</c:v>
                </c:pt>
                <c:pt idx="1">
                  <c:v>17854.900000000001</c:v>
                </c:pt>
                <c:pt idx="2">
                  <c:v>20034.8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"Земельные ресурсы Осинского городского округа"</c:v>
                </c:pt>
              </c:strCache>
            </c:strRef>
          </c:tx>
          <c:spPr>
            <a:solidFill>
              <a:srgbClr val="D60093"/>
            </a:solidFill>
            <a:ln w="0"/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1740.4</c:v>
                </c:pt>
                <c:pt idx="1">
                  <c:v>1740.4</c:v>
                </c:pt>
                <c:pt idx="2">
                  <c:v>1740.4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012096"/>
        <c:axId val="151013632"/>
        <c:axId val="0"/>
      </c:bar3DChart>
      <c:catAx>
        <c:axId val="15101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0" b="1">
                <a:solidFill>
                  <a:schemeClr val="bg1"/>
                </a:solidFill>
              </a:defRPr>
            </a:pPr>
            <a:endParaRPr lang="ru-RU"/>
          </a:p>
        </c:txPr>
        <c:crossAx val="151013632"/>
        <c:crosses val="autoZero"/>
        <c:auto val="1"/>
        <c:lblAlgn val="ctr"/>
        <c:lblOffset val="100"/>
        <c:noMultiLvlLbl val="0"/>
      </c:catAx>
      <c:valAx>
        <c:axId val="15101363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700" b="1">
                <a:solidFill>
                  <a:schemeClr val="bg1"/>
                </a:solidFill>
              </a:defRPr>
            </a:pPr>
            <a:endParaRPr lang="ru-RU"/>
          </a:p>
        </c:txPr>
        <c:crossAx val="151012096"/>
        <c:crosses val="autoZero"/>
        <c:crossBetween val="between"/>
        <c:majorUnit val="8000"/>
      </c:valAx>
      <c:spPr>
        <a:noFill/>
        <a:ln w="2539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spc="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spc="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spc="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1.5737973635052707E-2"/>
          <c:y val="0.7561663211651164"/>
          <c:w val="0.96415712048846447"/>
          <c:h val="0.24383367883488355"/>
        </c:manualLayout>
      </c:layout>
      <c:overlay val="1"/>
      <c:spPr>
        <a:effectLst>
          <a:outerShdw blurRad="50800" sx="1000" sy="1000" algn="ctr" rotWithShape="0">
            <a:srgbClr val="000000">
              <a:alpha val="43137"/>
            </a:srgbClr>
          </a:outerShdw>
        </a:effectLst>
      </c:spPr>
      <c:txPr>
        <a:bodyPr/>
        <a:lstStyle/>
        <a:p>
          <a:pPr>
            <a:defRPr sz="1900" b="1" spc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0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Целевые межбюджетные трансферты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Лист1!$B$2:$D$2</c:f>
              <c:numCache>
                <c:formatCode>0.0</c:formatCode>
                <c:ptCount val="3"/>
                <c:pt idx="0">
                  <c:v>524.20000000000005</c:v>
                </c:pt>
                <c:pt idx="1">
                  <c:v>574.4</c:v>
                </c:pt>
                <c:pt idx="2">
                  <c:v>719.1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3.0408498672561284E-3"/>
                  <c:y val="-1.5600054608965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Лист1!$B$3:$D$3</c:f>
              <c:numCache>
                <c:formatCode>0.0</c:formatCode>
                <c:ptCount val="3"/>
                <c:pt idx="0">
                  <c:v>140.80000000000001</c:v>
                </c:pt>
                <c:pt idx="1">
                  <c:v>142.30000000000001</c:v>
                </c:pt>
                <c:pt idx="2">
                  <c:v>122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5612748008841929E-3"/>
                  <c:y val="-1.1142896149260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408498672561284E-3"/>
                  <c:y val="-1.3371475379112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612748008841929E-3"/>
                  <c:y val="-8.9143169194086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Лист1!$B$4:$D$4</c:f>
              <c:numCache>
                <c:formatCode>0.0</c:formatCode>
                <c:ptCount val="3"/>
                <c:pt idx="0">
                  <c:v>90.7</c:v>
                </c:pt>
                <c:pt idx="1">
                  <c:v>90.7</c:v>
                </c:pt>
                <c:pt idx="2">
                  <c:v>91.1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99FF33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Лист1!$B$5:$D$5</c:f>
              <c:numCache>
                <c:formatCode>0.0</c:formatCode>
                <c:ptCount val="3"/>
                <c:pt idx="0">
                  <c:v>214.1</c:v>
                </c:pt>
                <c:pt idx="1">
                  <c:v>214.7</c:v>
                </c:pt>
                <c:pt idx="2">
                  <c:v>219.6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089280"/>
        <c:axId val="37090816"/>
        <c:axId val="0"/>
      </c:bar3DChart>
      <c:catAx>
        <c:axId val="3708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7090816"/>
        <c:crosses val="autoZero"/>
        <c:auto val="1"/>
        <c:lblAlgn val="ctr"/>
        <c:lblOffset val="100"/>
        <c:noMultiLvlLbl val="0"/>
      </c:catAx>
      <c:valAx>
        <c:axId val="370908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70892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0"/>
      <c:perspective val="30"/>
    </c:view3D>
    <c:floor>
      <c:thickness val="0"/>
    </c:floor>
    <c:sideWall>
      <c:thickness val="0"/>
      <c:spPr>
        <a:noFill/>
        <a:ln w="25395">
          <a:noFill/>
        </a:ln>
      </c:spPr>
    </c:sideWall>
    <c:backWall>
      <c:thickness val="0"/>
      <c:spPr>
        <a:noFill/>
        <a:ln w="25395">
          <a:noFill/>
        </a:ln>
      </c:spPr>
    </c:backWall>
    <c:plotArea>
      <c:layout>
        <c:manualLayout>
          <c:layoutTarget val="inner"/>
          <c:xMode val="edge"/>
          <c:yMode val="edge"/>
          <c:x val="6.7859515145664281E-2"/>
          <c:y val="1.5164145081604052E-2"/>
          <c:w val="0.67453892606678623"/>
          <c:h val="0.897953272929513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(3учреждения)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4.0597594465819498E-3"/>
                  <c:y val="-9.8698872816005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268861735787854E-3"/>
                  <c:y val="-1.6244680979221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600299939268495E-3"/>
                  <c:y val="-1.8369612211762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367722064004766E-3"/>
                  <c:y val="-2.4744405909383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180549.4</c:v>
                </c:pt>
                <c:pt idx="1">
                  <c:v>191633.80000000002</c:v>
                </c:pt>
                <c:pt idx="2">
                  <c:v>190326.2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                    (7 учреждений)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1"/>
              <c:layout>
                <c:manualLayout>
                  <c:x val="1.4223331617200645E-2"/>
                  <c:y val="-1.9124381092863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78665293760568E-2"/>
                  <c:y val="-6.374793697621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378665293760516E-2"/>
                  <c:y val="-1.0624656162702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216414</c:v>
                </c:pt>
                <c:pt idx="1">
                  <c:v>227532.79999999999</c:v>
                </c:pt>
                <c:pt idx="2">
                  <c:v>231051.7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(2учреждения)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0</c:formatCode>
                <c:ptCount val="3"/>
                <c:pt idx="0">
                  <c:v>17805.7</c:v>
                </c:pt>
                <c:pt idx="1">
                  <c:v>17805.7</c:v>
                </c:pt>
                <c:pt idx="2">
                  <c:v>17805.7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Отдых детей в каникулярное время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4.6936994336762128E-2"/>
                  <c:y val="8.4997249301617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810000368462689E-2"/>
                  <c:y val="5.0233708972095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203993821922318E-2"/>
                  <c:y val="8.4997249301617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470993307082515E-2"/>
                  <c:y val="1.487451862778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0</c:formatCode>
                <c:ptCount val="3"/>
                <c:pt idx="0">
                  <c:v>6094.2</c:v>
                </c:pt>
                <c:pt idx="1">
                  <c:v>3389.9</c:v>
                </c:pt>
                <c:pt idx="2">
                  <c:v>3389.9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Приведение организаций в нормативное состояние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4223331617200644E-3"/>
                  <c:y val="-2.1249312325404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8768158686687001E-4"/>
                  <c:y val="4.641385227611925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044200514929402E-3"/>
                  <c:y val="3.2851102220235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066323059346795E-3"/>
                  <c:y val="1.2205805780616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Лист1!$F$2:$F$4</c:f>
              <c:numCache>
                <c:formatCode>0</c:formatCode>
                <c:ptCount val="3"/>
                <c:pt idx="0">
                  <c:v>16113.9</c:v>
                </c:pt>
                <c:pt idx="1">
                  <c:v>11783.9</c:v>
                </c:pt>
                <c:pt idx="2">
                  <c:v>10007.9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мероприятия (в т.ч. соцподдержка многодетных, малоимущих)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5.404866014536245E-2"/>
                  <c:y val="-2.1249312325404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354174732620963E-2"/>
                  <c:y val="-9.5573383412552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6680581266126E-2"/>
                  <c:y val="-8.9812644645909483E-3"/>
                </c:manualLayout>
              </c:layout>
              <c:spPr/>
              <c:txPr>
                <a:bodyPr/>
                <a:lstStyle/>
                <a:p>
                  <a:pPr algn="ctr">
                    <a:defRPr lang="en-US" sz="1400" b="1" i="0" u="none" strike="noStrike" kern="1200" baseline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011483940346673E-2"/>
                  <c:y val="-1.0825269749144339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Лист1!$G$2:$G$4</c:f>
              <c:numCache>
                <c:formatCode>0</c:formatCode>
                <c:ptCount val="3"/>
                <c:pt idx="0">
                  <c:v>21896.1</c:v>
                </c:pt>
                <c:pt idx="1">
                  <c:v>20692.5</c:v>
                </c:pt>
                <c:pt idx="2">
                  <c:v>20742.5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930432"/>
        <c:axId val="198932736"/>
        <c:axId val="0"/>
      </c:bar3DChart>
      <c:catAx>
        <c:axId val="19893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8932736"/>
        <c:crosses val="autoZero"/>
        <c:auto val="1"/>
        <c:lblAlgn val="ctr"/>
        <c:lblOffset val="100"/>
        <c:noMultiLvlLbl val="0"/>
      </c:catAx>
      <c:valAx>
        <c:axId val="198932736"/>
        <c:scaling>
          <c:orientation val="minMax"/>
          <c:max val="600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8930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75961819202207"/>
          <c:y val="2.4988522024995883E-2"/>
          <c:w val="0.24617238386733731"/>
          <c:h val="0.81791748707974887"/>
        </c:manualLayout>
      </c:layout>
      <c:overlay val="0"/>
      <c:spPr>
        <a:ln w="0"/>
      </c:spPr>
      <c:txPr>
        <a:bodyPr/>
        <a:lstStyle/>
        <a:p>
          <a:pPr defTabSz="900000">
            <a:defRPr sz="14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660194939508069E-2"/>
          <c:y val="6.9860216702396311E-2"/>
          <c:w val="0.58236208802910383"/>
          <c:h val="0.837483436471432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Оказание услуг в области культуры и искусства бюджетными учреждениями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62038.9</c:v>
                </c:pt>
                <c:pt idx="1">
                  <c:v>61941.2</c:v>
                </c:pt>
                <c:pt idx="2">
                  <c:v>61941.2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Мероприятия в области культуры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6.3678294381412773E-2"/>
                  <c:y val="4.76031836330865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761725690179795E-2"/>
                  <c:y val="8.59302430340893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389849842315468E-2"/>
                  <c:y val="-1.125707747628749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381456532457341E-2"/>
                  <c:y val="-1.13119009055551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6111.1</c:v>
                </c:pt>
                <c:pt idx="1">
                  <c:v>5111.1000000000004</c:v>
                </c:pt>
                <c:pt idx="2">
                  <c:v>5111.1000000000004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внутреннего и въездного туризма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-4.5992770725815639E-2"/>
                  <c:y val="-5.64187910593220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424972211930344E-2"/>
                  <c:y val="-7.09999957968704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28121526491293E-2"/>
                  <c:y val="-6.63436592044060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20303816228233E-3"/>
                  <c:y val="-3.2163809482735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0</c:formatCode>
                <c:ptCount val="3"/>
                <c:pt idx="0">
                  <c:v>1411.2</c:v>
                </c:pt>
                <c:pt idx="1">
                  <c:v>654.9</c:v>
                </c:pt>
                <c:pt idx="2">
                  <c:v>654.9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Приведение в нормативное состояние (строительство) сельских ДК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4.4460911448684699E-2"/>
                  <c:y val="-2.3208585056631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640607632456465E-3"/>
                  <c:y val="-6.9625755169894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0</c:formatCode>
                <c:ptCount val="3"/>
                <c:pt idx="0">
                  <c:v>0</c:v>
                </c:pt>
                <c:pt idx="1">
                  <c:v>4250</c:v>
                </c:pt>
                <c:pt idx="2">
                  <c:v>15633.5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211264"/>
        <c:axId val="111212800"/>
      </c:barChart>
      <c:catAx>
        <c:axId val="11121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212800"/>
        <c:crosses val="autoZero"/>
        <c:auto val="1"/>
        <c:lblAlgn val="ctr"/>
        <c:lblOffset val="100"/>
        <c:noMultiLvlLbl val="0"/>
      </c:catAx>
      <c:valAx>
        <c:axId val="111212800"/>
        <c:scaling>
          <c:orientation val="minMax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1211264"/>
        <c:crosses val="autoZero"/>
        <c:crossBetween val="between"/>
      </c:valAx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68928346164954646"/>
          <c:y val="1.3725045517152147E-2"/>
          <c:w val="0.30994573727325642"/>
          <c:h val="0.9722730506478941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857344353042903E-2"/>
          <c:y val="1.4782038106877013E-2"/>
          <c:w val="0.90613796534684554"/>
          <c:h val="0.776923397400288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ДШИ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Лист2!$B$3:$B$5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Лист2!$C$3:$C$5</c:f>
              <c:numCache>
                <c:formatCode>0</c:formatCode>
                <c:ptCount val="3"/>
                <c:pt idx="0">
                  <c:v>15990.3</c:v>
                </c:pt>
                <c:pt idx="1">
                  <c:v>15892.6</c:v>
                </c:pt>
                <c:pt idx="2">
                  <c:v>15892.6</c:v>
                </c:pt>
              </c:numCache>
            </c:numRef>
          </c:val>
        </c:ser>
        <c:ser>
          <c:idx val="1"/>
          <c:order val="1"/>
          <c:tx>
            <c:strRef>
              <c:f>Лист2!$D$2</c:f>
              <c:strCache>
                <c:ptCount val="1"/>
                <c:pt idx="0">
                  <c:v>ОЦКиД</c:v>
                </c:pt>
              </c:strCache>
            </c:strRef>
          </c:tx>
          <c:spPr>
            <a:solidFill>
              <a:srgbClr val="D6009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Лист2!$B$3:$B$5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Лист2!$D$3:$D$5</c:f>
              <c:numCache>
                <c:formatCode>0</c:formatCode>
                <c:ptCount val="3"/>
                <c:pt idx="0">
                  <c:v>33068.199999999997</c:v>
                </c:pt>
                <c:pt idx="1">
                  <c:v>33068.199999999997</c:v>
                </c:pt>
                <c:pt idx="2">
                  <c:v>33068.199999999997</c:v>
                </c:pt>
              </c:numCache>
            </c:numRef>
          </c:val>
        </c:ser>
        <c:ser>
          <c:idx val="2"/>
          <c:order val="2"/>
          <c:tx>
            <c:strRef>
              <c:f>Лист2!$E$2</c:f>
              <c:strCache>
                <c:ptCount val="1"/>
                <c:pt idx="0">
                  <c:v>Библиотека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Лист2!$B$3:$B$5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Лист2!$E$3:$E$5</c:f>
              <c:numCache>
                <c:formatCode>0</c:formatCode>
                <c:ptCount val="3"/>
                <c:pt idx="0">
                  <c:v>12980.4</c:v>
                </c:pt>
                <c:pt idx="1">
                  <c:v>12980.4</c:v>
                </c:pt>
                <c:pt idx="2">
                  <c:v>12980.4</c:v>
                </c:pt>
              </c:numCache>
            </c:numRef>
          </c:val>
        </c:ser>
        <c:ser>
          <c:idx val="3"/>
          <c:order val="3"/>
          <c:tx>
            <c:strRef>
              <c:f>Лист2!#ССЫЛКА!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Лист2!$B$3:$B$5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Лист2!#ССЫЛКА!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Лист2!$B$3:$B$5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256192"/>
        <c:axId val="121286656"/>
      </c:barChart>
      <c:catAx>
        <c:axId val="12125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1286656"/>
        <c:crosses val="autoZero"/>
        <c:auto val="1"/>
        <c:lblAlgn val="ctr"/>
        <c:lblOffset val="100"/>
        <c:noMultiLvlLbl val="0"/>
      </c:catAx>
      <c:valAx>
        <c:axId val="1212866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12125619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/>
      </c:spPr>
    </c:plotArea>
    <c:legend>
      <c:legendPos val="b"/>
      <c:legendEntry>
        <c:idx val="0"/>
        <c:txPr>
          <a:bodyPr/>
          <a:lstStyle/>
          <a:p>
            <a:pPr>
              <a:defRPr sz="12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baseline="0"/>
            </a:pPr>
            <a:endParaRPr lang="ru-RU"/>
          </a:p>
        </c:txPr>
      </c:legendEntry>
      <c:legendEntry>
        <c:idx val="3"/>
        <c:delete val="1"/>
      </c:legendEntry>
      <c:legendEntry>
        <c:idx val="4"/>
        <c:delete val="1"/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solidFill>
      <a:srgbClr val="99FFCC"/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68922113173073"/>
          <c:y val="0.38314509366684124"/>
          <c:w val="0.3910493624962596"/>
          <c:h val="0.584213526539379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3399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0033CC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66FF99"/>
              </a:solidFill>
            </c:spPr>
          </c:dPt>
          <c:dPt>
            <c:idx val="6"/>
            <c:bubble3D val="0"/>
            <c:spPr>
              <a:solidFill>
                <a:srgbClr val="FFD03B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008000"/>
              </a:solidFill>
            </c:spPr>
          </c:dPt>
          <c:dPt>
            <c:idx val="9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4.1266659112116022E-2"/>
                  <c:y val="8.4633618751355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6896542642192284E-2"/>
                  <c:y val="3.844166124398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052848360692019E-2"/>
                  <c:y val="2.7014524841155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5594042203969326E-2"/>
                  <c:y val="1.1390930108294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День города -900</c:v>
                </c:pt>
                <c:pt idx="1">
                  <c:v>Мероприятия в  сельских домах культуры - 667</c:v>
                </c:pt>
                <c:pt idx="2">
                  <c:v>Участие в фестивалях, конкурсах разного уровня - 460</c:v>
                </c:pt>
                <c:pt idx="3">
                  <c:v>Фестиваль "Оса - акватория Беринга" - 500</c:v>
                </c:pt>
                <c:pt idx="4">
                  <c:v>Обновление книжных фондов библиотеки - 300</c:v>
                </c:pt>
                <c:pt idx="5">
                  <c:v>Обеспечение безопасности при проведении мероприятий - 250</c:v>
                </c:pt>
                <c:pt idx="6">
                  <c:v>Экспозиция "В.Беринг - Оса. На пути к Великим открытиям - 195</c:v>
                </c:pt>
                <c:pt idx="7">
                  <c:v>Проект "Маршрутами Великой северной экспедиции" - 100</c:v>
                </c:pt>
                <c:pt idx="8">
                  <c:v>Конкурс "Цветущий май" - 150</c:v>
                </c:pt>
                <c:pt idx="9">
                  <c:v>Конкурс "Свежий ветер" -150</c:v>
                </c:pt>
                <c:pt idx="10">
                  <c:v>Творческий тур "Нам нет преград" - 100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900</c:v>
                </c:pt>
                <c:pt idx="1">
                  <c:v>667</c:v>
                </c:pt>
                <c:pt idx="2">
                  <c:v>460</c:v>
                </c:pt>
                <c:pt idx="3">
                  <c:v>500</c:v>
                </c:pt>
                <c:pt idx="4">
                  <c:v>300</c:v>
                </c:pt>
                <c:pt idx="5">
                  <c:v>250</c:v>
                </c:pt>
                <c:pt idx="6">
                  <c:v>195</c:v>
                </c:pt>
                <c:pt idx="7">
                  <c:v>100</c:v>
                </c:pt>
                <c:pt idx="8">
                  <c:v>150</c:v>
                </c:pt>
                <c:pt idx="9">
                  <c:v>150</c:v>
                </c:pt>
                <c:pt idx="1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tr"/>
      <c:layout>
        <c:manualLayout>
          <c:xMode val="edge"/>
          <c:yMode val="edge"/>
          <c:x val="0.68369232941618074"/>
          <c:y val="0"/>
          <c:w val="0.28679401838942881"/>
          <c:h val="1"/>
        </c:manualLayout>
      </c:layout>
      <c:overlay val="0"/>
      <c:spPr>
        <a:noFill/>
        <a:ln w="38100">
          <a:gradFill>
            <a:gsLst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  <c:txPr>
        <a:bodyPr/>
        <a:lstStyle/>
        <a:p>
          <a:pPr>
            <a:defRPr sz="1200" b="0" i="0" kern="1500" spc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9402624"/>
        <c:axId val="199404160"/>
        <c:axId val="0"/>
      </c:bar3DChart>
      <c:catAx>
        <c:axId val="1994026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99404160"/>
        <c:crosses val="autoZero"/>
        <c:auto val="1"/>
        <c:lblAlgn val="ctr"/>
        <c:lblOffset val="100"/>
        <c:noMultiLvlLbl val="0"/>
      </c:catAx>
      <c:valAx>
        <c:axId val="199404160"/>
        <c:scaling>
          <c:orientation val="minMax"/>
        </c:scaling>
        <c:delete val="0"/>
        <c:axPos val="l"/>
        <c:majorTickMark val="none"/>
        <c:minorTickMark val="none"/>
        <c:tickLblPos val="none"/>
        <c:crossAx val="19940262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397">
          <a:noFill/>
        </a:ln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25397">
          <a:noFill/>
        </a:ln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0.17592750558957909"/>
          <c:y val="8.3985078893673057E-2"/>
          <c:w val="0.7700601487314086"/>
          <c:h val="0.573264386612869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Оказание услуг в области физкультуры и спорта бюджетными (автономными) учреждениями (2 учреждения)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1.5747258241147809E-3"/>
                  <c:y val="1.0608342374192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34796</c:v>
                </c:pt>
                <c:pt idx="1">
                  <c:v>34796</c:v>
                </c:pt>
                <c:pt idx="2">
                  <c:v>34796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Мероприятия в области физкультуры и спорта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728.1</c:v>
                </c:pt>
                <c:pt idx="1">
                  <c:v>728.1</c:v>
                </c:pt>
                <c:pt idx="2">
                  <c:v>728.1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Создание условий для занятия физической культурой и спортом (строительство и обустройство спортивных площадок)</c:v>
                </c:pt>
              </c:strCache>
            </c:strRef>
          </c:tx>
          <c:spPr>
            <a:solidFill>
              <a:srgbClr val="0099FF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2.8039029843491786E-3"/>
                  <c:y val="-4.796165363898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981335666375038E-4"/>
                  <c:y val="-1.0066111116426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981481481481484E-3"/>
                  <c:y val="-9.7205346294046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60493827160495E-3"/>
                  <c:y val="-9.3749581423828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0</c:formatCode>
                <c:ptCount val="3"/>
                <c:pt idx="0">
                  <c:v>2974.6</c:v>
                </c:pt>
                <c:pt idx="1">
                  <c:v>3305.4</c:v>
                </c:pt>
                <c:pt idx="2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367168"/>
        <c:axId val="181368704"/>
        <c:axId val="0"/>
      </c:bar3DChart>
      <c:catAx>
        <c:axId val="18136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1368704"/>
        <c:crosses val="autoZero"/>
        <c:auto val="1"/>
        <c:lblAlgn val="ctr"/>
        <c:lblOffset val="100"/>
        <c:noMultiLvlLbl val="0"/>
      </c:catAx>
      <c:valAx>
        <c:axId val="181368704"/>
        <c:scaling>
          <c:orientation val="minMax"/>
          <c:max val="40000"/>
          <c:min val="1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367168"/>
        <c:crosses val="autoZero"/>
        <c:crossBetween val="between"/>
        <c:majorUnit val="10000"/>
      </c:valAx>
    </c:plotArea>
    <c:legend>
      <c:legendPos val="b"/>
      <c:layout>
        <c:manualLayout>
          <c:xMode val="edge"/>
          <c:yMode val="edge"/>
          <c:x val="2.1574438611840187E-2"/>
          <c:y val="0.70710639197270764"/>
          <c:w val="0.88054704967434627"/>
          <c:h val="0.20056545207714049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60000"/>
        <a:lumOff val="40000"/>
      </a:schemeClr>
    </a:solidFill>
    <a:scene3d>
      <a:camera prst="orthographicFront"/>
      <a:lightRig rig="threePt" dir="t"/>
    </a:scene3d>
    <a:sp3d>
      <a:bevelT h="6350"/>
    </a:sp3d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36101590953015"/>
          <c:y val="0.28747747695977588"/>
          <c:w val="0.44726584524156704"/>
          <c:h val="0.813267585263069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6"/>
                <c:pt idx="0">
                  <c:v>Участие в краевых соревнованиях по видам спорта (Первенства ПК, Чемпионаты ПК) - 1145</c:v>
                </c:pt>
                <c:pt idx="1">
                  <c:v>Открытые Первенства ПК, открытые турниры по видам спорта на территории Осинского ГО - 299</c:v>
                </c:pt>
                <c:pt idx="2">
                  <c:v>Спартакиада среди учащихся и организаций- 281</c:v>
                </c:pt>
                <c:pt idx="3">
                  <c:v>Внедрение ВФСК "Готов к труду и обороне" - 200</c:v>
                </c:pt>
                <c:pt idx="4">
                  <c:v>Крупные массовые соревнования на территории Осинского ГО (Гонка мужества, Лыжня России, Кросс нации и др.) - 168</c:v>
                </c:pt>
                <c:pt idx="5">
                  <c:v>Прочие мероприятия (плавание, хоккей, вольная борьба, гиревой спорт, волейбол, футбол) -203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6"/>
                <c:pt idx="0">
                  <c:v>1145</c:v>
                </c:pt>
                <c:pt idx="1">
                  <c:v>299</c:v>
                </c:pt>
                <c:pt idx="2">
                  <c:v>281</c:v>
                </c:pt>
                <c:pt idx="3">
                  <c:v>200</c:v>
                </c:pt>
                <c:pt idx="4">
                  <c:v>168</c:v>
                </c:pt>
                <c:pt idx="5">
                  <c:v>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0463400891964389"/>
          <c:y val="1.1033256841193892E-2"/>
          <c:w val="0.28647342172064916"/>
          <c:h val="0.97793348631761223"/>
        </c:manualLayout>
      </c:layout>
      <c:overlay val="1"/>
      <c:txPr>
        <a:bodyPr anchor="ctr"/>
        <a:lstStyle/>
        <a:p>
          <a:pPr>
            <a:lnSpc>
              <a:spcPts val="1680"/>
            </a:lnSpc>
            <a:defRPr sz="1400" kern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050"/>
      </a:pPr>
      <a:endParaRPr lang="ru-RU"/>
    </a:p>
  </c:txPr>
  <c:externalData r:id="rId1">
    <c:autoUpdate val="0"/>
  </c:externalData>
  <c:userShapes r:id="rId2"/>
</c:chartSpace>
</file>

<file path=ppt/drawing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rawing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image" Target="../media/image37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0.12667</cdr:x>
      <cdr:y>0.83345</cdr:y>
    </cdr:from>
    <cdr:to>
      <cdr:x>0.22164</cdr:x>
      <cdr:y>0.89919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174" y="4081039"/>
          <a:ext cx="647933" cy="321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2019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0.3483</cdr:x>
      <cdr:y>0.8356</cdr:y>
    </cdr:from>
    <cdr:to>
      <cdr:x>0.44329</cdr:x>
      <cdr:y>0.90135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6264" y="4091566"/>
          <a:ext cx="648070" cy="321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2020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0.57225</cdr:x>
      <cdr:y>0.83345</cdr:y>
    </cdr:from>
    <cdr:to>
      <cdr:x>0.67109</cdr:x>
      <cdr:y>0.90105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04205" y="4081039"/>
          <a:ext cx="674336" cy="33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2021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0.78103</cdr:x>
      <cdr:y>0.83345</cdr:y>
    </cdr:from>
    <cdr:to>
      <cdr:x>0.87988</cdr:x>
      <cdr:y>0.90105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28592" y="4081039"/>
          <a:ext cx="674405" cy="331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2022</a:t>
          </a:r>
          <a:endParaRPr lang="ru-RU" sz="16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0.10924</cdr:x>
      <cdr:y>0.03948</cdr:y>
    </cdr:from>
    <cdr:to>
      <cdr:x>0.24369</cdr:x>
      <cdr:y>0.10528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36104" y="216024"/>
          <a:ext cx="1152137" cy="3600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0000"/>
              </a:solidFill>
            </a:rPr>
            <a:t>13966</a:t>
          </a:r>
          <a:endParaRPr lang="ru-RU" sz="18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0.31931</cdr:x>
      <cdr:y>0.03948</cdr:y>
    </cdr:from>
    <cdr:to>
      <cdr:x>0.42855</cdr:x>
      <cdr:y>0.10528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736304" y="216024"/>
          <a:ext cx="936113" cy="3600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0000"/>
              </a:solidFill>
            </a:rPr>
            <a:t>16482</a:t>
          </a:r>
          <a:endParaRPr lang="ru-RU" sz="18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0.51258</cdr:x>
      <cdr:y>0.03948</cdr:y>
    </cdr:from>
    <cdr:to>
      <cdr:x>0.62182</cdr:x>
      <cdr:y>0.10528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92488" y="216024"/>
          <a:ext cx="936113" cy="3600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0000"/>
              </a:solidFill>
            </a:rPr>
            <a:t>17141 </a:t>
          </a:r>
          <a:endParaRPr lang="ru-RU" sz="1800" b="1" dirty="0">
            <a:solidFill>
              <a:srgbClr val="00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0.2377</cdr:x>
      <cdr:y>0.01205</cdr:y>
    </cdr:from>
    <cdr:to>
      <cdr:x>0.34493</cdr:x>
      <cdr:y>0.06902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088232" y="72008"/>
          <a:ext cx="942040" cy="340481"/>
        </a:xfrm>
        <a:prstGeom xmlns:a="http://schemas.openxmlformats.org/drawingml/2006/main" prst="rect">
          <a:avLst/>
        </a:prstGeom>
        <a:solidFill xmlns:a="http://schemas.openxmlformats.org/drawingml/2006/main">
          <a:srgbClr val="99FF33"/>
        </a:solidFill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63402</a:t>
          </a:r>
        </a:p>
        <a:p xmlns:a="http://schemas.openxmlformats.org/drawingml/2006/main">
          <a:pPr algn="ctr"/>
          <a:endParaRPr lang="ru-RU" sz="17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0.4672</cdr:x>
      <cdr:y>0.01205</cdr:y>
    </cdr:from>
    <cdr:to>
      <cdr:x>0.57375</cdr:x>
      <cdr:y>0.07415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104456" y="72008"/>
          <a:ext cx="936066" cy="371140"/>
        </a:xfrm>
        <a:prstGeom xmlns:a="http://schemas.openxmlformats.org/drawingml/2006/main" prst="rect">
          <a:avLst/>
        </a:prstGeom>
        <a:solidFill xmlns:a="http://schemas.openxmlformats.org/drawingml/2006/main">
          <a:srgbClr val="99FF66"/>
        </a:solidFill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42263</a:t>
          </a:r>
        </a:p>
        <a:p xmlns:a="http://schemas.openxmlformats.org/drawingml/2006/main">
          <a:pPr algn="ctr"/>
          <a:endParaRPr lang="ru-RU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0.71309</cdr:x>
      <cdr:y>0.01205</cdr:y>
    </cdr:from>
    <cdr:to>
      <cdr:x>0.81965</cdr:x>
      <cdr:y>0.07415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264696" y="72008"/>
          <a:ext cx="936153" cy="371140"/>
        </a:xfrm>
        <a:prstGeom xmlns:a="http://schemas.openxmlformats.org/drawingml/2006/main" prst="rect">
          <a:avLst/>
        </a:prstGeom>
        <a:solidFill xmlns:a="http://schemas.openxmlformats.org/drawingml/2006/main">
          <a:srgbClr val="99FF66"/>
        </a:solidFill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16271</a:t>
          </a:r>
        </a:p>
        <a:p xmlns:a="http://schemas.openxmlformats.org/drawingml/2006/main">
          <a:pPr algn="ctr"/>
          <a:endParaRPr lang="ru-RU" sz="17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0.50972</cdr:x>
      <cdr:y>0.05387</cdr:y>
    </cdr:from>
    <cdr:to>
      <cdr:x>0.62308</cdr:x>
      <cdr:y>0.12009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441781" y="302576"/>
          <a:ext cx="987836" cy="3719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14051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0.50418</cdr:x>
      <cdr:y>0.0385</cdr:y>
    </cdr:from>
    <cdr:to>
      <cdr:x>0.62185</cdr:x>
      <cdr:y>0.09953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320480" y="216024"/>
          <a:ext cx="1008352" cy="342427"/>
        </a:xfrm>
        <a:prstGeom xmlns:a="http://schemas.openxmlformats.org/drawingml/2006/main" prst="rect">
          <a:avLst/>
        </a:prstGeom>
        <a:solidFill xmlns:a="http://schemas.openxmlformats.org/drawingml/2006/main">
          <a:srgbClr val="66FFFF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123829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0.26049</cdr:x>
      <cdr:y>0.0385</cdr:y>
    </cdr:from>
    <cdr:to>
      <cdr:x>0.36969</cdr:x>
      <cdr:y>0.09954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rot="10800000" flipV="1">
          <a:off x="2232248" y="216024"/>
          <a:ext cx="935770" cy="342483"/>
        </a:xfrm>
        <a:prstGeom xmlns:a="http://schemas.openxmlformats.org/drawingml/2006/main" prst="rect">
          <a:avLst/>
        </a:prstGeom>
        <a:solidFill xmlns:a="http://schemas.openxmlformats.org/drawingml/2006/main">
          <a:srgbClr val="66FFFF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125365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0.74787</cdr:x>
      <cdr:y>0.0385</cdr:y>
    </cdr:from>
    <cdr:to>
      <cdr:x>0.86743</cdr:x>
      <cdr:y>0.09953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rot="10800000" flipV="1">
          <a:off x="6408712" y="216024"/>
          <a:ext cx="1024549" cy="342427"/>
        </a:xfrm>
        <a:prstGeom xmlns:a="http://schemas.openxmlformats.org/drawingml/2006/main" prst="rect">
          <a:avLst/>
        </a:prstGeom>
        <a:solidFill xmlns:a="http://schemas.openxmlformats.org/drawingml/2006/main">
          <a:srgbClr val="66FFFF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125200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0.48734</cdr:x>
      <cdr:y>0.0041</cdr:y>
    </cdr:from>
    <cdr:to>
      <cdr:x>0.61338</cdr:x>
      <cdr:y>0.07305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176142" y="25704"/>
          <a:ext cx="1080078" cy="4320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112309</a:t>
          </a:r>
          <a:endParaRPr lang="ru-RU" sz="22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0.31091</cdr:x>
      <cdr:y>0.04113</cdr:y>
    </cdr:from>
    <cdr:to>
      <cdr:x>0.40757</cdr:x>
      <cdr:y>0.09947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64296" y="249005"/>
          <a:ext cx="828311" cy="35320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4319</a:t>
          </a:r>
          <a:endParaRPr lang="ru-RU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0.52099</cdr:x>
      <cdr:y>0.05189</cdr:y>
    </cdr:from>
    <cdr:to>
      <cdr:x>0.6154</cdr:x>
      <cdr:y>0.11023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464496" y="314142"/>
          <a:ext cx="809030" cy="35320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1019</a:t>
          </a:r>
          <a:endParaRPr lang="ru-RU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0.72058</cdr:x>
      <cdr:y>0.05131</cdr:y>
    </cdr:from>
    <cdr:to>
      <cdr:x>0.81498</cdr:x>
      <cdr:y>0.10965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174879" y="310635"/>
          <a:ext cx="808944" cy="35320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1019</a:t>
          </a:r>
          <a:endParaRPr lang="ru-RU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0.63582</cdr:y>
    </cdr:from>
    <cdr:to>
      <cdr:x>0.57324</cdr:x>
      <cdr:y>0.93575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-342900" y="3849405"/>
          <a:ext cx="4912294" cy="1815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85750" indent="-285750">
            <a:buFontTx/>
            <a:buChar char="-"/>
            <a:defRPr/>
          </a:pPr>
          <a:r>
            <a:rPr lang="ru-RU" sz="16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 </a:t>
          </a:r>
          <a:r>
            <a:rPr lang="ru-RU" sz="1600" b="1" kern="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сельхозтоваропроизводителям</a:t>
          </a:r>
          <a:endParaRPr lang="ru-RU" sz="1600" b="1" kern="0" dirty="0" smtClean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indent="-285750">
            <a:buFontTx/>
            <a:buChar char="-"/>
            <a:defRPr/>
          </a:pPr>
          <a:r>
            <a:rPr lang="ru-RU" sz="16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кадрового потенциала в с/х</a:t>
          </a:r>
        </a:p>
        <a:p xmlns:a="http://schemas.openxmlformats.org/drawingml/2006/main">
          <a:pPr marL="285750" indent="-285750">
            <a:buFontTx/>
            <a:buChar char="-"/>
            <a:defRPr/>
          </a:pPr>
          <a:r>
            <a:rPr lang="ru-RU" sz="16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Возмещение затрат </a:t>
          </a:r>
          <a:r>
            <a:rPr lang="ru-RU" sz="1600" b="1" kern="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сельхозтоваропроизводителям</a:t>
          </a:r>
          <a:r>
            <a:rPr lang="ru-RU" sz="16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распашку земель, не использованных в обороте</a:t>
          </a:r>
        </a:p>
        <a:p xmlns:a="http://schemas.openxmlformats.org/drawingml/2006/main">
          <a:pPr marL="285750" indent="-285750">
            <a:buFontTx/>
            <a:buChar char="-"/>
            <a:defRPr/>
          </a:pPr>
          <a:r>
            <a:rPr lang="ru-RU" sz="16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и организационное сопровождение </a:t>
          </a:r>
          <a:r>
            <a:rPr lang="ru-RU" sz="1600" b="1" kern="0" dirty="0" err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сельхозтоваропроизводителей</a:t>
          </a:r>
          <a:endParaRPr lang="ru-RU" sz="1600" b="1" kern="0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0.43862</cdr:x>
      <cdr:y>0.94505</cdr:y>
    </cdr:from>
    <cdr:to>
      <cdr:x>0.98929</cdr:x>
      <cdr:y>0.98516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758704" y="5721613"/>
          <a:ext cx="4718868" cy="242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* Без учета расходов на содержание органов местного самоуправления</a:t>
          </a:r>
          <a:endParaRPr lang="ru-RU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0.50882</cdr:x>
      <cdr:y>0.06169</cdr:y>
    </cdr:from>
    <cdr:to>
      <cdr:x>0.62218</cdr:x>
      <cdr:y>0.12791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524982" y="349226"/>
          <a:ext cx="1008130" cy="37488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36590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0.11207</cdr:x>
      <cdr:y>0.19407</cdr:y>
    </cdr:from>
    <cdr:to>
      <cdr:x>0.17672</cdr:x>
      <cdr:y>0.25725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1105962"/>
          <a:ext cx="5400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22%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0.31801</cdr:x>
      <cdr:y>0.19407</cdr:y>
    </cdr:from>
    <cdr:to>
      <cdr:x>0.38266</cdr:x>
      <cdr:y>0.25725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56313" y="1105962"/>
          <a:ext cx="5400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21%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0.52586</cdr:x>
      <cdr:y>0.18144</cdr:y>
    </cdr:from>
    <cdr:to>
      <cdr:x>0.59052</cdr:x>
      <cdr:y>0.24462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92488" y="1033954"/>
          <a:ext cx="5400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19%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0.11703</cdr:x>
      <cdr:y>0.29516</cdr:y>
    </cdr:from>
    <cdr:to>
      <cdr:x>0.17672</cdr:x>
      <cdr:y>0.35834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77577" y="1682026"/>
          <a:ext cx="49858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0.32393</cdr:x>
      <cdr:y>0.28252</cdr:y>
    </cdr:from>
    <cdr:to>
      <cdr:x>0.38362</cdr:x>
      <cdr:y>0.3457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05769" y="1610018"/>
          <a:ext cx="49858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0.52132</cdr:x>
      <cdr:y>0.26989</cdr:y>
    </cdr:from>
    <cdr:to>
      <cdr:x>0.58101</cdr:x>
      <cdr:y>0.33307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54512" y="1538010"/>
          <a:ext cx="49858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8%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0.11703</cdr:x>
      <cdr:y>0.40888</cdr:y>
    </cdr:from>
    <cdr:to>
      <cdr:x>0.18966</cdr:x>
      <cdr:y>0.47206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77577" y="2330098"/>
          <a:ext cx="60659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15%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0.31897</cdr:x>
      <cdr:y>0.39625</cdr:y>
    </cdr:from>
    <cdr:to>
      <cdr:x>0.39655</cdr:x>
      <cdr:y>0.45943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64296" y="2258090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14%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0.51724</cdr:x>
      <cdr:y>0.3457</cdr:y>
    </cdr:from>
    <cdr:to>
      <cdr:x>0.59483</cdr:x>
      <cdr:y>0.40888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320480" y="1970058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11%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0.10595</cdr:x>
      <cdr:y>0.69951</cdr:y>
    </cdr:from>
    <cdr:to>
      <cdr:x>0.17857</cdr:x>
      <cdr:y>0.76269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85010" y="3986282"/>
          <a:ext cx="60659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54%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0.311</cdr:x>
      <cdr:y>0.68687</cdr:y>
    </cdr:from>
    <cdr:to>
      <cdr:x>0.38362</cdr:x>
      <cdr:y>0.75005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97757" y="3914274"/>
          <a:ext cx="60659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56%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0.51843</cdr:x>
      <cdr:y>0.67424</cdr:y>
    </cdr:from>
    <cdr:to>
      <cdr:x>0.59105</cdr:x>
      <cdr:y>0.73742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330423" y="3842266"/>
          <a:ext cx="60659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62%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0.14914</cdr:x>
      <cdr:y>0.06024</cdr:y>
    </cdr:from>
    <cdr:to>
      <cdr:x>0.25923</cdr:x>
      <cdr:y>0.12754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360040"/>
          <a:ext cx="982993" cy="4022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458873</a:t>
          </a:r>
        </a:p>
        <a:p xmlns:a="http://schemas.openxmlformats.org/drawingml/2006/main">
          <a:pPr algn="ctr"/>
          <a:endParaRPr lang="ru-RU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0.36688</cdr:x>
      <cdr:y>0.06024</cdr:y>
    </cdr:from>
    <cdr:to>
      <cdr:x>0.47697</cdr:x>
      <cdr:y>0.12754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315310" y="360034"/>
          <a:ext cx="994827" cy="4022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472839</a:t>
          </a:r>
        </a:p>
        <a:p xmlns:a="http://schemas.openxmlformats.org/drawingml/2006/main">
          <a:pPr algn="ctr"/>
          <a:endParaRPr lang="ru-RU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0.56849</cdr:x>
      <cdr:y>0.07229</cdr:y>
    </cdr:from>
    <cdr:to>
      <cdr:x>0.67858</cdr:x>
      <cdr:y>0.13959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076056" y="432048"/>
          <a:ext cx="982993" cy="40222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473324</a:t>
          </a:r>
        </a:p>
        <a:p xmlns:a="http://schemas.openxmlformats.org/drawingml/2006/main">
          <a:pPr algn="ctr"/>
          <a:endParaRPr lang="ru-RU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0.0358</cdr:x>
      <cdr:y>0.96386</cdr:y>
    </cdr:from>
    <cdr:to>
      <cdr:x>0.70516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3528" y="5760640"/>
          <a:ext cx="60486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* Без учета расходов на содержание органов местного самоуправления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0.12604</cdr:x>
      <cdr:y>0.03948</cdr:y>
    </cdr:from>
    <cdr:to>
      <cdr:x>0.23528</cdr:x>
      <cdr:y>0.10528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080120" y="216024"/>
          <a:ext cx="936113" cy="3600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0000"/>
              </a:solidFill>
            </a:rPr>
            <a:t>69561</a:t>
          </a:r>
          <a:endParaRPr lang="ru-RU" sz="18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0.31931</cdr:x>
      <cdr:y>0.05264</cdr:y>
    </cdr:from>
    <cdr:to>
      <cdr:x>0.42855</cdr:x>
      <cdr:y>0.11844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736304" y="288032"/>
          <a:ext cx="936113" cy="3600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0000"/>
              </a:solidFill>
            </a:rPr>
            <a:t>71957</a:t>
          </a:r>
          <a:endParaRPr lang="ru-RU" sz="18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0.51258</cdr:x>
      <cdr:y>0.03948</cdr:y>
    </cdr:from>
    <cdr:to>
      <cdr:x>0.62182</cdr:x>
      <cdr:y>0.10528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392488" y="216024"/>
          <a:ext cx="936113" cy="3600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000000"/>
              </a:solidFill>
            </a:rPr>
            <a:t>83341 </a:t>
          </a:r>
          <a:endParaRPr lang="ru-RU" sz="1800" b="1" dirty="0">
            <a:solidFill>
              <a:srgbClr val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0.13913</cdr:x>
      <cdr:y>0.0375</cdr:y>
    </cdr:from>
    <cdr:to>
      <cdr:x>0.25217</cdr:x>
      <cdr:y>0.1125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216024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0.16522</cdr:x>
      <cdr:y>0.0125</cdr:y>
    </cdr:from>
    <cdr:to>
      <cdr:x>0.28696</cdr:x>
      <cdr:y>0.0875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68152" y="72008"/>
          <a:ext cx="1008120" cy="432048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62038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0.46087</cdr:x>
      <cdr:y>0.0125</cdr:y>
    </cdr:from>
    <cdr:to>
      <cdr:x>0.58261</cdr:x>
      <cdr:y>0.0875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16424" y="72008"/>
          <a:ext cx="1008119" cy="432048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61941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0.76522</cdr:x>
      <cdr:y>0.0125</cdr:y>
    </cdr:from>
    <cdr:to>
      <cdr:x>0.88696</cdr:x>
      <cdr:y>0.0875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36704" y="72008"/>
          <a:ext cx="1008119" cy="432048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61941</a:t>
          </a:r>
          <a:endParaRPr lang="ru-RU" sz="18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0.00797</cdr:x>
      <cdr:y>0.0119</cdr:y>
    </cdr:from>
    <cdr:to>
      <cdr:x>0.19125</cdr:x>
      <cdr:y>0.25539</cdr:y>
    </cdr:to>
    <cdr:pic>
      <cdr:nvPicPr>
        <cdr:cNvPr id="8" name="Рисунок 7" descr="C:\Users\fau-5\Desktop\151579.jp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72008"/>
          <a:ext cx="1656184" cy="14727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0.03187</cdr:x>
      <cdr:y>0.52381</cdr:y>
    </cdr:from>
    <cdr:to>
      <cdr:x>0.21908</cdr:x>
      <cdr:y>0.74836</cdr:y>
    </cdr:to>
    <cdr:pic>
      <cdr:nvPicPr>
        <cdr:cNvPr id="10" name="Рисунок 9" descr="\\BUD-1\Users\Public\Documents\ПЛАНИРОВАНИЕ бюджета 2015-2017\проект бюджета 2 чтение\iLGV4VANW.jpg"/>
        <cdr:cNvPicPr/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88032" y="3168352"/>
          <a:ext cx="1691723" cy="13582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0.06375</cdr:x>
      <cdr:y>0.7619</cdr:y>
    </cdr:from>
    <cdr:to>
      <cdr:x>0.2789</cdr:x>
      <cdr:y>0.99189</cdr:y>
    </cdr:to>
    <cdr:pic>
      <cdr:nvPicPr>
        <cdr:cNvPr id="1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76064" y="4608512"/>
          <a:ext cx="1944216" cy="13910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0.42233</cdr:x>
      <cdr:y>0.0119</cdr:y>
    </cdr:from>
    <cdr:to>
      <cdr:x>0.68141</cdr:x>
      <cdr:y>0.26994</cdr:y>
    </cdr:to>
    <cdr:pic>
      <cdr:nvPicPr>
        <cdr:cNvPr id="13" name="Рисунок 12" descr="C:\Documents and Settings\1\Рабочий стол\Библиокараван\СОШ 4\IMG_6907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extLst/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816424" y="72008"/>
          <a:ext cx="2341143" cy="156076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/>
      </cdr:spPr>
    </cdr:pic>
  </cdr:relSizeAnchor>
  <cdr:relSizeAnchor xmlns:cdr="http://schemas.openxmlformats.org/drawingml/2006/chartDrawing">
    <cdr:from>
      <cdr:x>0.00797</cdr:x>
      <cdr:y>0.22619</cdr:y>
    </cdr:from>
    <cdr:to>
      <cdr:x>0.32379</cdr:x>
      <cdr:y>0.5119</cdr:y>
    </cdr:to>
    <cdr:pic>
      <cdr:nvPicPr>
        <cdr:cNvPr id="7" name="Picture 3" descr="F:\ОТЧЕТЫ\Отчет 2017\КРАЙ\Осинский район Приложение\Фото\Мозаика\M2017 (2)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008" y="1368152"/>
          <a:ext cx="2853895" cy="172819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0.20718</cdr:x>
      <cdr:y>0.02381</cdr:y>
    </cdr:from>
    <cdr:to>
      <cdr:x>0.42206</cdr:x>
      <cdr:y>0.23783</cdr:y>
    </cdr:to>
    <cdr:pic>
      <cdr:nvPicPr>
        <cdr:cNvPr id="11" name="Picture 4" descr="F:\ОТЧЕТЫ\Отчет 2017\КРАЙ\Осинский район Приложение\Вишневая благодать 59 Ф 59 региона\IMG_2476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72208" y="144016"/>
          <a:ext cx="1941765" cy="129451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0.01653</cdr:x>
      <cdr:y>2.04226E-7</cdr:y>
    </cdr:from>
    <cdr:to>
      <cdr:x>0.9833</cdr:x>
      <cdr:y>0.26471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44016" y="1"/>
          <a:ext cx="8424232" cy="129614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первичной финансовой поддержки молодых семей для приобретения (</a:t>
          </a:r>
          <a:r>
            <a:rPr lang="ru-RU" sz="2000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счтроительства</a:t>
          </a:r>
          <a:r>
            <a: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отдельного благоустроенного жилья (доля местного бюджета) – </a:t>
          </a:r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1 500,0 </a:t>
          </a:r>
          <a:r>
            <a:rPr lang="ru-RU" sz="2000" b="1" u="sng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0.01653</cdr:x>
      <cdr:y>0.32353</cdr:y>
    </cdr:from>
    <cdr:to>
      <cdr:x>0.97904</cdr:x>
      <cdr:y>0.6152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144015" y="1584176"/>
          <a:ext cx="8387095" cy="1428158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системы условий и мероприятий, способствующих реализации и увеличению потенциала молодежи, воспитанию гражданственности и организации созидательного досуга в молодежной среде 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663,8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  <a:defRPr/>
          </a:pPr>
          <a:endParaRPr lang="ru-RU" dirty="0">
            <a:solidFill>
              <a:srgbClr val="00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0.32369</cdr:x>
      <cdr:y>0.02235</cdr:y>
    </cdr:from>
    <cdr:to>
      <cdr:x>0.42869</cdr:x>
      <cdr:y>0.09123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663840" y="131971"/>
          <a:ext cx="864108" cy="40671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38499</a:t>
          </a:r>
        </a:p>
        <a:p xmlns:a="http://schemas.openxmlformats.org/drawingml/2006/main">
          <a:pPr algn="ctr"/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0.50744</cdr:x>
      <cdr:y>0.0356</cdr:y>
    </cdr:from>
    <cdr:to>
      <cdr:x>0.61923</cdr:x>
      <cdr:y>0.10448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76008" y="210217"/>
          <a:ext cx="919987" cy="40671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38829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0.69993</cdr:x>
      <cdr:y>0.05894</cdr:y>
    </cdr:from>
    <cdr:to>
      <cdr:x>0.80492</cdr:x>
      <cdr:y>0.12782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760184" y="347995"/>
          <a:ext cx="864025" cy="40671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37024</a:t>
          </a:r>
        </a:p>
        <a:p xmlns:a="http://schemas.openxmlformats.org/drawingml/2006/main">
          <a:pPr algn="ctr"/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0.45977</cdr:y>
    </cdr:from>
    <cdr:to>
      <cdr:x>0.19732</cdr:x>
      <cdr:y>0.67881</cdr:y>
    </cdr:to>
    <cdr:pic>
      <cdr:nvPicPr>
        <cdr:cNvPr id="10" name="Picture 13" descr="0_8d8db_14d63ca1_L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2880320"/>
          <a:ext cx="1690842" cy="13722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</cdr:x>
      <cdr:y>0</cdr:y>
    </cdr:from>
    <cdr:to>
      <cdr:x>0.18967</cdr:x>
      <cdr:y>0.41333</cdr:y>
    </cdr:to>
    <cdr:pic>
      <cdr:nvPicPr>
        <cdr:cNvPr id="14" name="Рисунок 1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-980728"/>
          <a:ext cx="1522762" cy="22322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0.20168</cdr:x>
      <cdr:y>0.02299</cdr:y>
    </cdr:from>
    <cdr:to>
      <cdr:x>0.50464</cdr:x>
      <cdr:y>0.27632</cdr:y>
    </cdr:to>
    <cdr:pic>
      <cdr:nvPicPr>
        <cdr:cNvPr id="15" name="Рисунок 1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28192" y="144016"/>
          <a:ext cx="2596040" cy="158705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0.0084</cdr:x>
      <cdr:y>0.71264</cdr:y>
    </cdr:from>
    <cdr:to>
      <cdr:x>0.27463</cdr:x>
      <cdr:y>0.97424</cdr:y>
    </cdr:to>
    <cdr:pic>
      <cdr:nvPicPr>
        <cdr:cNvPr id="18" name="Рисунок 1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4464496"/>
          <a:ext cx="2281301" cy="1638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0.14286</cdr:x>
      <cdr:y>0.29885</cdr:y>
    </cdr:from>
    <cdr:to>
      <cdr:x>0.29426</cdr:x>
      <cdr:y>0.47668</cdr:y>
    </cdr:to>
    <cdr:pic>
      <cdr:nvPicPr>
        <cdr:cNvPr id="16" name="Picture 10" descr="P102088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224136" y="1872208"/>
          <a:ext cx="1297340" cy="1114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5917B01D-6747-4CFF-9C51-0E78E5342929}" type="datetimeFigureOut">
              <a:rPr lang="ru-RU" smtClean="0"/>
              <a:t>21.03.2020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4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B263BF98-A02C-4B16-B833-3763E696F3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81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778CB-8D33-4674-A3A4-F343AC44AAD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95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A3F0-95B6-4E43-B58D-6DB2FC1DECA5}" type="slidenum">
              <a:rPr lang="ru-RU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Общий объем расходов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реализацию муниципальной программы «Управление муниципальными финансами Осинского муниципального района» предусмотрен 128006,213 тыс. рублей, в том числе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2016 год – 51824,1 тыс. рублей,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2017 год – 38100,8 тыс. рублей,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2018 год – 38100,8 тыс. рублей.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проекте бюджета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Осинского муниципального района данная программа профинансирована на 100%.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программы в проекте бюджета на 2016 год увеличились на 19,1% к первоначальному бюджету на 2015 год  </a:t>
            </a:r>
            <a:b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(43587 тыс. рублей).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Целевым показателем муниципальной программы является отсутствие муниципального долга.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включает в себя следующие подпрограммы: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Подпрограмма  «Организация и совершенствование бюджетного процесса»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подпрограммы - повышение финансовой устойчивости местных бюджетов.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Реализация подпрограммы позволит: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формирование бюджета Осинского муниципального района по программно-целевым принципам;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>
              <a:spcBef>
                <a:spcPct val="0"/>
              </a:spcBef>
              <a:buFont typeface="Symbol" pitchFamily="18" charset="2"/>
              <a:buChar char="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формирование бюджетов с минимальным уровнем дефицита.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2. Подпрограмма «Обеспечение публичности бюджета Осинского муниципального района»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итогам реализации данной подпрограммы планируется обеспечение открытости и доступности для граждан и организаций информации о прошлой, текущей и планируемой деятельности администрации Осинского муниципального района по подготовке и исполнению районного бюджета.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3. Подпрограмма  «Повышение качества управления муниципальными финансами»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Результатом реализации подпрограммы является эффективное управление муниципальными финансами.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4. Подпрограмма  «Обеспечение реализации муниципальной программы».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Ожидаемым результатом реализации данной подпрограммы является освоение объема финансирования муниципальной программы не ниже 88%.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  <a:latin typeface="Arial" charset="0"/>
            </a:endParaRPr>
          </a:p>
          <a:p>
            <a:pPr indent="452812"/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Реализация социально-значимых инвестиционных проектов, формирование комфортной городской среды и повышение качества дорожной инфраструктуры, актуализация градостроительной документации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реализации муниципальных программ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городского округа в 2020 г на разработку ПСД, строительство (реконструкцию) объектов общественной инфраструктуры планируется направить  30990,2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Планируется реализовать следующие инвестиционные проекты: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FA133-4A89-481D-8AE8-0B362F2D61D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14988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FA133-4A89-481D-8AE8-0B362F2D61D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805227-433E-468B-A7B8-C6C36D8BDE27}" type="slidenum">
              <a:rPr lang="ru-RU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В проекте бюджета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«Эффективное управление земельными ресурсами и имуществом Осинского муниципального района»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предусмотрено 5560 тыс. рублей ежегодно,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первоначальный план на 2015 год составил – 7111 тыс. рублей. 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в рамках муниципальной программы нацелена на: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выполнение плановых показателей по доходам от использования муниципального имущества, арендной платы за землю и доходов от продажи земельных участков;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обеспечение эффективного управления, распоряжения, использования и сохранности муниципального имущества, находящегося в собственности Осинского муниципального района;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снижение задолженности за аренду имущества, находящегося в собственности Осинского муниципального района.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включает в себя следующие мероприятия: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проведение предпродажной подготовки объектов муниципальной казны, расходы на 2015 год были запланированы в сумме 242,5 тыс. руб., на 2016 год потребность составляет 466 тыс. руб.,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2017- 2018 годы - по 426 тыс. рублей ежегодно.</a:t>
            </a: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Средства направляются на основные мероприятия: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технической экспертизы, изготовление технической документации на объекты муниципальной недвижимости, получение сведений об объектах учета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по 240,0 тыс. рублей ежегодно;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независимой оценки рыночной стоимости объектов муниципальной собственности ежегодно по 119 тыс. рублей.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содержание объектов, находящихся в муниципальной собственности Осинского муниципального района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2016 год запланировано 546 тыс. рублей, на 2017- 2018 годы - по 586 тыс. рублей ежегодно. С</a:t>
            </a: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окращение расходов по сравнению с 2015 годом связано с выполнением необходимых работ по текущему ремонту объектов.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Расходы на мероприятия по землеустройству и землепользованию уменьшились по сравнению с 2015 годом на 43% и составляют 1000,0 тыс. руб. В 2016 году средства направляются на: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выполнение комплексных кадастровых работ 304,0 тыс. руб. (38 з/уч);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работ по кадастровой оценке земельных участков граждан и садоводческих, огороднических и дачных некоммерческих объединений граждан, предоставленных для ведения садоводства, огородничества и дачного строительства на 2016 год 696,0 тыс. руб. (348 з/уч).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формирование земельных участков для продажи на торгах запланированы на 2017-2018 годы по 500,0 тыс. руб. ежегодно (по 63 зем/уч). В первоначальном бюджете 2015 года было запланировано сформировать для продажи 170 зем/участков, на текущую дату сформировано 14 участков.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На обеспечение деятельности Комитета имущественных и земельных отношений в проекте бюджета предусмотрено 3548 тыс. руб. ежегодно. </a:t>
            </a:r>
            <a:endParaRPr lang="ru-RU" altLang="ru-RU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237" indent="-287400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596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434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272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910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94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786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625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A5E6AE-C1DA-47A4-8B31-B5E1E39C0F4C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37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В проекте бюджета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МП «Развитие транспортной системы Осинского муниципального района» предусмотрено 60754,9 тыс. рублей, в том числе на: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 г. – 19774 тыс. рублей;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2017 г. – 20490 тыс. рублей;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г. – 20490 тыс. рублей. 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первоначальном плане на 2015 год было запланировано 18536 тыс.рублей. Р</a:t>
            </a: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асходы на 2016 год увеличились в сравнении с 2015 годом на 4478,4 тыс. руб.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включает в себя мероприятия дорожного фонда и организацию перевозок пассажиров и грузов на маршрутах внутреннего водного транспорта. Расшифровка средств дорожного фонда представлена следующим слайдом. Финансовое обеспечение перевозок пассажиров и грузов на маршрутах внутреннего водного транспорта составляет 2511,4 тыс. рублей ежегодно. За счет указанных средств планируется содержать паром СП-16 в ненавигационный период. </a:t>
            </a: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первоначальном бюджете 2015 года данные средства были предусмотрены в сумме 3930 тыс. руб.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В проекте бюджета на 2016-2018 годы средств на организацию перевозок пассажиров автомобильным транспортом не предусмотрено.</a:t>
            </a:r>
            <a:endParaRPr lang="ru-RU" altLang="ru-RU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/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Финансирование данной программы осуществляется в рамках дорожного фонда Осинского муниципального района. </a:t>
            </a:r>
            <a:endParaRPr lang="ru-RU" altLang="ru-RU" sz="13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/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40052-AD77-44DE-99E2-B7C5DED0AE54}" type="slidenum">
              <a:rPr lang="ru-RU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соответствии с Порядком формирования и использования бюджетных ассигнований дорожного фонда Осинского муниципального района объем фонда рассчитан исходя из прогнозируемого объема доходов бюджета Осинского муниципального района от: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акцизов на автомобильный бензин, прямогонный бензин, дизельное топливо, моторные масла для дизельных и карбюраторных (инжекторных) двигателей, производимые на территории Российской Федерации, подлежащих зачислению в  бюджета района в размере 100% доходов бюджета;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  <a:buFontTx/>
              <a:buChar char="-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транспортного налога до 50 % доходов бюджета.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дорожного фонда направляются на: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Ремонт автомобильных дорог. Финансовое обеспечение составляет 3147 тыс. рублей ежегодно.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улучшение транспортно-эксплуатационного состояния сети автомобильных дорог. Планируется отремонтировать 7,822 км. автомобильных дорог: 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 год: ремонт автомобильной дороги «Гамицы-Козлово»,1,239 км.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 год: подъезд к г.Оса, 1,330 км; участок а/дороги «Кукуштан-Чайковский-Лесной», 2,833 км.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2017 год: участок а/дороги «Устиново-Новозалесново-Кашкара», 1,2 км.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год: участок а/дороги «Гремяча-Верхняя Чермода», 1,220 км.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Содержание автомобильных дорог. Финансовое обеспечение составляет на 2016 год 14116,0 тыс. рублей, на 2017-2018 годы по 14832,0 тыс. рублей.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-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снижение доли ДТП с сопутствующими неудовлетворительными дорожными условиями из общего количества ДТП на автомобильных дорогах. За счет указанных средств планируется содержать 157,386 км автомобильных дорог ежегодно.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/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237" indent="-287400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596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434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272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910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94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786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625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F170004-6F74-4518-BF8C-4B1D282328D2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39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37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реализация осуществляется в рамках</a:t>
            </a:r>
            <a:r>
              <a:rPr lang="ru-RU" baseline="0" dirty="0" smtClean="0"/>
              <a:t> </a:t>
            </a:r>
            <a:r>
              <a:rPr lang="ru-RU" dirty="0" smtClean="0"/>
              <a:t>государственной программы Российской Федерации «Обеспечение доступным и комфортным жильем и коммунальными услугами граждан Российской Федерации» по 2 направлениям </a:t>
            </a:r>
          </a:p>
          <a:p>
            <a:r>
              <a:rPr lang="ru-RU" dirty="0" smtClean="0"/>
              <a:t>1.)федерального проекта «Формирование комфортной городской среды»</a:t>
            </a:r>
          </a:p>
          <a:p>
            <a:r>
              <a:rPr lang="ru-RU" dirty="0" smtClean="0"/>
              <a:t>Планируется улучшение благоустройства:</a:t>
            </a:r>
          </a:p>
          <a:p>
            <a:r>
              <a:rPr lang="ru-RU" dirty="0" smtClean="0"/>
              <a:t>4 дворовых территорий – 638,3 тыс. руб.,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 2890,3</a:t>
            </a:r>
          </a:p>
          <a:p>
            <a:r>
              <a:rPr lang="ru-RU" dirty="0" smtClean="0"/>
              <a:t>1 общественной территории – 606,7 тыс. руб.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 10058</a:t>
            </a:r>
          </a:p>
          <a:p>
            <a:r>
              <a:rPr lang="ru-RU" dirty="0" smtClean="0"/>
              <a:t>2.)федерального проекта «Обеспечение устойчивого сокращения непригодного для проживания жилищного фонда» </a:t>
            </a:r>
          </a:p>
          <a:p>
            <a:r>
              <a:rPr lang="ru-RU" dirty="0" smtClean="0"/>
              <a:t>Расселение граждан из многоквартирных домах, признанных аварийными (снос многоквартирных домов, оценка выкупной стоимости жилых помещений, признанных аварийными, снятие с кадастрового учета) – 643,0 тыс. руб.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8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проекте бюджета Осинского муниципального района на 2016 год и на плановый период 2017 - 2018 годы предусмотрены расходы на реализацию муниципальной программы «Развитие сельского хозяйства  Осинского муниципального района» в сумме 8039,0 тыс. рублей ежегодно.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программы в проекте бюджета на 2016 год составили 96,3 % к первоначальному бюджету на 2015 год (8345,0 тыс. рублей).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Целью муниципальной программы является повышение занятости, доходов сельского населения, а также рост доходности и эффективности сельскохозяйственных товаропроизводителей.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муниципальной программы в районе ожидается: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увеличение доли прибыльных сельскохозяйственных предприятий  до 85%;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рост среднемесячной заработной платы в сельском хозяйстве на 46,4%;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рост производительности труда в сельском хозяйстве более чем в 1,8 раза;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увеличение  производства  сельскохозяйственной продукции в малых формах хозяйствования более чем в 4 раза;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создание 1 убойного пункта.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включает в себя следующие подпрограммы: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Подпрограмма «Развитие приоритетных отраслей сельского хозяйства и эффективное использование ресурсного потенциала предприятий».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предусмотрено в сумме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4832 тыс. рублей ежегодно.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Основными задачами реализации данной подпрограммы является: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стимулирование сельскохозяйственных товаропроизводителей к постоянной инновационной и инвестиционной деятельности;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вовлечение в оборот неиспользуемых земель сельскохозяйственного назначения;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кадрового потенциала в сельском хозяйстве.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>
              <a:spcBef>
                <a:spcPct val="0"/>
              </a:spcBef>
            </a:pP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Подпрограмма «Поддержка малых форм хозяйствования». 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предусмотрено в сумме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3207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рублей ежегодно.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задачи данной подпрограммы включают в себя: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>
              <a:spcBef>
                <a:spcPct val="0"/>
              </a:spcBef>
              <a:buFont typeface="Symbol" pitchFamily="18" charset="2"/>
              <a:buChar char="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КФХ, ИП, занимающихся сельскохозяйственным производством;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  <a:buFont typeface="Symbol" pitchFamily="18" charset="2"/>
              <a:buChar char=""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субъектов малых форм хозяйствования, реализующих проекты в сфере производства и переработки сельскохозяйственной продукции.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  <a:buFont typeface="Symbol" pitchFamily="18" charset="2"/>
              <a:buChar char=""/>
            </a:pP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86EFF-1FE1-42CB-B62D-788C2F4C9D85}" type="slidenum">
              <a:rPr lang="ru-RU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В проекте бюджета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муниципальной программы «Эффективное управление земельными ресурсами и имуществом Осинского муниципального района»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предусмотрено 5560 тыс. рублей ежегодно,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первоначальный план на 2015 год составил – 7111 тыс. рублей. 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в рамках муниципальной программы нацелена на: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выполнение плановых показателей по доходам от использования муниципального имущества, арендной платы за землю и доходов от продажи земельных участков;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обеспечение эффективного управления, распоряжения, использования и сохранности муниципального имущества, находящегося в собственности Осинского муниципального района;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снижение задолженности за аренду имущества, находящегося в собственности Осинского муниципального района.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включает в себя следующие мероприятия: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проведение предпродажной подготовки объектов муниципальной казны, расходы на 2015 год были запланированы в сумме 242,5 тыс. руб., на 2016 год потребность составляет 466 тыс. руб.,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2017- 2018 годы - по 426 тыс. рублей ежегодно.</a:t>
            </a: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Средства направляются на основные мероприятия: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технической экспертизы, изготовление технической документации на объекты муниципальной недвижимости, получение сведений об объектах учета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по 240,0 тыс. рублей ежегодно;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независимой оценки рыночной стоимости объектов муниципальной собственности ежегодно по 119 тыс. рублей.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содержание объектов, находящихся в муниципальной собственности Осинского муниципального района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2016 год запланировано 546 тыс. рублей, на 2017- 2018 годы - по 586 тыс. рублей ежегодно. С</a:t>
            </a: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окращение расходов по сравнению с 2015 годом связано с выполнением необходимых работ по текущему ремонту объектов.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Расходы на мероприятия по землеустройству и землепользованию уменьшились по сравнению с 2015 годом на 43% и составляют 1000,0 тыс. руб. В 2016 году средства направляются на: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выполнение комплексных кадастровых работ 304,0 тыс. руб. (38 з/уч);</a:t>
            </a:r>
          </a:p>
          <a:p>
            <a:pPr indent="452812"/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работ по кадастровой оценке земельных участков граждан и садоводческих, огороднических и дачных некоммерческих объединений граждан, предоставленных для ведения садоводства, огородничества и дачного строительства на 2016 год 696,0 тыс. руб. (348 з/уч).</a:t>
            </a:r>
          </a:p>
          <a:p>
            <a:pPr indent="452812" algn="just">
              <a:spcBef>
                <a:spcPct val="0"/>
              </a:spcBef>
            </a:pPr>
            <a:r>
              <a:rPr lang="ru-RU" alt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на формирование земельных участков для продажи на торгах запланированы на 2017-2018 годы по 500,0 тыс. руб. ежегодно (по 63 зем/уч). В первоначальном бюджете 2015 года было запланировано сформировать для продажи 170 зем/участков, на текущую дату сформировано 14 участков.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На обеспечение деятельности Комитета имущественных и земельных отношений в проекте бюджета предусмотрено 3548 тыс. руб. ежегодно. </a:t>
            </a:r>
            <a:endParaRPr lang="ru-RU" altLang="ru-RU" sz="1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2812"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237" indent="-287400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596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434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272" indent="-229919" defTabSz="938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910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949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786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625" indent="-229919" defTabSz="9388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A5E6AE-C1DA-47A4-8B31-B5E1E39C0F4C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43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9420C-5B7A-4A23-9910-AE6108B091A4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35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806" indent="-228806">
              <a:spcBef>
                <a:spcPct val="0"/>
              </a:spcBef>
            </a:pPr>
            <a:r>
              <a:rPr lang="ru-RU" altLang="ru-RU" sz="1300" b="1" dirty="0">
                <a:latin typeface="Times New Roman" pitchFamily="18" charset="0"/>
              </a:rPr>
              <a:t>1. Содержание ОМСУ 17502,3 тыс.руб., в том числе: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Глава муниципального района – 1271,5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Руководитель КСП – 966,0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КСП – 1671,1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Председатель ЗС – 1106,1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Депутаты ЗС – 251,7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Аппарат ЗС – 997,3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Представительные расходы ЗС – 89,5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УЭР - 3096,4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УРИ – 4418,0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УСР – 3634,7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Мероприятия, осуществляемые органами местного самоуправления Осинского муниципального района в рамках непрограммных направлений расходов</a:t>
            </a:r>
            <a:endParaRPr lang="ru-RU" alt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резервный фонд предусмотрен в сумме 1500,0 тыс. рублей ежегодно;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</a:rPr>
              <a:t>- на предоставление услуг по опубликованию муниципальных правовых актов и доведению до сведения жителей официальной информации предлагается предусмотреть средства в сумме 323,0 тыс. рублей  ежегодно в том числе:</a:t>
            </a: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предоставление услуг на публикацию официальной информации Земского собрания Осинского муниципального района расходы запланированы на уровне 2015 года в сумме 100,0 тыс. рублей ежегодно;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2. предоставление услуг по созданию, размещению, прокату в эфире телевещания видеоматериалов о деятельности Земского собрания Осинского муниципального района расходы запланированы на уровне 2015 года в сумме 168,0 тыс. рублей ежегодно;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предоставление услуг по созданию, размещению, прокату радиопередач в эфире радиоматериалов о деятельности Земского собрания Осинского муниципального района расходы запланированы на уровне 2015 года в сумме 55,0 тыс. руб., ежегодно;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</a:rPr>
              <a:t>- на выплаты Почетным гражданам   Осинского муниципального района на 2016-2018 годы  предусмотрено по 229,0 тыс. рублей ежегодно. Расходы увеличились на 12,0 тыс. рублей в связи с изменением  количество получателей, которое в 2016 году может составить 18 человек. Планирование данных расходов осуществлялось в соответствии с решением Земского собрания Осинского муниципального района от 26.09.2013г. № 284 «Об утверждении Положения о почетном звании «Почетный гражданин Осинского муниципального района»;</a:t>
            </a: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</a:rPr>
              <a:t>- субсидии социально-ориентированным некоммерческим организациям на проведение социально-значимых и спортивных мероприятий на 2016-2018 годы запланированы в сумме 878,000 тыс. руб. ежегодно. </a:t>
            </a: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018" indent="-284884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3858" indent="-227589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5401" indent="-227589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0125" indent="-227589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8486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6845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5204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3564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27E57B0-FCC4-4C57-97E0-B4B53518BC53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46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806" indent="-228806">
              <a:spcBef>
                <a:spcPct val="0"/>
              </a:spcBef>
            </a:pPr>
            <a:r>
              <a:rPr lang="ru-RU" altLang="ru-RU" sz="1300" b="1" dirty="0">
                <a:latin typeface="Times New Roman" pitchFamily="18" charset="0"/>
              </a:rPr>
              <a:t>1. Содержание ОМСУ 17502,3 тыс.руб., в том числе: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Глава муниципального района – 1271,5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Руководитель КСП – 966,0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КСП – 1671,1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Председатель ЗС – 1106,1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Депутаты ЗС – 251,7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Аппарат ЗС – 997,3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Представительные расходы ЗС – 89,5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УЭР - 3096,4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УРИ – 4418,0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sz="1300" dirty="0">
                <a:latin typeface="Times New Roman" pitchFamily="18" charset="0"/>
              </a:rPr>
              <a:t>УСР – 3634,7</a:t>
            </a:r>
          </a:p>
          <a:p>
            <a:pPr marL="228806" indent="-228806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Мероприятия, осуществляемые органами местного самоуправления Осинского муниципального района в рамках непрограммных направлений расходов</a:t>
            </a:r>
            <a:endParaRPr lang="ru-RU" alt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резервный фонд предусмотрен в сумме 1500,0 тыс. рублей ежегодно;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</a:rPr>
              <a:t>- на предоставление услуг по опубликованию муниципальных правовых актов и доведению до сведения жителей официальной информации предлагается предусмотреть средства в сумме 323,0 тыс. рублей  ежегодно в том числе:</a:t>
            </a: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предоставление услуг на публикацию официальной информации Земского собрания Осинского муниципального района расходы запланированы на уровне 2015 года в сумме 100,0 тыс. рублей ежегодно;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2. предоставление услуг по созданию, размещению, прокату в эфире телевещания видеоматериалов о деятельности Земского собрания Осинского муниципального района расходы запланированы на уровне 2015 года в сумме 168,0 тыс. рублей ежегодно;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alt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предоставление услуг по созданию, размещению, прокату радиопередач в эфире радиоматериалов о деятельности Земского собрания Осинского муниципального района расходы запланированы на уровне 2015 года в сумме 55,0 тыс. руб., ежегодно; </a:t>
            </a:r>
            <a:endParaRPr lang="ru-RU" altLang="ru-RU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</a:rPr>
              <a:t>- на выплаты Почетным гражданам   Осинского муниципального района на 2016-2018 годы  предусмотрено по 229,0 тыс. рублей ежегодно. Расходы увеличились на 12,0 тыс. рублей в связи с изменением  количество получателей, которое в 2016 году может составить 18 человек. Планирование данных расходов осуществлялось в соответствии с решением Земского собрания Осинского муниципального района от 26.09.2013г. № 284 «Об утверждении Положения о почетном звании «Почетный гражданин Осинского муниципального района»;</a:t>
            </a:r>
          </a:p>
          <a:p>
            <a:pPr marL="228806" indent="-228806" algn="just">
              <a:lnSpc>
                <a:spcPts val="1814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</a:rPr>
              <a:t>- субсидии социально-ориентированным некоммерческим организациям на проведение социально-значимых и спортивных мероприятий на 2016-2018 годы запланированы в сумме 878,000 тыс. руб. ежегодно. </a:t>
            </a: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018" indent="-284884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3858" indent="-227589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5401" indent="-227589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0125" indent="-227589" defTabSz="93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8486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6845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5204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3564" indent="-227589" defTabSz="9326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27E57B0-FCC4-4C57-97E0-B4B53518BC53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47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Общегосударственные вопросы: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по отношению к 2015 году в прогнозе на 2016 год расходы уменьшились на 27349,4 тыс.руб.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Расходы на обеспечение деятельности органов местного самоуправления снизились на 7,4 </a:t>
            </a:r>
            <a:r>
              <a:rPr lang="ru-RU" altLang="ru-RU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2015 годом.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предоставлению услуг по опубликованию муниципальных правовых актов и доведению до сведения жителей официальной информации, публикация официальной информации Земского собрания по аппарату администрации расходы запланированы в сумме 961,0 тыс. рублей, расходы по данным услугам по сравнению с 2015 годом не изменились.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предоставлению транспортных услуг и услуги по техническому обслуживанию здания администрации Осинского муниципального района произошло увеличение расходов на 6,6% по сравнению с 2015 годом. Рост расходов связан с повышением фонда оплаты труда.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бюджета на 2016 год предусмотрены расходы на предоставление субсидии некоммерческим организациям в объеме 878,0 тыс. рублей. Средства направлены на оказание поддержки социально-ориентированным некоммерческим организациям, из них: 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психологической поддержки «Доверие» объем финансирования на 2016 год составит 33,0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Осинская районная организация ветеранов (пенсионеров) войны и труда объем финансирования на 2016 год составит 225,0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«Общество инвалидов» объем финансирования на 2016 год составит 199,0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 ветеранов участников боевых действий «Гранит» объем финансирования на 2016 год составит 190,0 тыс. рублей ежегодно.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«Совет Женщин» объем финансирования на 2016 год составит 30,0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«Мать защитника отечества» объем финансирования на 2016 год составит 40,0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«Оса мастеровая» объем финансирования на 2016 год составит 20,0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«Союз пенсионеров России» объем финансирования на 2016 год составит 41,0 тыс. рублей ежегодно;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«Общество слепых» объем финансирования на 2016 год составит 100,0 тыс. рублей ежегодно.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предусмотрен в сумме 1500 тыс. руб. в проекте бюджета на 2016 год.</a:t>
            </a:r>
          </a:p>
          <a:p>
            <a:pPr indent="453555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подпрограммы «Управление муниципальным имуществом Осинского муниципального района» муниципальной программы "Эффективное управление земельными ресурсами и имуществом Осинского муниципального района« в проекте бюджета на 2016-2018 годы предусмотрены средства в объеме 1011,7 тыс. руб. ежегодно. Расходы на  проведение предпродажной подготовки объектов муниципальной казны в 2015 году составляют 190,8 тыс. руб., на 2016 год потребность составляет 465,5 тыс. руб.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направляются на реализацию следующих основных мероприятий:</a:t>
            </a:r>
          </a:p>
          <a:p>
            <a:pPr>
              <a:buFontTx/>
              <a:buChar char="-"/>
              <a:defRPr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проведение технической экспертизы, изготовление технической документации на объекты муниципальной недвижимости 240,0 тыс. руб.;</a:t>
            </a:r>
          </a:p>
          <a:p>
            <a:pPr>
              <a:defRPr/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проведение оценки рыночной стоимости объектов муниципальной собственности 118,5 тыс. руб.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содержание объектов, находящихся в муниципальной собственности Осинского муниципального района предусмотрено 546,2 тыс. руб. (в т.ч. оплата услуг теплоснабжения административного здания д. Пермякова, ул. Ленина, 10 -212,3 тыс. руб., страхование муниципального имущества -72,0 тыс. руб., оплата услуг по опубликованию в печатном издании информации о проведении аукционов, конкурсов по продаже муниципального имущества -117,0 тыс. руб., перечисление в фонд капремонта -75,9 тыс. руб., содержание и ремонт муниципального имущества -69,0 тыс. руб.). Уменьшение расходов по сравнению с 2015 годом на 4083,5 тыс. руб. связано с выполненными работами по текущему ремонту объектов (ремонт скважины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п.Лесной -637,0 тыс. руб., ремонт крыши здания по ул.Октябрьской, 89 г.Оса -382,2 тыс. руб., ремонт здания для МФЦ в г.Оса -2466,4 тыс. руб.)</a:t>
            </a: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других обязательств государства (представительские расходы) по аппарату администрации запланированы в сумме 766,5 тыс. руб. Планирование  представительских расходов на мероприятия администрации Осинского муниципального района произведено в соответствии  с Постановлением главы №381 от 15.04.2008 г. с учетом изменений №398 от 22.06.2012 года. Представительские расходы по Земскому собранию запланированы в сумме 78,1 тыс. руб. на основании решения Земского собрания № 213 от 25.10.2012г.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конкурс поселений, входящих в состав Осинского муниципального района, по достижению наиболее результативных значений показателей социально-экономического развития в сумме 300 тыс. руб. 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деятельность: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деятельности органов местного самоуправления увеличились на 157,7 тыс. руб. по сравнению с 2015 годом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ведомственной целевой программы ««Обеспечение безопасности жизнедеятельности населения ОМР на 2016-2018 годы» »  в проекте бюджета на 2016-2018 годы предусмотрены средства в объеме 4693,3 тыс. руб. ежегодно.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Национальная экономика: </a:t>
            </a:r>
          </a:p>
          <a:p>
            <a:pPr>
              <a:defRPr/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и рыболовство (0405)</a:t>
            </a:r>
            <a:endParaRPr lang="ru-RU" alt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сельского хозяйства Осинского муниципального района на 2016-2018 годы» в бюджете на 2016 год запланировано 8039,0 тыс. рублей. Реализация программы в проекте бюджета на 2016 год запланирована 100%.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направляются на: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стимулирование сельскохозяйственных товаропроизводителей к постоянной инновационной и инвестиционной деятельности;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использования ресурсного потенциала в сельскохозяйственных предприятиях;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малых форм хозяйствования в АПК;</a:t>
            </a:r>
          </a:p>
          <a:p>
            <a:pPr>
              <a:buFontTx/>
              <a:buChar char="-"/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кадрового потенциала и информационное обеспечение в АПК.</a:t>
            </a:r>
          </a:p>
          <a:p>
            <a:pPr>
              <a:defRPr/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Водное хозяйство  (0406)</a:t>
            </a:r>
          </a:p>
          <a:p>
            <a:pPr indent="453555" algn="just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2014-2017 годах на условиях софинансирования мероприятий подпрограммы «Развитие водохозяйственного комплекса Пермского края» государственной программы Пермского края «Воспроизводство и использование природных ресурсов Пермского края» запланированы расходы на проведение работ по берегоукреплению Воткинского водохранилища г.Оса в сумме 3166,4 тыс. руб. в 2016г. и 1033,1 тыс. руб. в 2017г.</a:t>
            </a:r>
          </a:p>
          <a:p>
            <a:pPr>
              <a:defRPr/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Транспорт  (0408)</a:t>
            </a:r>
          </a:p>
          <a:p>
            <a:pPr indent="453555" algn="just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2016 год запланированы средства в сумме  2511,4 тыс. рублей на предоставление субсидий МБУ «Транспортник» по перевозке пассажиров и грузов на маршрутах внутреннего водного транспорта общего пользования в рамках муниципальной программы "Развитие транспортной системы Осинского муниципального района". За счет указанных средств планируется содержать паром СП-16 в ненавигационный период. В уточненном бюджете 2015 года данные средства были предусмотрены в сумме 3929,3 тыс. руб.</a:t>
            </a:r>
            <a:endParaRPr lang="ru-RU" alt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   </a:t>
            </a:r>
            <a:r>
              <a:rPr lang="ru-RU" alt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   (0409)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3555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разделу 0409 «Дорожное хозяйство» расходы на 2016 год увеличились в сравнении с 2015 годом на 4339,4 тыс. руб. Расходы предусмотрены в соответствии с постановлением главы ОМР от  22.10.2009г. № 746 «Об утверждении нормативов финансовых затрат на капитальный ремонт, ремонт и содержание автомобильных дорог и искусственных сооружений на них местного значения вне границ населенных пунктов в границах ОМР и правил расчета размеров ассигнований бюджета ОМР на указанные цели» в рамках муниципальной программы "Развитие транспортной системы Осинского муниципального района". На содержание автомобильных дорог предусмотрены расходы в сумме 14116,0 тыс. рублей, за счет указанных средств планируется содержать 157,386 км. автомобильных дорог. На ремонт автомобильных дорог расходы составляют 3146,9 тыс. рублей ежегодно, в трехлетний период планируется отремонтировать 7,822 км. автомобильных дорог.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Финансирование данных мероприятий в 2016-2018 гг. (ремонт, капитальный ремонт и содержание автомобильных дорог) будет осуществляться за счет средств дорожного фонда Осинского муниципального района, который формируется согласно Порядка, утвержденного решением Земского собрания ОМР. </a:t>
            </a:r>
          </a:p>
          <a:p>
            <a:pPr>
              <a:defRPr/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национальной экономики (0412)  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3555" algn="just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Расходы на мероприятия по землеустройству и землепользованию в 2016 году увеличились по сравнению с уточненным бюджетом 2015 года на 752,6 тыс. руб. и составляют 1000,0 тыс. руб. В уточненном бюджете 2015 года запланировано 134,5 тыс. руб. на формирование 14 земельных участков для продажи, для оценки з/участков запланировано 113,0 тыс. руб.</a:t>
            </a:r>
          </a:p>
          <a:p>
            <a:pPr indent="453555" algn="just"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2016 году планируется реализация следующих основных мероприятий:</a:t>
            </a:r>
            <a:endParaRPr lang="ru-RU" alt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2804" indent="-172804" algn="just">
              <a:buFontTx/>
              <a:buChar char="-"/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выполнение комплексных кадастровых работ 304,0 тыс. руб. (38 з/уч);</a:t>
            </a:r>
            <a:endParaRPr lang="ru-RU" alt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проведение работ по кадастровой оценке земельных участков граждан и садоводческих, огороднических и дачных некоммерческих объединений граждан, предоставленных для ведения садоводства, огородничества и дачного строительства на 2016 год 696,0 тыс. руб. (348 з/уч).</a:t>
            </a:r>
          </a:p>
          <a:p>
            <a:pPr indent="453555" algn="just">
              <a:defRPr/>
            </a:pPr>
            <a:r>
              <a:rPr lang="ru-RU" alt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на формирование земельных участков для продажи на торгах запланированы на 2017-2018 годы по 500,0 тыс. руб. ежегодно (по 63 зем/уч).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Программа развития туризма в Осинском муниципальном районе на 2013-2014 годы с целью создания благоприятных условий для полноценного развития туризма, как познавательного вида деятельности, предусмотрены средства в сумме 740,0 тыс. руб. на 2014 год. На 2015-2016 годы расходы не запланированы по причине окончания срока действия программы.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Средства подпрограммы развития малого и среднего предпринимательства Осинского муниципального района в проекте бюджета на 2016-2018 годы, средства запланированы в сумме 835,0 тыс. руб. на создание условий для развития предпринимательства в районе и финансовую поддержку субъектов МП.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Объем расходов по разделу «Образование» в уточненном бюджете 2015 года – 132663,8 тыс. рублей, в проекте бюджета 2016 года – 125431,6 тыс. рублей, по отношению к бюджету 2015 года расходы бюджета 2016 года сокращаются на 5,5% (за счет реализации инвестиционного проекта планируемого на 2015 год).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учреждений образования: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учреждения дошкольного образования (6 детских садов) - предусмотрено перечисление субсидии на выполнение муниципального задания в сумме 26205,0  тыс. рублей. По отношению к 2015 году произошло увеличение расходов на 4796,5 тыс. рублей или 2,4 % , в связи с индексацией коммунальных услуг и материальных затрат, увеличилось количество на 66 детей в 2015г. – 1727 дет., в 2016 г. – 1793 дет. Количество детских садов уменьшилось на 5 в связи с реорганизацией учреждений. 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учреждения общего образования (12 общеобразовательных школ и 1 коррекционная школа) - предусмотрено перечисление субсидии на выполнение муниципального задания в сумме 28869,7 тыс. рублей. По отношению к 2015 году произошло увеличение расходов 2433,8 тыс. рублей или 9,2 % , в связи с индексацией коммунальных услуг и материальных затрат, так же увеличилось количество на 99 детей в 2015 г. – 3642 дет., в 2016 г – 3741 дет.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учреждения дополнительного образования (ДЮСШ, ЦДТ, ДШИ) - предусмотрено перечисление субсидии на выполнение муниципального задания в сумме 40088,6 тыс. рублей. По отношению к 2015 году произошло увеличение расходов на 3421,3 тыс. рублей или 9,3 % , в связи с индексацией коммунальных услуг и материальных затрат, количество детей так же увеличилось на 119 дет. в 2015 г. – 1421 дет, в 2016 г. – 1537 дет.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прочие учреждения (МБУ ХЭГ) - предусмотрено перечисление субсидии на выполнение муниципального задания в 2016 году в сумме 5861,1 тыс. рублей, осталось на уровне  2015 года.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на осуществление перевозок обучающихся, проживающих на территории района, иными организациями - предусмотрено перечисление субсидии в сумме 926,7 тыс. рублей.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По отношению к 2015 году произошло увеличение расходов на 239,4 тыс. рублей или 34,8 % , в связи увеличением количества детей на 23, в 2015 г. – 59 дет, в 2016 г. – 82 дет.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Также в проекте бюджета на 2016 год предусмотрены расходы на организацию летнего отдыха детей в сумме 1936,6 тыс. рублей. По отношению к 2015 году произошло увеличение расходов на 223,7 тыс. рублей или 13,1 % , в связи увеличением количества детей на 49, в 2015 г. – 1657 дет, в 2016 г. – 1706 дет.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прочих мероприятий муниципальных программ: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- «Развитие системы образования в ОМР на 2016-2018 годы», в проекте бюджета запланировано 20989,9 тыс. рублей. По отношению к 2015 году произошло увеличение расходов на 5282 тыс. рублей или 33,6 % , в связи с переходом МБУ «ХЭГ» из Комитета имущественных отношений в Управление образования. Средства направляются на формирование развивающей среды в образовательных учреждениях, на проведение профессиональных конкурсов, мероприятий с педагогами, юбилейных мероприятий в образовательных учреждениях, на компенсацию за наем жилья детям, проживающим в сельской местности и обучающимся на третьей ступени обучения, на публикацию в СМИ, на сайте управления образования печатных и видеоматериалов, освещающих достижения и проблемы сферы  образования, на формирование у обучающихся культуры здорового образа жизни, на создание системы духовно-нравственного воспитания обучающихся, на создание эффективной конкурентоспособной сети образовательных учреждений, на приведение материально-технической  базы муниципальных образовательных организаций в нормативное состояние, на обеспечение выполнений  функций управления образования администрации для реализации мероприятий подпрограмм.</a:t>
            </a:r>
          </a:p>
          <a:p>
            <a:pPr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«Культура Осинского муниципального района на 2016-2018 годы», в подпрограмме «Молодежная политика» на 2016 год в бюджете предусмотрено 554 тыс. рублей. Средства планируются на стимулирование социально-активной молодежи, поддержку творческих инициатив, укрепление института молодей семьи, а также на формирование у молодежи активной жизненной позиции, готовности к участию в общественно-политической жизни района;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Мероприятия финансируемые в 2015 году: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«Развитие сети муниципальных дошкольных образовательных учреждений на территории Осинского муниципального района на 2012-2015 годы» предусмотрены средства на реализацию инвестиционного проекта «Реконструкция существующего здания под детский сад на 80 мест по адресу: Пермский край г.Оса, ул. Гоголя, д.115» в сумме 17614,9 тыс. руб;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на ИП "ПСД на инженерные сети по адресу: Пермский край, г.Оса, ул.Гоголя, 115 в сумме 427,7 тыс. руб;</a:t>
            </a:r>
          </a:p>
          <a:p>
            <a:pPr marL="172804" indent="-172804">
              <a:buFontTx/>
              <a:buChar char="-"/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ИП "Строительство инженерных сетей по адресу: Пермский край, г.Оса, ул.Гоголя, 115"  в сумме 2840,7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тыс. руб;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на 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акупку и поставку учебного оборудования для вновь создаваемых мест в ДОО  в сумме 2774,5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тыс. руб. На 2016 год финансирование данных мероприятий не предусмотрено.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Культура: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Расходы по отрасли «Культура, кинематография» предусмотренные в проекте бюджета на 2016 год, по сравнению с первоначальным бюджетом на 2015 год увеличились на 3437 тыс. рублей или 22,8%. Объем расходов по данной отрасли составит в 2016 году – 18472,1 тыс. рублей.</a:t>
            </a:r>
          </a:p>
          <a:p>
            <a:pPr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2 учреждений культуры: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МБУ «Осинский МЦНКиМ» - предусмотрено перечисление субсидии на выполнение муниципального задания в сумме 7404,2 тыс. рублей. По отношению к 2015 году произошло увеличение расходов на 691,6 тыс. рублей или 10,3 % , в связи с индексацией коммунальных услуг и материальных затрат;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МУ «Осинская МЦБ» - предусмотрено перечисление субсидии на выполнение муниципального задания в сумме 5831,8 тыс. рублей. По отношению к 2015 году произошло увеличение расходов на 509,3 тыс. рублей или 9,6 % , в связи с индексацией коммунальных услуг и материальных затрат;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прочих мероприятий муниципальной программы «Культура Осинского муниципального района на 2016-2018 годы», на реализацию которой в проекте бюджета запланировано 5236,1 тыс. рублей. Средства направляются на обновление книжных фондов, на юбилейные программы и мероприятия, а также на мероприятия, способствующие росту престижа Осинской культуры среди населения района, Пермского края, России и за рубежом, на развитие внутреннего и въездного туризма в Осинском муниципальном районе. По отношению к 2015 году произошло увеличение расходов на 2236,1 тыс. рублей или 74,5 %.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В проекте бюджета на 2016 год предусмотрено финансирование расходов на строительство объекта  котельной  по адресу: Пермский край,  г.Оса, ул. Кобелева, 5  и составляют 1250,0 тыс. руб. Данные расходы включены в проект бюджета на основании ИП «Строительство котельной  по адресу: Пермский край,  г.Оса, ул. Кобелева, 5»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altLang="ru-RU" sz="1000" u="sng" dirty="0">
              <a:latin typeface="Times New Roman" pitchFamily="18" charset="0"/>
              <a:cs typeface="Times New Roman" pitchFamily="18" charset="0"/>
            </a:endParaRP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бюджета на 2016 год предусмотрено финансирование 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униципальной программы "Развитие здравоохранения в Осинском муниципальном районе"  в сумме 272 тыс. рублей. на обеспечение учреждении здравоохранения медицинскими работниками по наиболее востребованным врачебным специальностям (выплата стипендий).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indent="453555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по разделу «Социальная политика» в уточненном бюджете 2015 года – 2499,36  тыс. рублей, на 2016 год запланировано – 2505,9  тыс. рублей. Проектом бюджета  Осинского муниципального района на 2016-2018 годы предусмотрены средства на: </a:t>
            </a:r>
          </a:p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доплаты к пенсиям муниципальных служащих увеличились в связи с увеличением окладов выборным должностным лицам и муниципальным служащим на 6 % с 01.01.2015г.,  изменением размера трудовой пенсии и фиксированного базового размера страховой части трудовой пенсии по старости в размере 1,114 (Постановление Правительства Российской Федерации от 23.01.2015г. №40), а также в связи с увеличением числа получателей на 5 человек и составило 59;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почетным гражданам  г. Оса на 2016-2018 годы  запланированы в сумме по 229 тыс. руб. ежегодно. Расходы увеличились на 12,0 тыс. рублей в связи с изменением  количество получателей, которое в 2016 году может составить 18 человек; </a:t>
            </a:r>
          </a:p>
          <a:p>
            <a:pPr marL="172804" indent="-172804">
              <a:buFontTx/>
              <a:buChar char="-"/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работников бюджетных учреждений Осинского муниципального района путевками на санаторно-курортное лечение </a:t>
            </a:r>
            <a:r>
              <a:rPr lang="ru-RU" alt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100,8 тыс. руб.</a:t>
            </a:r>
          </a:p>
          <a:p>
            <a:pPr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Физическая культура и спорт: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на 2016-2018годы по разделу «Физическая культура и спорт» на территории Осинского муниципального района осуществляется финансирование муниципальной программы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физической культуры спорта и формирование здорового образа жизни в Осинском муниципальном районе" в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сумме 2505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Средства направляются на развитие массового спорта и пропаганду здорового образа жизни, приобщение различных слоев населения Осинского муниципального района к регулярным занятиям физической культурой и спортом, развитие инфраструктуры для занятия массовым спортом, развитие спорта высших достижений как составляющей престижа Осинского муниципального района, развитие спектра услуг и системы подготовки спортивного резерва для лиц с ограниченными возможностями здоровья.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уточненному  бюджету 2015 года финансирование программы уменьшилось на 1665 тыс. рублей. или 60%. Средства запланированы на мероприятия с целью формирования у населения района, особенно у детей и молодежи, устойчивого интереса к занятиям физической культурой и спортом, здоровому образу жизни, на создание условий для занятий массовым спортом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Обслуживание муниципального долг: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причине планирования бюджета с дефицитом, для покрытия которого планируется получить кредит в банке, в проекте бюджета предусмотрены средства на обслуживание муниципального долга.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 u="sng" dirty="0">
                <a:latin typeface="Times New Roman" pitchFamily="18" charset="0"/>
                <a:cs typeface="Times New Roman" pitchFamily="18" charset="0"/>
              </a:rPr>
              <a:t>Межбюджетные трансферты: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 поселений прогнозируются в 2016 году на уровне ожидаемой оценки 2015 года. Принято решение сохранить объем РФФПП, утвержденный решением Земского собрания от 25 декабря 2014г. № 413 «О бюджете Осинского муниципального  района на 2015 год и на плановый период 2016-2017 годов» в ранее утвержденном размере. В результате, на 2016 год районный фонд финансовой поддержки поселений  составит 35190,0 тыс. руб. (12,3% от собственных доходов бюджета Осинского муниципального района), на 2017 и  2018 годы РФФПП составит 31280,0 тыс. руб. ежегодно (11,3% в 2017г. и 10,8% в 2018 г. от собственных доходов).</a:t>
            </a:r>
          </a:p>
          <a:p>
            <a:pPr indent="453555">
              <a:lnSpc>
                <a:spcPct val="80000"/>
              </a:lnSpc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бюджета на 2016 год предусмотрена компенсация дополнительных расходов, возникающих в результате решений, принятых органами местного самоуправления района, финансирование составляет 4718,4 тыс.руб. (в т.ч., Осинскому городскому поселению на ремонт очистных сооружений – 1718,4 тыс. рублей, Комаровскому сельскому поселению – 1700,0 тыс. рублей и Пальскому сельскому поселению – 1300,0 тыс. рублей на распределительные газопроводы).</a:t>
            </a:r>
          </a:p>
          <a:p>
            <a:pPr indent="453555">
              <a:lnSpc>
                <a:spcPct val="80000"/>
              </a:lnSpc>
              <a:defRPr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258" indent="-290390"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371" indent="-232633"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636" indent="-232633"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504" indent="-232633" defTabSz="9433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0561" indent="-232633" defTabSz="9433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2617" indent="-232633" defTabSz="9433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4673" indent="-232633" defTabSz="9433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6729" indent="-232633" defTabSz="9433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403F72E-041C-4CBD-9A7A-3AF3CE96392C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22</a:t>
            </a:fld>
            <a:endParaRPr lang="ru-RU" altLang="ru-RU" dirty="0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Развитие системы образования – 42,7% от общей суммы;</a:t>
            </a:r>
          </a:p>
          <a:p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– 20,0%</a:t>
            </a:r>
          </a:p>
          <a:p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Культура – 12,4 %</a:t>
            </a:r>
          </a:p>
          <a:p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Совершенствование муниципальной службы – 8,8%</a:t>
            </a:r>
          </a:p>
          <a:p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Развитие транспортной системы – 7,7%</a:t>
            </a:r>
          </a:p>
          <a:p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Развитие сельского хозяйства – 3,0%</a:t>
            </a:r>
          </a:p>
          <a:p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Эффективное управление земельными ресурсами и имуществом – 2,2%</a:t>
            </a:r>
          </a:p>
          <a:p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Обеспечение безопасности жизнедеятельности населения и территории – 1,8%</a:t>
            </a:r>
          </a:p>
          <a:p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Развитие физической культуры, спорта и формирование здорового образа жизни – 1,0%</a:t>
            </a:r>
          </a:p>
          <a:p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Развитие сферы предпринимательства – 0,3%</a:t>
            </a:r>
          </a:p>
          <a:p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Развитие здравоохранения – 0,1%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C2F2D9-995C-4064-A2E2-D16BB7B6A9F0}" type="slidenum">
              <a:rPr lang="ru-RU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5795AA-0D14-45F0-99ED-AB2664AF3700}" type="slidenum">
              <a:rPr lang="ru-RU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A3F0-95B6-4E43-B58D-6DB2FC1DECA5}" type="slidenum">
              <a:rPr lang="ru-RU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4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21E8AD-AE06-4442-AD86-95CD58B6BB16}" type="slidenum">
              <a:rPr lang="ru-RU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4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26A52E-728E-412E-9760-710DA8B19811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1B9875-0914-427C-8F85-22C9A044E2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72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E1AC43-9524-455F-B23E-929DC02663DC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43D19E-CB22-4B33-B8CB-4F74256ED6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93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4E20EE-E83A-416B-B62B-AEAE0D3097FC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F7E437-F661-4DAB-B2AD-F216B14742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034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90726B-1C86-441F-A89A-3F25AFFCD237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F3B019-07C6-44F6-95A7-A24C73D55647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4BECB6-8B9E-4FD9-A401-B30EB9DC0703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7A47-1B50-4CA0-94BA-27FB8DADAFB7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EB44-809B-41C8-B939-D1577B556189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77F75-3E5C-4D29-AAE7-B191A3708756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7EF7-FE1D-4A05-B469-88902F9C3867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DB568B-693E-4B85-9F77-C1C10921EB48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9E844B-2799-49D3-AFD2-6CF23FDE557E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983B75-9353-4F4A-A865-7BE5DDE5F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689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7EFBD1D-1CA0-41FD-A79C-E5A49B5ECFFD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3E60-CD20-44DB-A5CC-2401843FC655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5805-27B4-45AE-AFEB-9FDB8A13A98A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C52E48-EB5C-4905-97F5-57E3B722A4A4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AE1016-A05A-4C56-AF3F-F0D3F71CFC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40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88B091-FF48-45E6-91DF-201FAAA6DBB6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9298C7-07BC-427E-89C9-490AA60305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60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3D51E3-F70C-4B12-8D12-75FD4059D0AF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F254CC-8AF6-4C7F-8507-BAD81C2512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70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DF1741-42CB-4764-88F1-A3531072E495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B03C91-4061-4B28-9929-4F370FEBE6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65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F5A013-4B12-4106-A8AD-BCEDFD69A1DC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23208C-DC1A-4D2B-B89D-317C6022BB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06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BF308A-74D1-4D44-937D-E60A891D8624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7905DE-F407-47A3-B7B1-A90115984E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10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2D52DC-2A97-4AA1-B9B6-DA045D7C2AF9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5186CF-9FB1-4193-BE0D-D85C2941E5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6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D130A4C-BBD8-4C3E-823E-DC881F084860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F020680-1FE9-4057-A11A-BC4E65AFD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14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692236-D2AF-458F-85BE-A66DCF5225D1}" type="datetime1">
              <a:rPr lang="ru-RU" smtClean="0"/>
              <a:t>21.03.2020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chart" Target="../charts/chart15.xml"/><Relationship Id="rId4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6632"/>
            <a:ext cx="8352928" cy="619268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98" y="692696"/>
            <a:ext cx="2540001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2952328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93096"/>
            <a:ext cx="3240359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74" y="692696"/>
            <a:ext cx="3312368" cy="1822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3038378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3168352" cy="15841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3048000" cy="25202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2424336"/>
            <a:ext cx="2808313" cy="21533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95736" y="2276872"/>
            <a:ext cx="4968552" cy="20162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Бюджет </a:t>
            </a:r>
          </a:p>
          <a:p>
            <a:pPr algn="ctr"/>
            <a:r>
              <a:rPr lang="ru-RU" sz="5400" dirty="0" smtClean="0"/>
              <a:t>для граждан</a:t>
            </a:r>
            <a:endParaRPr lang="ru-RU" sz="5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16632"/>
            <a:ext cx="8712968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Бюджет Осинского городского округа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на 2020 год и на плановый период 2021-2022 годов.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19923" y="5439788"/>
            <a:ext cx="7930519" cy="720080"/>
          </a:xfrm>
          <a:prstGeom prst="roundRect">
            <a:avLst/>
          </a:prstGeom>
          <a:solidFill>
            <a:srgbClr val="45C36F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7545" y="4467019"/>
            <a:ext cx="7992888" cy="792088"/>
          </a:xfrm>
          <a:prstGeom prst="roundRect">
            <a:avLst/>
          </a:prstGeom>
          <a:solidFill>
            <a:srgbClr val="92D05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638" y="3437175"/>
            <a:ext cx="7992888" cy="792088"/>
          </a:xfrm>
          <a:prstGeom prst="roundRect">
            <a:avLst/>
          </a:prstGeom>
          <a:solidFill>
            <a:srgbClr val="45C36F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652" y="2420888"/>
            <a:ext cx="7992888" cy="792088"/>
          </a:xfrm>
          <a:prstGeom prst="roundRect">
            <a:avLst/>
          </a:prstGeom>
          <a:solidFill>
            <a:srgbClr val="92D05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052736"/>
            <a:ext cx="8352928" cy="1224136"/>
          </a:xfrm>
          <a:prstGeom prst="roundRect">
            <a:avLst/>
          </a:prstGeom>
          <a:ln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800" b="0" dirty="0">
                <a:solidFill>
                  <a:srgbClr val="000000"/>
                </a:solidFill>
                <a:latin typeface="Times New Roman"/>
              </a:rPr>
            </a:br>
            <a:r>
              <a:rPr lang="ru-RU" sz="3600" dirty="0">
                <a:solidFill>
                  <a:srgbClr val="7030A0"/>
                </a:solidFill>
                <a:latin typeface="Times New Roman"/>
              </a:rPr>
              <a:t>НА ЧЕМ ОСНОВЫВАЕТСЯ ПРОЕКТ БЮДЖЕТА?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616624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2400" b="1" dirty="0" smtClean="0"/>
              <a:t>Проект бюджета Осинского городского округа составляется </a:t>
            </a:r>
            <a:r>
              <a:rPr lang="ru-RU" sz="2400" b="1" dirty="0"/>
              <a:t>ежегодно на три года и основывается на: </a:t>
            </a:r>
            <a:endParaRPr lang="ru-RU" sz="2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8652" y="242088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Положениях </a:t>
            </a:r>
            <a:r>
              <a:rPr lang="ru-RU" sz="2000" b="1" dirty="0"/>
              <a:t>послания Президента РФ Федеральному собранию РФ, </a:t>
            </a:r>
            <a:r>
              <a:rPr lang="ru-RU" sz="2000" b="1" dirty="0" smtClean="0"/>
              <a:t>определяющих </a:t>
            </a:r>
            <a:r>
              <a:rPr lang="ru-RU" sz="2000" b="1" dirty="0"/>
              <a:t>бюджетную политику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91580" y="3429000"/>
            <a:ext cx="752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Прогнозе </a:t>
            </a:r>
            <a:r>
              <a:rPr lang="ru-RU" sz="2000" b="1" dirty="0"/>
              <a:t>социально-экономического развития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Осинского городского округа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66332" y="4509120"/>
            <a:ext cx="7775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Основных </a:t>
            </a:r>
            <a:r>
              <a:rPr lang="ru-RU" sz="2000" b="1" dirty="0"/>
              <a:t>направлениях бюджетной и налоговой </a:t>
            </a:r>
            <a:r>
              <a:rPr lang="ru-RU" sz="2000" b="1" dirty="0" smtClean="0"/>
              <a:t>политики Осинского городского округа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2965" y="5599773"/>
            <a:ext cx="771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Муниципальных </a:t>
            </a:r>
            <a:r>
              <a:rPr lang="ru-RU" sz="2000" b="1" dirty="0"/>
              <a:t>программах </a:t>
            </a:r>
            <a:r>
              <a:rPr lang="ru-RU" sz="2000" b="1" dirty="0" smtClean="0"/>
              <a:t>Осинского городского округа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92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ьная выноска 9"/>
          <p:cNvSpPr/>
          <p:nvPr/>
        </p:nvSpPr>
        <p:spPr>
          <a:xfrm>
            <a:off x="6559116" y="3909639"/>
            <a:ext cx="2497228" cy="2016224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6479470" y="1653046"/>
            <a:ext cx="2557280" cy="206413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noFill/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16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600" b="0" dirty="0">
                <a:solidFill>
                  <a:srgbClr val="000000"/>
                </a:solidFill>
                <a:latin typeface="Times New Roman"/>
              </a:rPr>
            </a:br>
            <a:r>
              <a:rPr lang="ru-RU" sz="3600" dirty="0">
                <a:solidFill>
                  <a:srgbClr val="0070C0"/>
                </a:solidFill>
                <a:latin typeface="Times New Roman"/>
              </a:rPr>
              <a:t>2. ОБЩИЕ </a:t>
            </a:r>
            <a:r>
              <a:rPr lang="ru-RU" sz="3600" dirty="0" smtClean="0">
                <a:solidFill>
                  <a:srgbClr val="0070C0"/>
                </a:solidFill>
                <a:latin typeface="Times New Roman"/>
              </a:rPr>
              <a:t>ХАРАКТЕРИСТИКИ БЮДЖЕТА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92696"/>
            <a:ext cx="67900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>
              <a:solidFill>
                <a:srgbClr val="000000"/>
              </a:solidFill>
            </a:endParaRPr>
          </a:p>
          <a:p>
            <a:r>
              <a:rPr lang="ru-RU" sz="2000" b="1" dirty="0">
                <a:solidFill>
                  <a:srgbClr val="C00000"/>
                </a:solidFill>
              </a:rPr>
              <a:t>ОСНОВНЫЕ ХАРАКТЕРИСТИКИ </a:t>
            </a:r>
            <a:r>
              <a:rPr lang="ru-RU" sz="2000" b="1" dirty="0" smtClean="0">
                <a:solidFill>
                  <a:srgbClr val="C00000"/>
                </a:solidFill>
              </a:rPr>
              <a:t>БЮДЖЕТА ОКРУГА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 2020-2022 </a:t>
            </a:r>
            <a:r>
              <a:rPr lang="ru-RU" sz="2000" b="1" dirty="0">
                <a:solidFill>
                  <a:srgbClr val="C00000"/>
                </a:solidFill>
              </a:rPr>
              <a:t>ГОДЫ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084955"/>
              </p:ext>
            </p:extLst>
          </p:nvPr>
        </p:nvGraphicFramePr>
        <p:xfrm>
          <a:off x="35496" y="1844824"/>
          <a:ext cx="68225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54470"/>
            <a:ext cx="89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35165" y="2078629"/>
            <a:ext cx="22674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Объем доходов </a:t>
            </a:r>
            <a:endParaRPr lang="ru-RU" sz="1600" b="1" dirty="0" smtClean="0"/>
          </a:p>
          <a:p>
            <a:r>
              <a:rPr lang="ru-RU" sz="1600" b="1" dirty="0" smtClean="0"/>
              <a:t>районного </a:t>
            </a:r>
            <a:r>
              <a:rPr lang="ru-RU" sz="1600" b="1" dirty="0"/>
              <a:t>бюджета </a:t>
            </a:r>
            <a:endParaRPr lang="ru-RU" sz="1600" b="1" dirty="0" smtClean="0"/>
          </a:p>
          <a:p>
            <a:r>
              <a:rPr lang="ru-RU" sz="1600" b="1" dirty="0" smtClean="0"/>
              <a:t>на </a:t>
            </a:r>
            <a:r>
              <a:rPr lang="ru-RU" sz="1600" b="1" dirty="0"/>
              <a:t>1 жителя в </a:t>
            </a:r>
            <a:r>
              <a:rPr lang="ru-RU" sz="1600" b="1" dirty="0" smtClean="0"/>
              <a:t>2019 </a:t>
            </a:r>
          </a:p>
          <a:p>
            <a:r>
              <a:rPr lang="ru-RU" sz="1600" b="1" dirty="0" smtClean="0"/>
              <a:t>году – 37,0 </a:t>
            </a:r>
            <a:r>
              <a:rPr lang="ru-RU" sz="1600" b="1" dirty="0"/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8400" y="4179087"/>
            <a:ext cx="23046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dirty="0">
              <a:solidFill>
                <a:srgbClr val="000000"/>
              </a:solidFill>
            </a:endParaRPr>
          </a:p>
          <a:p>
            <a:r>
              <a:rPr lang="ru-RU" sz="1600" b="1" dirty="0"/>
              <a:t>Объем расходов </a:t>
            </a:r>
            <a:endParaRPr lang="ru-RU" sz="1600" b="1" dirty="0" smtClean="0"/>
          </a:p>
          <a:p>
            <a:r>
              <a:rPr lang="ru-RU" sz="1600" b="1" dirty="0" smtClean="0"/>
              <a:t>районного </a:t>
            </a:r>
            <a:r>
              <a:rPr lang="ru-RU" sz="1600" b="1" dirty="0"/>
              <a:t>бюджета </a:t>
            </a:r>
            <a:endParaRPr lang="ru-RU" sz="1600" b="1" dirty="0" smtClean="0"/>
          </a:p>
          <a:p>
            <a:r>
              <a:rPr lang="ru-RU" sz="1600" b="1" dirty="0" smtClean="0"/>
              <a:t>на </a:t>
            </a:r>
            <a:r>
              <a:rPr lang="ru-RU" sz="1600" b="1" dirty="0"/>
              <a:t>1 жителя в </a:t>
            </a:r>
            <a:r>
              <a:rPr lang="ru-RU" sz="1600" b="1" dirty="0" smtClean="0"/>
              <a:t>2019</a:t>
            </a:r>
          </a:p>
          <a:p>
            <a:r>
              <a:rPr lang="ru-RU" sz="1600" b="1" dirty="0" smtClean="0"/>
              <a:t>году – 35,9 тыс</a:t>
            </a:r>
            <a:r>
              <a:rPr lang="ru-RU" sz="1600" b="1" dirty="0"/>
              <a:t>. руб. </a:t>
            </a:r>
            <a:endParaRPr lang="ru-RU" sz="16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19870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411760" y="5981799"/>
            <a:ext cx="6552728" cy="720080"/>
          </a:xfrm>
          <a:prstGeom prst="rect">
            <a:avLst/>
          </a:prstGeom>
          <a:solidFill>
            <a:srgbClr val="74FCE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5301208"/>
            <a:ext cx="6552728" cy="648072"/>
          </a:xfrm>
          <a:prstGeom prst="rect">
            <a:avLst/>
          </a:prstGeom>
          <a:solidFill>
            <a:srgbClr val="74FCE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4570757"/>
            <a:ext cx="6552728" cy="689558"/>
          </a:xfrm>
          <a:prstGeom prst="rect">
            <a:avLst/>
          </a:prstGeom>
          <a:solidFill>
            <a:srgbClr val="74FCE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3284984"/>
            <a:ext cx="6552728" cy="1221234"/>
          </a:xfrm>
          <a:prstGeom prst="rect">
            <a:avLst/>
          </a:prstGeom>
          <a:solidFill>
            <a:srgbClr val="74FCEF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556792"/>
            <a:ext cx="6552728" cy="1368152"/>
          </a:xfrm>
          <a:prstGeom prst="rect">
            <a:avLst/>
          </a:prstGeom>
          <a:solidFill>
            <a:srgbClr val="77E0F9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ЦЕЛЬ </a:t>
            </a:r>
            <a:r>
              <a:rPr lang="ru-RU" b="1" dirty="0">
                <a:solidFill>
                  <a:srgbClr val="00B0F0"/>
                </a:solidFill>
              </a:rPr>
              <a:t>И ЗАДАЧИ БЮДЖЕТНОЙ ПОЛИТИКИ НА </a:t>
            </a:r>
            <a:r>
              <a:rPr lang="ru-RU" b="1" dirty="0" smtClean="0">
                <a:solidFill>
                  <a:srgbClr val="00B0F0"/>
                </a:solidFill>
              </a:rPr>
              <a:t>2020-2022 </a:t>
            </a:r>
            <a:r>
              <a:rPr lang="ru-RU" b="1" dirty="0">
                <a:solidFill>
                  <a:srgbClr val="00B0F0"/>
                </a:solidFill>
              </a:rPr>
              <a:t>ГОДЫ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0895" y="1556792"/>
            <a:ext cx="1944216" cy="1368152"/>
          </a:xfrm>
          <a:prstGeom prst="rect">
            <a:avLst/>
          </a:prstGeom>
          <a:solidFill>
            <a:srgbClr val="00B0F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ЦЕЛЬ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84983"/>
            <a:ext cx="1944216" cy="3416895"/>
          </a:xfrm>
          <a:prstGeom prst="rect">
            <a:avLst/>
          </a:prstGeom>
          <a:solidFill>
            <a:srgbClr val="00B0F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ЗАДАЧИ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65766" y="1702259"/>
            <a:ext cx="6444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обеспечение долгосрочной сбалансированности и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устойчивости финансовой системы Осинского городского округа при безусловном </a:t>
            </a:r>
            <a:r>
              <a:rPr lang="ru-RU" sz="1600" b="1" dirty="0"/>
              <a:t>исполнении всех принятых обязательств </a:t>
            </a:r>
            <a:r>
              <a:rPr lang="ru-RU" sz="1600" b="1" dirty="0" smtClean="0"/>
              <a:t>наиболее </a:t>
            </a:r>
            <a:r>
              <a:rPr lang="ru-RU" sz="1600" b="1" dirty="0"/>
              <a:t>эффективным способом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9181" y="3356992"/>
            <a:ext cx="6444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dirty="0" smtClean="0"/>
              <a:t>Повышение </a:t>
            </a:r>
            <a:r>
              <a:rPr lang="ru-RU" sz="1600" b="1" dirty="0"/>
              <a:t>качества </a:t>
            </a:r>
            <a:r>
              <a:rPr lang="ru-RU" sz="1600" b="1" dirty="0" smtClean="0"/>
              <a:t>муниципальных </a:t>
            </a:r>
            <a:r>
              <a:rPr lang="ru-RU" sz="1600" b="1" dirty="0"/>
              <a:t>программ </a:t>
            </a:r>
            <a:r>
              <a:rPr lang="ru-RU" sz="1600" b="1" dirty="0" smtClean="0"/>
              <a:t>Осинского городского округа, </a:t>
            </a:r>
            <a:r>
              <a:rPr lang="ru-RU" sz="1600" b="1" dirty="0"/>
              <a:t>как документов </a:t>
            </a:r>
            <a:r>
              <a:rPr lang="ru-RU" sz="1600" b="1" dirty="0" smtClean="0"/>
              <a:t>стратегического </a:t>
            </a:r>
            <a:r>
              <a:rPr lang="ru-RU" sz="1600" b="1" dirty="0"/>
              <a:t>планирования, их дальнейшая интеграция </a:t>
            </a:r>
            <a:r>
              <a:rPr lang="ru-RU" sz="1600" b="1" dirty="0" smtClean="0"/>
              <a:t>в </a:t>
            </a:r>
            <a:r>
              <a:rPr lang="ru-RU" sz="1600" b="1" dirty="0"/>
              <a:t>процесс бюджетного планирования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7766" y="4611650"/>
            <a:ext cx="63727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2</a:t>
            </a:r>
            <a:r>
              <a:rPr lang="ru-RU" sz="1600" b="1" dirty="0"/>
              <a:t>.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sz="1600" b="1" dirty="0" smtClean="0"/>
              <a:t>Повышение </a:t>
            </a:r>
            <a:r>
              <a:rPr lang="ru-RU" sz="1600" b="1" dirty="0"/>
              <a:t>эффективности бюджетных расходов </a:t>
            </a:r>
            <a:r>
              <a:rPr lang="ru-RU" sz="1600" b="1" dirty="0" smtClean="0"/>
              <a:t>и</a:t>
            </a:r>
          </a:p>
          <a:p>
            <a:pPr algn="just"/>
            <a:r>
              <a:rPr lang="ru-RU" sz="1600" b="1" dirty="0"/>
              <a:t> </a:t>
            </a:r>
            <a:r>
              <a:rPr lang="ru-RU" sz="1600" b="1" dirty="0" smtClean="0"/>
              <a:t>     качества оказания муниципальных </a:t>
            </a:r>
            <a:r>
              <a:rPr lang="ru-RU" sz="1600" b="1" dirty="0"/>
              <a:t>услуг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9181" y="5260315"/>
            <a:ext cx="6444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3.</a:t>
            </a:r>
            <a:r>
              <a:rPr lang="ru-RU" b="1" dirty="0" smtClean="0"/>
              <a:t>  </a:t>
            </a:r>
            <a:r>
              <a:rPr lang="ru-RU" sz="1600" b="1" dirty="0" smtClean="0"/>
              <a:t>Повышение </a:t>
            </a:r>
            <a:r>
              <a:rPr lang="ru-RU" sz="1600" b="1" dirty="0"/>
              <a:t>эффективности управления </a:t>
            </a:r>
            <a:r>
              <a:rPr lang="ru-RU" sz="1600" b="1" dirty="0" smtClean="0"/>
              <a:t> муниципальным</a:t>
            </a:r>
          </a:p>
          <a:p>
            <a:r>
              <a:rPr lang="ru-RU" sz="1600" b="1" dirty="0"/>
              <a:t> </a:t>
            </a:r>
            <a:r>
              <a:rPr lang="ru-RU" sz="1600" b="1" dirty="0" smtClean="0"/>
              <a:t>    долгом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47766" y="5981799"/>
            <a:ext cx="76601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4</a:t>
            </a:r>
            <a:r>
              <a:rPr lang="ru-RU" sz="1600" b="1" dirty="0"/>
              <a:t>.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sz="1600" b="1" dirty="0" smtClean="0"/>
              <a:t>Повышение </a:t>
            </a:r>
            <a:r>
              <a:rPr lang="ru-RU" sz="1600" b="1" dirty="0"/>
              <a:t>эффективности осуществления капитальных </a:t>
            </a:r>
            <a:endParaRPr lang="ru-RU" sz="1600" b="1" dirty="0" smtClean="0"/>
          </a:p>
          <a:p>
            <a:r>
              <a:rPr lang="ru-RU" sz="1600" b="1" dirty="0"/>
              <a:t> </a:t>
            </a:r>
            <a:r>
              <a:rPr lang="ru-RU" sz="1600" b="1" dirty="0" smtClean="0"/>
              <a:t>    вложений 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9061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гнутая влево стрелка 15"/>
          <p:cNvSpPr/>
          <p:nvPr/>
        </p:nvSpPr>
        <p:spPr>
          <a:xfrm flipH="1">
            <a:off x="6444208" y="3453919"/>
            <a:ext cx="1658499" cy="1515070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124781" y="3453919"/>
            <a:ext cx="1658499" cy="1515070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3503" y="5513973"/>
            <a:ext cx="3670093" cy="936104"/>
          </a:xfrm>
          <a:prstGeom prst="rect">
            <a:avLst/>
          </a:prstGeom>
          <a:solidFill>
            <a:srgbClr val="CC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4115" y="4141479"/>
            <a:ext cx="3670093" cy="1017387"/>
          </a:xfrm>
          <a:prstGeom prst="rect">
            <a:avLst/>
          </a:prstGeom>
          <a:solidFill>
            <a:srgbClr val="77E0F9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2636912"/>
            <a:ext cx="3718240" cy="1149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5" y="2636912"/>
            <a:ext cx="3744417" cy="1149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ОСОБЕННОСТЬ БЮДЖЕТА ОСИНСКОГО ГОРОДСКОГО ОКРУГА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7649" y="134076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Бюджет округа формируется </a:t>
            </a:r>
            <a:r>
              <a:rPr lang="ru-RU" sz="2000" b="1" dirty="0">
                <a:solidFill>
                  <a:srgbClr val="7030A0"/>
                </a:solidFill>
              </a:rPr>
              <a:t>в «программном» формате на основе </a:t>
            </a:r>
            <a:r>
              <a:rPr lang="ru-RU" sz="2000" b="1" dirty="0" smtClean="0">
                <a:solidFill>
                  <a:srgbClr val="7030A0"/>
                </a:solidFill>
              </a:rPr>
              <a:t>муниципальных программ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Осинского городского округа 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64576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Стратегические </a:t>
            </a:r>
            <a:r>
              <a:rPr lang="ru-RU" sz="1600" b="1" dirty="0"/>
              <a:t>цели и задачи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социально-экономического </a:t>
            </a:r>
          </a:p>
          <a:p>
            <a:pPr algn="ctr"/>
            <a:r>
              <a:rPr lang="ru-RU" sz="1600" b="1" dirty="0" smtClean="0"/>
              <a:t>развития  Осинского </a:t>
            </a:r>
          </a:p>
          <a:p>
            <a:pPr algn="ctr"/>
            <a:r>
              <a:rPr lang="ru-RU" sz="1600" b="1" dirty="0" smtClean="0"/>
              <a:t>Городского округа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2908975"/>
            <a:ext cx="1709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Бюджет округа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96797" y="4357784"/>
            <a:ext cx="3171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Муниципальные </a:t>
            </a:r>
            <a:r>
              <a:rPr lang="ru-RU" sz="1600" b="1" dirty="0"/>
              <a:t>программы </a:t>
            </a:r>
            <a:endParaRPr lang="ru-RU" sz="1600" dirty="0"/>
          </a:p>
          <a:p>
            <a:pPr algn="ctr"/>
            <a:r>
              <a:rPr lang="ru-RU" sz="1600" b="1" dirty="0" smtClean="0"/>
              <a:t>Осинского городского округа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71567" y="5661248"/>
            <a:ext cx="3221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 </a:t>
            </a:r>
            <a:r>
              <a:rPr lang="ru-RU" sz="1600" b="1" dirty="0">
                <a:solidFill>
                  <a:schemeClr val="bg1"/>
                </a:solidFill>
              </a:rPr>
              <a:t>значимый результат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(</a:t>
            </a:r>
            <a:r>
              <a:rPr lang="ru-RU" sz="1600" b="1" dirty="0">
                <a:solidFill>
                  <a:schemeClr val="bg1"/>
                </a:solidFill>
              </a:rPr>
              <a:t>измеряется показателями)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070648" y="5158866"/>
            <a:ext cx="1260139" cy="35510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201462" y="1809591"/>
            <a:ext cx="1942537" cy="4752528"/>
          </a:xfrm>
          <a:prstGeom prst="roundRect">
            <a:avLst/>
          </a:prstGeom>
          <a:solidFill>
            <a:srgbClr val="77E0F9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endParaRPr lang="ru-RU" sz="1600" b="1" dirty="0">
              <a:solidFill>
                <a:srgbClr val="6600FF"/>
              </a:solidFill>
            </a:endParaRPr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600FF"/>
                </a:solidFill>
              </a:rPr>
              <a:t>Развитие территории и общественная безопасность</a:t>
            </a:r>
            <a:endParaRPr lang="ru-RU" sz="1600" b="1" dirty="0">
              <a:solidFill>
                <a:srgbClr val="6600FF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92081" y="1783964"/>
            <a:ext cx="2059518" cy="475252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endParaRPr lang="ru-RU" sz="1600" dirty="0" smtClean="0">
              <a:solidFill>
                <a:srgbClr val="6600FF"/>
              </a:solidFill>
            </a:endParaRPr>
          </a:p>
          <a:p>
            <a:endParaRPr lang="ru-RU" sz="1600" dirty="0">
              <a:solidFill>
                <a:srgbClr val="6600FF"/>
              </a:solidFill>
            </a:endParaRPr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600FF"/>
                </a:solidFill>
              </a:rPr>
              <a:t>Развитая   </a:t>
            </a:r>
            <a:r>
              <a:rPr lang="ru-RU" sz="1500" b="1" dirty="0" smtClean="0">
                <a:solidFill>
                  <a:srgbClr val="6600FF"/>
                </a:solidFill>
              </a:rPr>
              <a:t>инфраструктура </a:t>
            </a:r>
            <a:endParaRPr lang="ru-RU" sz="1500" b="1" dirty="0">
              <a:solidFill>
                <a:srgbClr val="66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5050"/>
                </a:solidFill>
                <a:ea typeface="Gungsuh" panose="02030600000101010101" pitchFamily="18" charset="-127"/>
              </a:rPr>
              <a:t>СТРАТЕГИЧЕСКИЕ </a:t>
            </a:r>
            <a:r>
              <a:rPr lang="ru-RU" sz="2700" b="1" dirty="0">
                <a:solidFill>
                  <a:srgbClr val="FF5050"/>
                </a:solidFill>
                <a:ea typeface="Gungsuh" panose="02030600000101010101" pitchFamily="18" charset="-127"/>
              </a:rPr>
              <a:t>ЦЕЛИ, НА ДОСТИЖЕНИЕ КОТОРЫХ НАПРАВЛЕНЫ </a:t>
            </a:r>
            <a:r>
              <a:rPr lang="ru-RU" sz="2700" b="1" dirty="0" smtClean="0">
                <a:solidFill>
                  <a:srgbClr val="FF5050"/>
                </a:solidFill>
                <a:ea typeface="Gungsuh" panose="02030600000101010101" pitchFamily="18" charset="-127"/>
              </a:rPr>
              <a:t>МУНИЦИПАЛЬНЫЕ </a:t>
            </a:r>
            <a:r>
              <a:rPr lang="ru-RU" sz="2700" b="1" dirty="0">
                <a:solidFill>
                  <a:srgbClr val="FF5050"/>
                </a:solidFill>
                <a:ea typeface="Gungsuh" panose="02030600000101010101" pitchFamily="18" charset="-127"/>
              </a:rPr>
              <a:t>ПРОГРАММЫ </a:t>
            </a:r>
            <a:r>
              <a:rPr lang="ru-RU" sz="2700" b="1" dirty="0" smtClean="0">
                <a:solidFill>
                  <a:srgbClr val="FF5050"/>
                </a:solidFill>
                <a:ea typeface="Gungsuh" panose="02030600000101010101" pitchFamily="18" charset="-127"/>
              </a:rPr>
              <a:t>ОСИНСКОГО ГОРОДСКОГО ОКРУГА</a:t>
            </a:r>
            <a:endParaRPr lang="ru-RU" sz="2700" b="1" dirty="0">
              <a:solidFill>
                <a:srgbClr val="FF5050"/>
              </a:solidFill>
              <a:ea typeface="Gungsuh" panose="02030600000101010101" pitchFamily="18" charset="-127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113876" y="1783964"/>
            <a:ext cx="2051721" cy="4752528"/>
          </a:xfrm>
          <a:prstGeom prst="roundRect">
            <a:avLst/>
          </a:prstGeom>
          <a:solidFill>
            <a:srgbClr val="77E0F9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ctr"/>
            <a:endParaRPr lang="ru-RU" b="1" dirty="0" smtClean="0">
              <a:solidFill>
                <a:srgbClr val="6600FF"/>
              </a:solidFill>
            </a:endParaRPr>
          </a:p>
          <a:p>
            <a:pPr algn="ctr"/>
            <a:endParaRPr lang="ru-RU" b="1" dirty="0" smtClean="0">
              <a:solidFill>
                <a:srgbClr val="6600FF"/>
              </a:solidFill>
            </a:endParaRPr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600FF"/>
                </a:solidFill>
              </a:rPr>
              <a:t>Экономическое развитие</a:t>
            </a:r>
            <a:endParaRPr lang="ru-RU" sz="1600" b="1" dirty="0">
              <a:solidFill>
                <a:srgbClr val="6600FF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1804551"/>
            <a:ext cx="1896093" cy="475252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endParaRPr lang="ru-RU" b="1" dirty="0" smtClean="0">
              <a:solidFill>
                <a:srgbClr val="6600FF"/>
              </a:solidFill>
            </a:endParaRPr>
          </a:p>
          <a:p>
            <a:pPr algn="ctr"/>
            <a:endParaRPr lang="ru-RU" b="1" dirty="0">
              <a:solidFill>
                <a:srgbClr val="6600FF"/>
              </a:solidFill>
            </a:endParaRPr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600FF"/>
                </a:solidFill>
              </a:rPr>
              <a:t>Развитие человеческого потенциала</a:t>
            </a:r>
            <a:endParaRPr lang="ru-RU" sz="1600" b="1" dirty="0">
              <a:solidFill>
                <a:srgbClr val="6600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98204" y="1783964"/>
            <a:ext cx="1800200" cy="4752528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endParaRPr lang="ru-RU" sz="1600" b="1" dirty="0">
              <a:solidFill>
                <a:srgbClr val="6600FF"/>
              </a:solidFill>
            </a:endParaRPr>
          </a:p>
          <a:p>
            <a:pPr algn="ctr"/>
            <a:endParaRPr lang="ru-RU" sz="1600" b="1" dirty="0" smtClean="0">
              <a:solidFill>
                <a:srgbClr val="6600FF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600FF"/>
                </a:solidFill>
              </a:rPr>
              <a:t>Управление ресурсами</a:t>
            </a:r>
            <a:endParaRPr lang="ru-RU" sz="1600" b="1" dirty="0">
              <a:solidFill>
                <a:srgbClr val="6600FF"/>
              </a:solidFill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0" y="5500647"/>
            <a:ext cx="9143999" cy="1061471"/>
          </a:xfrm>
          <a:prstGeom prst="leftRightArrow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Среднесрочные цели Стратегии социально-экономического развития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99" y="1916832"/>
            <a:ext cx="1617364" cy="1584176"/>
          </a:xfrm>
          <a:prstGeom prst="ellipse">
            <a:avLst/>
          </a:prstGeom>
          <a:ln w="1905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7703" y="1988840"/>
            <a:ext cx="1656183" cy="1584176"/>
          </a:xfrm>
          <a:prstGeom prst="ellipse">
            <a:avLst/>
          </a:prstGeom>
          <a:ln w="1905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9" y="1916832"/>
            <a:ext cx="1563018" cy="1584177"/>
          </a:xfrm>
          <a:prstGeom prst="ellipse">
            <a:avLst/>
          </a:prstGeom>
          <a:ln w="1905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83" y="1932438"/>
            <a:ext cx="1656184" cy="1624972"/>
          </a:xfrm>
          <a:prstGeom prst="ellipse">
            <a:avLst/>
          </a:prstGeom>
          <a:ln w="1905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40" y="1988840"/>
            <a:ext cx="1680519" cy="1604555"/>
          </a:xfrm>
          <a:prstGeom prst="ellipse">
            <a:avLst/>
          </a:prstGeom>
          <a:ln w="1905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9268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роцесс 9"/>
          <p:cNvSpPr/>
          <p:nvPr/>
        </p:nvSpPr>
        <p:spPr>
          <a:xfrm>
            <a:off x="419264" y="6069107"/>
            <a:ext cx="8568952" cy="28803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26722" y="5157192"/>
            <a:ext cx="8568952" cy="28803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87811" y="3183974"/>
            <a:ext cx="8568952" cy="24502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02550" y="2604450"/>
            <a:ext cx="8496944" cy="28803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87811" y="1181816"/>
            <a:ext cx="8568952" cy="258091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70941" y="620688"/>
            <a:ext cx="8568952" cy="266132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32" y="-99392"/>
            <a:ext cx="8229600" cy="8202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C0000"/>
                </a:solidFill>
              </a:rPr>
              <a:t>Перечень </a:t>
            </a:r>
            <a:r>
              <a:rPr lang="ru-RU" sz="2400" b="1" dirty="0" smtClean="0">
                <a:solidFill>
                  <a:srgbClr val="CC0000"/>
                </a:solidFill>
              </a:rPr>
              <a:t>муниципальных </a:t>
            </a:r>
            <a:r>
              <a:rPr lang="ru-RU" sz="2400" b="1" dirty="0">
                <a:solidFill>
                  <a:srgbClr val="CC0000"/>
                </a:solidFill>
              </a:rPr>
              <a:t>программ </a:t>
            </a:r>
            <a:r>
              <a:rPr lang="ru-RU" sz="2400" b="1" dirty="0" smtClean="0">
                <a:solidFill>
                  <a:srgbClr val="CC0000"/>
                </a:solidFill>
              </a:rPr>
              <a:t>в </a:t>
            </a:r>
            <a:r>
              <a:rPr lang="ru-RU" sz="2400" b="1" dirty="0">
                <a:solidFill>
                  <a:srgbClr val="CC0000"/>
                </a:solidFill>
              </a:rPr>
              <a:t>соответствии со стратегическим целями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89209" y="554991"/>
            <a:ext cx="8424936" cy="6122180"/>
          </a:xfrm>
        </p:spPr>
        <p:txBody>
          <a:bodyPr>
            <a:normAutofit fontScale="25000" lnSpcReduction="20000"/>
          </a:bodyPr>
          <a:lstStyle/>
          <a:p>
            <a:pPr marL="137160" indent="0" algn="ctr">
              <a:lnSpc>
                <a:spcPct val="120000"/>
              </a:lnSpc>
              <a:buNone/>
            </a:pPr>
            <a:r>
              <a:rPr lang="ru-RU" sz="5600" u="sng" dirty="0" smtClean="0">
                <a:cs typeface="Aharoni" panose="02010803020104030203" pitchFamily="2" charset="-79"/>
              </a:rPr>
              <a:t>Цель 1. Экономическое развитие </a:t>
            </a:r>
            <a:endParaRPr lang="ru-RU" sz="5600" dirty="0" smtClean="0">
              <a:cs typeface="Aharoni" panose="02010803020104030203" pitchFamily="2" charset="-79"/>
            </a:endParaRP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 smtClean="0">
                <a:cs typeface="Aharoni" panose="02010803020104030203" pitchFamily="2" charset="-79"/>
              </a:rPr>
              <a:t>1. Экономическое </a:t>
            </a:r>
            <a:r>
              <a:rPr lang="ru-RU" sz="5600" dirty="0">
                <a:cs typeface="Aharoni" panose="02010803020104030203" pitchFamily="2" charset="-79"/>
              </a:rPr>
              <a:t>развитие  </a:t>
            </a:r>
            <a:r>
              <a:rPr lang="ru-RU" sz="5600" dirty="0" err="1">
                <a:cs typeface="Aharoni" panose="02010803020104030203" pitchFamily="2" charset="-79"/>
              </a:rPr>
              <a:t>Осинского</a:t>
            </a:r>
            <a:r>
              <a:rPr lang="ru-RU" sz="5600" dirty="0">
                <a:cs typeface="Aharoni" panose="02010803020104030203" pitchFamily="2" charset="-79"/>
              </a:rPr>
              <a:t> городского </a:t>
            </a:r>
            <a:r>
              <a:rPr lang="ru-RU" sz="5600" dirty="0" smtClean="0">
                <a:cs typeface="Aharoni" panose="02010803020104030203" pitchFamily="2" charset="-79"/>
              </a:rPr>
              <a:t>округа. </a:t>
            </a:r>
          </a:p>
          <a:p>
            <a:pPr marL="137160" indent="0" algn="ctr">
              <a:lnSpc>
                <a:spcPct val="120000"/>
              </a:lnSpc>
              <a:buNone/>
            </a:pPr>
            <a:r>
              <a:rPr lang="ru-RU" sz="5600" u="sng" dirty="0" smtClean="0">
                <a:cs typeface="Aharoni" panose="02010803020104030203" pitchFamily="2" charset="-79"/>
              </a:rPr>
              <a:t>Цель 2. Развитие человеческого потенциала</a:t>
            </a: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 smtClean="0">
                <a:cs typeface="Aharoni" panose="02010803020104030203" pitchFamily="2" charset="-79"/>
              </a:rPr>
              <a:t>2. </a:t>
            </a:r>
            <a:r>
              <a:rPr lang="ru-RU" sz="5600" dirty="0">
                <a:cs typeface="Aharoni" panose="02010803020104030203" pitchFamily="2" charset="-79"/>
              </a:rPr>
              <a:t>Развитие системы образования </a:t>
            </a:r>
            <a:r>
              <a:rPr lang="ru-RU" sz="5600" dirty="0" err="1">
                <a:cs typeface="Aharoni" panose="02010803020104030203" pitchFamily="2" charset="-79"/>
              </a:rPr>
              <a:t>Осинского</a:t>
            </a:r>
            <a:r>
              <a:rPr lang="ru-RU" sz="5600" dirty="0">
                <a:cs typeface="Aharoni" panose="02010803020104030203" pitchFamily="2" charset="-79"/>
              </a:rPr>
              <a:t> городского округа.</a:t>
            </a:r>
            <a:endParaRPr lang="ru-RU" sz="5600" dirty="0" smtClean="0">
              <a:cs typeface="Aharoni" panose="02010803020104030203" pitchFamily="2" charset="-79"/>
            </a:endParaRP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 smtClean="0">
                <a:cs typeface="Aharoni" panose="02010803020104030203" pitchFamily="2" charset="-79"/>
              </a:rPr>
              <a:t>3. </a:t>
            </a:r>
            <a:r>
              <a:rPr lang="ru-RU" sz="5600" dirty="0">
                <a:cs typeface="Aharoni" panose="02010803020104030203" pitchFamily="2" charset="-79"/>
              </a:rPr>
              <a:t>Развитие физической культуры, спорта и формирование здорового образа жизни в </a:t>
            </a:r>
            <a:r>
              <a:rPr lang="ru-RU" sz="5600" dirty="0" err="1">
                <a:cs typeface="Aharoni" panose="02010803020104030203" pitchFamily="2" charset="-79"/>
              </a:rPr>
              <a:t>Осинском</a:t>
            </a:r>
            <a:r>
              <a:rPr lang="ru-RU" sz="5600" dirty="0">
                <a:cs typeface="Aharoni" panose="02010803020104030203" pitchFamily="2" charset="-79"/>
              </a:rPr>
              <a:t> городском округе.</a:t>
            </a:r>
            <a:endParaRPr lang="ru-RU" sz="5600" dirty="0" smtClean="0">
              <a:cs typeface="Aharoni" panose="02010803020104030203" pitchFamily="2" charset="-79"/>
            </a:endParaRP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 smtClean="0">
                <a:cs typeface="Aharoni" panose="02010803020104030203" pitchFamily="2" charset="-79"/>
              </a:rPr>
              <a:t>4. </a:t>
            </a:r>
            <a:r>
              <a:rPr lang="ru-RU" sz="5600" dirty="0">
                <a:cs typeface="Aharoni" panose="02010803020104030203" pitchFamily="2" charset="-79"/>
              </a:rPr>
              <a:t>Культура </a:t>
            </a:r>
            <a:r>
              <a:rPr lang="ru-RU" sz="5600" dirty="0" err="1">
                <a:cs typeface="Aharoni" panose="02010803020104030203" pitchFamily="2" charset="-79"/>
              </a:rPr>
              <a:t>Осинского</a:t>
            </a:r>
            <a:r>
              <a:rPr lang="ru-RU" sz="5600" dirty="0">
                <a:cs typeface="Aharoni" panose="02010803020104030203" pitchFamily="2" charset="-79"/>
              </a:rPr>
              <a:t> городского округа.</a:t>
            </a:r>
            <a:endParaRPr lang="ru-RU" sz="5600" dirty="0" smtClean="0">
              <a:cs typeface="Aharoni" panose="02010803020104030203" pitchFamily="2" charset="-79"/>
            </a:endParaRP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 smtClean="0">
                <a:cs typeface="Aharoni" panose="02010803020104030203" pitchFamily="2" charset="-79"/>
              </a:rPr>
              <a:t>5. </a:t>
            </a:r>
            <a:r>
              <a:rPr lang="ru-RU" sz="5600" dirty="0">
                <a:cs typeface="Aharoni" panose="02010803020104030203" pitchFamily="2" charset="-79"/>
              </a:rPr>
              <a:t>Молодежная политика </a:t>
            </a:r>
            <a:r>
              <a:rPr lang="ru-RU" sz="5600" dirty="0" err="1">
                <a:cs typeface="Aharoni" panose="02010803020104030203" pitchFamily="2" charset="-79"/>
              </a:rPr>
              <a:t>Осинского</a:t>
            </a:r>
            <a:r>
              <a:rPr lang="ru-RU" sz="5600" dirty="0">
                <a:cs typeface="Aharoni" panose="02010803020104030203" pitchFamily="2" charset="-79"/>
              </a:rPr>
              <a:t> городского округа.</a:t>
            </a:r>
            <a:endParaRPr lang="ru-RU" sz="5600" dirty="0" smtClean="0">
              <a:cs typeface="Aharoni" panose="02010803020104030203" pitchFamily="2" charset="-79"/>
            </a:endParaRPr>
          </a:p>
          <a:p>
            <a:pPr marL="137160" indent="0" algn="ctr">
              <a:lnSpc>
                <a:spcPct val="120000"/>
              </a:lnSpc>
              <a:buNone/>
            </a:pPr>
            <a:r>
              <a:rPr lang="ru-RU" sz="5600" u="sng" dirty="0" smtClean="0">
                <a:cs typeface="Aharoni" panose="02010803020104030203" pitchFamily="2" charset="-79"/>
              </a:rPr>
              <a:t>Цель 3. Управление ресурсами</a:t>
            </a: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>
                <a:cs typeface="Aharoni" panose="02010803020104030203" pitchFamily="2" charset="-79"/>
              </a:rPr>
              <a:t>6</a:t>
            </a:r>
            <a:r>
              <a:rPr lang="ru-RU" sz="5600" dirty="0" smtClean="0">
                <a:cs typeface="Aharoni" panose="02010803020104030203" pitchFamily="2" charset="-79"/>
              </a:rPr>
              <a:t>. </a:t>
            </a:r>
            <a:r>
              <a:rPr lang="ru-RU" sz="5600" dirty="0">
                <a:cs typeface="Aharoni" panose="02010803020104030203" pitchFamily="2" charset="-79"/>
              </a:rPr>
              <a:t>Эффективное управление земельными ресурсами и имуществом </a:t>
            </a:r>
            <a:r>
              <a:rPr lang="ru-RU" sz="5600" dirty="0" err="1">
                <a:cs typeface="Aharoni" panose="02010803020104030203" pitchFamily="2" charset="-79"/>
              </a:rPr>
              <a:t>Осинского</a:t>
            </a:r>
            <a:r>
              <a:rPr lang="ru-RU" sz="5600" dirty="0">
                <a:cs typeface="Aharoni" panose="02010803020104030203" pitchFamily="2" charset="-79"/>
              </a:rPr>
              <a:t> городского округа.</a:t>
            </a:r>
            <a:endParaRPr lang="ru-RU" sz="5600" dirty="0" smtClean="0">
              <a:cs typeface="Aharoni" panose="02010803020104030203" pitchFamily="2" charset="-79"/>
            </a:endParaRPr>
          </a:p>
          <a:p>
            <a:pPr marL="137160" indent="0" algn="ctr">
              <a:lnSpc>
                <a:spcPct val="120000"/>
              </a:lnSpc>
              <a:buNone/>
            </a:pPr>
            <a:r>
              <a:rPr lang="ru-RU" sz="5600" u="sng" dirty="0" smtClean="0">
                <a:cs typeface="Aharoni" panose="02010803020104030203" pitchFamily="2" charset="-79"/>
              </a:rPr>
              <a:t>Цель 4. Развитая инфраструктура</a:t>
            </a: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 smtClean="0">
                <a:cs typeface="Aharoni" panose="02010803020104030203" pitchFamily="2" charset="-79"/>
              </a:rPr>
              <a:t>7</a:t>
            </a:r>
            <a:r>
              <a:rPr lang="ru-RU" sz="5600" dirty="0">
                <a:cs typeface="Aharoni" panose="02010803020104030203" pitchFamily="2" charset="-79"/>
              </a:rPr>
              <a:t>. Развитие транспортной системы </a:t>
            </a:r>
            <a:r>
              <a:rPr lang="ru-RU" sz="5600" dirty="0" err="1">
                <a:cs typeface="Aharoni" panose="02010803020104030203" pitchFamily="2" charset="-79"/>
              </a:rPr>
              <a:t>Осинского</a:t>
            </a:r>
            <a:r>
              <a:rPr lang="ru-RU" sz="5600" dirty="0">
                <a:cs typeface="Aharoni" panose="02010803020104030203" pitchFamily="2" charset="-79"/>
              </a:rPr>
              <a:t> городского округа.</a:t>
            </a:r>
            <a:endParaRPr lang="ru-RU" sz="5600" dirty="0" smtClean="0">
              <a:cs typeface="Aharoni" panose="02010803020104030203" pitchFamily="2" charset="-79"/>
            </a:endParaRP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 smtClean="0">
                <a:cs typeface="Aharoni" panose="02010803020104030203" pitchFamily="2" charset="-79"/>
              </a:rPr>
              <a:t>8. </a:t>
            </a:r>
            <a:r>
              <a:rPr lang="ru-RU" sz="5600" dirty="0">
                <a:cs typeface="Aharoni" panose="02010803020104030203" pitchFamily="2" charset="-79"/>
              </a:rPr>
              <a:t>Развитие градостроительной деятельности </a:t>
            </a:r>
            <a:r>
              <a:rPr lang="ru-RU" sz="5600" dirty="0" err="1">
                <a:cs typeface="Aharoni" panose="02010803020104030203" pitchFamily="2" charset="-79"/>
              </a:rPr>
              <a:t>Осинского</a:t>
            </a:r>
            <a:r>
              <a:rPr lang="ru-RU" sz="5600" dirty="0">
                <a:cs typeface="Aharoni" panose="02010803020104030203" pitchFamily="2" charset="-79"/>
              </a:rPr>
              <a:t> городского </a:t>
            </a:r>
            <a:r>
              <a:rPr lang="ru-RU" sz="5600" dirty="0" smtClean="0">
                <a:cs typeface="Aharoni" panose="02010803020104030203" pitchFamily="2" charset="-79"/>
              </a:rPr>
              <a:t>округа.</a:t>
            </a:r>
            <a:endParaRPr lang="ru-RU" sz="5600" dirty="0">
              <a:cs typeface="Aharoni" panose="02010803020104030203" pitchFamily="2" charset="-79"/>
            </a:endParaRP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 smtClean="0">
                <a:cs typeface="Aharoni" panose="02010803020104030203" pitchFamily="2" charset="-79"/>
              </a:rPr>
              <a:t>9. Развитие инфраструктуры </a:t>
            </a:r>
            <a:r>
              <a:rPr lang="ru-RU" sz="5600" dirty="0" err="1">
                <a:cs typeface="Aharoni" panose="02010803020104030203" pitchFamily="2" charset="-79"/>
              </a:rPr>
              <a:t>Осинского</a:t>
            </a:r>
            <a:r>
              <a:rPr lang="ru-RU" sz="5600" dirty="0">
                <a:cs typeface="Aharoni" panose="02010803020104030203" pitchFamily="2" charset="-79"/>
              </a:rPr>
              <a:t> городского </a:t>
            </a:r>
            <a:r>
              <a:rPr lang="ru-RU" sz="5600" dirty="0" smtClean="0">
                <a:cs typeface="Aharoni" panose="02010803020104030203" pitchFamily="2" charset="-79"/>
              </a:rPr>
              <a:t>округа.</a:t>
            </a: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>
                <a:cs typeface="Aharoni" panose="02010803020104030203" pitchFamily="2" charset="-79"/>
              </a:rPr>
              <a:t>10. Благоустройство территории </a:t>
            </a:r>
            <a:r>
              <a:rPr lang="ru-RU" sz="5600" dirty="0" err="1">
                <a:cs typeface="Aharoni" panose="02010803020104030203" pitchFamily="2" charset="-79"/>
              </a:rPr>
              <a:t>Осинского</a:t>
            </a:r>
            <a:r>
              <a:rPr lang="ru-RU" sz="5600" dirty="0">
                <a:cs typeface="Aharoni" panose="02010803020104030203" pitchFamily="2" charset="-79"/>
              </a:rPr>
              <a:t> городского </a:t>
            </a:r>
            <a:r>
              <a:rPr lang="ru-RU" sz="5600" dirty="0" smtClean="0">
                <a:cs typeface="Aharoni" panose="02010803020104030203" pitchFamily="2" charset="-79"/>
              </a:rPr>
              <a:t>округа.</a:t>
            </a:r>
            <a:endParaRPr lang="ru-RU" sz="5600" dirty="0">
              <a:cs typeface="Aharoni" panose="02010803020104030203" pitchFamily="2" charset="-79"/>
            </a:endParaRP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>
                <a:cs typeface="Aharoni" panose="02010803020104030203" pitchFamily="2" charset="-79"/>
              </a:rPr>
              <a:t>11. Формирование современной городской среды </a:t>
            </a:r>
            <a:r>
              <a:rPr lang="ru-RU" sz="5600" dirty="0" err="1">
                <a:cs typeface="Aharoni" panose="02010803020104030203" pitchFamily="2" charset="-79"/>
              </a:rPr>
              <a:t>Осинского</a:t>
            </a:r>
            <a:r>
              <a:rPr lang="ru-RU" sz="5600" dirty="0">
                <a:cs typeface="Aharoni" panose="02010803020104030203" pitchFamily="2" charset="-79"/>
              </a:rPr>
              <a:t> городского </a:t>
            </a:r>
            <a:r>
              <a:rPr lang="ru-RU" sz="5600" dirty="0" smtClean="0">
                <a:cs typeface="Aharoni" panose="02010803020104030203" pitchFamily="2" charset="-79"/>
              </a:rPr>
              <a:t>округа.</a:t>
            </a: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 smtClean="0">
                <a:cs typeface="Aharoni" panose="02010803020104030203" pitchFamily="2" charset="-79"/>
              </a:rPr>
              <a:t>12. Расселение </a:t>
            </a:r>
            <a:r>
              <a:rPr lang="ru-RU" sz="5600" dirty="0">
                <a:cs typeface="Aharoni" panose="02010803020104030203" pitchFamily="2" charset="-79"/>
              </a:rPr>
              <a:t>граждан из многоквартирных домов, признанных аварийными до 1 января 2017г., на территории </a:t>
            </a:r>
            <a:r>
              <a:rPr lang="ru-RU" sz="5600" dirty="0" err="1">
                <a:cs typeface="Aharoni" panose="02010803020104030203" pitchFamily="2" charset="-79"/>
              </a:rPr>
              <a:t>Осинского</a:t>
            </a:r>
            <a:r>
              <a:rPr lang="ru-RU" sz="5600" dirty="0">
                <a:cs typeface="Aharoni" panose="02010803020104030203" pitchFamily="2" charset="-79"/>
              </a:rPr>
              <a:t> городского округа</a:t>
            </a:r>
          </a:p>
          <a:p>
            <a:pPr marL="137160" indent="0" algn="ctr">
              <a:lnSpc>
                <a:spcPct val="120000"/>
              </a:lnSpc>
              <a:buNone/>
            </a:pPr>
            <a:r>
              <a:rPr lang="ru-RU" sz="5600" u="sng" dirty="0" smtClean="0">
                <a:cs typeface="Aharoni" panose="02010803020104030203" pitchFamily="2" charset="-79"/>
              </a:rPr>
              <a:t>Цель 5. Развитие территории</a:t>
            </a: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 smtClean="0">
                <a:cs typeface="Aharoni" panose="02010803020104030203" pitchFamily="2" charset="-79"/>
              </a:rPr>
              <a:t>13. </a:t>
            </a:r>
            <a:r>
              <a:rPr lang="ru-RU" sz="5600" dirty="0">
                <a:cs typeface="Aharoni" panose="02010803020104030203" pitchFamily="2" charset="-79"/>
              </a:rPr>
              <a:t>Совершенствование муниципальной службы в </a:t>
            </a:r>
            <a:r>
              <a:rPr lang="ru-RU" sz="5600" dirty="0" err="1">
                <a:cs typeface="Aharoni" panose="02010803020104030203" pitchFamily="2" charset="-79"/>
              </a:rPr>
              <a:t>Осинском</a:t>
            </a:r>
            <a:r>
              <a:rPr lang="ru-RU" sz="5600" dirty="0">
                <a:cs typeface="Aharoni" panose="02010803020104030203" pitchFamily="2" charset="-79"/>
              </a:rPr>
              <a:t> городском округе.</a:t>
            </a:r>
            <a:endParaRPr lang="ru-RU" sz="5600" dirty="0" smtClean="0">
              <a:cs typeface="Aharoni" panose="02010803020104030203" pitchFamily="2" charset="-79"/>
            </a:endParaRPr>
          </a:p>
          <a:p>
            <a:pPr marL="137160" indent="0" algn="just">
              <a:lnSpc>
                <a:spcPts val="1400"/>
              </a:lnSpc>
              <a:buNone/>
            </a:pPr>
            <a:r>
              <a:rPr lang="ru-RU" sz="5600" dirty="0" smtClean="0">
                <a:cs typeface="Aharoni" panose="02010803020104030203" pitchFamily="2" charset="-79"/>
              </a:rPr>
              <a:t>14. </a:t>
            </a:r>
            <a:r>
              <a:rPr lang="ru-RU" sz="5600" dirty="0">
                <a:cs typeface="Aharoni" panose="02010803020104030203" pitchFamily="2" charset="-79"/>
              </a:rPr>
              <a:t>Улучшение гражданского единства и гармонизации межнациональных отношений на территории </a:t>
            </a:r>
            <a:r>
              <a:rPr lang="ru-RU" sz="5600" dirty="0" err="1">
                <a:cs typeface="Aharoni" panose="02010803020104030203" pitchFamily="2" charset="-79"/>
              </a:rPr>
              <a:t>Осинского</a:t>
            </a:r>
            <a:r>
              <a:rPr lang="ru-RU" sz="5600" dirty="0">
                <a:cs typeface="Aharoni" panose="02010803020104030203" pitchFamily="2" charset="-79"/>
              </a:rPr>
              <a:t> городского округа</a:t>
            </a:r>
            <a:r>
              <a:rPr lang="ru-RU" sz="5600" dirty="0" smtClean="0">
                <a:cs typeface="Aharoni" panose="02010803020104030203" pitchFamily="2" charset="-79"/>
              </a:rPr>
              <a:t>.</a:t>
            </a:r>
          </a:p>
          <a:p>
            <a:pPr marL="137160" indent="0" algn="ctr">
              <a:lnSpc>
                <a:spcPct val="120000"/>
              </a:lnSpc>
              <a:buNone/>
            </a:pPr>
            <a:r>
              <a:rPr lang="ru-RU" sz="5600" u="sng" dirty="0" smtClean="0">
                <a:cs typeface="Aharoni" panose="02010803020104030203" pitchFamily="2" charset="-79"/>
              </a:rPr>
              <a:t>Цель 6. Общественная безопасность</a:t>
            </a:r>
          </a:p>
          <a:p>
            <a:pPr marL="137160" indent="0" algn="just">
              <a:lnSpc>
                <a:spcPts val="1300"/>
              </a:lnSpc>
              <a:buNone/>
            </a:pPr>
            <a:r>
              <a:rPr lang="ru-RU" sz="5600" dirty="0" smtClean="0">
                <a:cs typeface="Aharoni" panose="02010803020104030203" pitchFamily="2" charset="-79"/>
              </a:rPr>
              <a:t>15. </a:t>
            </a:r>
            <a:r>
              <a:rPr lang="ru-RU" sz="5600" dirty="0">
                <a:cs typeface="Aharoni" panose="02010803020104030203" pitchFamily="2" charset="-79"/>
              </a:rPr>
              <a:t>Обеспечение безопасности жизнедеятельности населения и территории </a:t>
            </a:r>
            <a:r>
              <a:rPr lang="ru-RU" sz="5600" dirty="0" err="1">
                <a:cs typeface="Aharoni" panose="02010803020104030203" pitchFamily="2" charset="-79"/>
              </a:rPr>
              <a:t>Осинского</a:t>
            </a:r>
            <a:r>
              <a:rPr lang="ru-RU" sz="5600" dirty="0">
                <a:cs typeface="Aharoni" panose="02010803020104030203" pitchFamily="2" charset="-79"/>
              </a:rPr>
              <a:t> городского округа.</a:t>
            </a:r>
            <a:endParaRPr lang="ru-RU" sz="5600" dirty="0" smtClean="0">
              <a:cs typeface="Aharoni" panose="02010803020104030203" pitchFamily="2" charset="-79"/>
            </a:endParaRPr>
          </a:p>
          <a:p>
            <a:pPr marL="137160" indent="0" algn="just">
              <a:lnSpc>
                <a:spcPts val="1500"/>
              </a:lnSpc>
              <a:buNone/>
            </a:pPr>
            <a:endParaRPr lang="ru-RU" sz="1600" dirty="0" smtClean="0"/>
          </a:p>
          <a:p>
            <a:pPr marL="137160" indent="0" algn="just">
              <a:lnSpc>
                <a:spcPts val="1500"/>
              </a:lnSpc>
              <a:buNone/>
            </a:pPr>
            <a:endParaRPr lang="ru-RU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4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 anchor="t"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3. Доходы бюджета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1052736"/>
            <a:ext cx="9001000" cy="5256624"/>
          </a:xfrm>
        </p:spPr>
        <p:txBody>
          <a:bodyPr/>
          <a:lstStyle/>
          <a:p>
            <a:endParaRPr lang="ru-RU" sz="1400" dirty="0">
              <a:solidFill>
                <a:srgbClr val="000000"/>
              </a:solidFill>
            </a:endParaRPr>
          </a:p>
          <a:p>
            <a:pPr marL="137160" indent="0">
              <a:buNone/>
            </a:pPr>
            <a:r>
              <a:rPr lang="ru-RU" sz="2000" b="1" dirty="0" smtClean="0"/>
              <a:t>                                               </a:t>
            </a:r>
            <a:r>
              <a:rPr lang="ru-RU" sz="2400" b="1" dirty="0" smtClean="0"/>
              <a:t>Доходы   бюджета </a:t>
            </a:r>
            <a:r>
              <a:rPr lang="ru-RU" sz="2000" dirty="0"/>
              <a:t>– </a:t>
            </a:r>
            <a:r>
              <a:rPr lang="ru-RU" sz="2000" dirty="0" smtClean="0"/>
              <a:t>  поступающие в</a:t>
            </a:r>
          </a:p>
          <a:p>
            <a:pPr marL="13716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бюджет     средства       (за     исключением </a:t>
            </a:r>
          </a:p>
          <a:p>
            <a:pPr marL="13716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средств</a:t>
            </a:r>
            <a:r>
              <a:rPr lang="ru-RU" sz="2000" dirty="0"/>
              <a:t>, поступающих </a:t>
            </a:r>
            <a:r>
              <a:rPr lang="ru-RU" sz="2000" dirty="0" smtClean="0"/>
              <a:t>на финансирование</a:t>
            </a:r>
          </a:p>
          <a:p>
            <a:pPr marL="13716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</a:t>
            </a:r>
            <a:r>
              <a:rPr lang="ru-RU" sz="2000" dirty="0"/>
              <a:t>дефицита бюджета)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>
          <a:xfrm>
            <a:off x="8244408" y="6376243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9" y="1556792"/>
            <a:ext cx="3168352" cy="189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02028" y="3140968"/>
            <a:ext cx="4572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100" dirty="0">
              <a:solidFill>
                <a:srgbClr val="000000"/>
              </a:solidFill>
            </a:endParaRPr>
          </a:p>
          <a:p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ВИДЫ </a:t>
            </a:r>
            <a:r>
              <a:rPr lang="ru-RU" sz="2800" b="1" dirty="0">
                <a:solidFill>
                  <a:srgbClr val="0070C0"/>
                </a:solidFill>
              </a:rPr>
              <a:t>ДОХОДОВ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(</a:t>
            </a:r>
            <a:r>
              <a:rPr lang="ru-RU" b="1" dirty="0">
                <a:solidFill>
                  <a:srgbClr val="0070C0"/>
                </a:solidFill>
              </a:rPr>
              <a:t>ст. 41 Бюджетного кодекса РФ)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110465"/>
            <a:ext cx="2664296" cy="2630904"/>
          </a:xfrm>
          <a:prstGeom prst="rect">
            <a:avLst/>
          </a:prstGeom>
          <a:gradFill flip="none" rotWithShape="1">
            <a:gsLst>
              <a:gs pos="0">
                <a:srgbClr val="77D5EF">
                  <a:tint val="66000"/>
                  <a:satMod val="160000"/>
                </a:srgbClr>
              </a:gs>
              <a:gs pos="50000">
                <a:srgbClr val="77D5EF">
                  <a:tint val="44500"/>
                  <a:satMod val="160000"/>
                </a:srgbClr>
              </a:gs>
              <a:gs pos="100000">
                <a:srgbClr val="77D5E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4F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</a:rPr>
              <a:t>Налоговые</a:t>
            </a:r>
          </a:p>
          <a:p>
            <a:pPr algn="ctr"/>
            <a:endParaRPr lang="ru-RU" sz="2000" b="1" u="sng" dirty="0">
              <a:solidFill>
                <a:srgbClr val="0070C0"/>
              </a:solidFill>
            </a:endParaRPr>
          </a:p>
          <a:p>
            <a:pPr algn="ctr">
              <a:lnSpc>
                <a:spcPts val="2000"/>
              </a:lnSpc>
            </a:pPr>
            <a:r>
              <a:rPr lang="ru-RU" b="1" dirty="0">
                <a:solidFill>
                  <a:srgbClr val="0070C0"/>
                </a:solidFill>
              </a:rPr>
              <a:t>Это поступления от уплаты гражданами и организациями налогов и сборов, предусмотренных налоговым законодательством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2232" y="4110465"/>
            <a:ext cx="2592288" cy="2627230"/>
          </a:xfrm>
          <a:prstGeom prst="rect">
            <a:avLst/>
          </a:prstGeom>
          <a:gradFill flip="none" rotWithShape="1">
            <a:gsLst>
              <a:gs pos="0">
                <a:srgbClr val="77D5EF">
                  <a:tint val="66000"/>
                  <a:satMod val="160000"/>
                </a:srgbClr>
              </a:gs>
              <a:gs pos="50000">
                <a:srgbClr val="77D5EF">
                  <a:tint val="44500"/>
                  <a:satMod val="160000"/>
                </a:srgbClr>
              </a:gs>
              <a:gs pos="100000">
                <a:srgbClr val="77D5E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4F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</a:rPr>
              <a:t>Неналоговые</a:t>
            </a:r>
          </a:p>
          <a:p>
            <a:pPr algn="ctr"/>
            <a:endParaRPr lang="ru-RU" sz="2000" b="1" u="sng" dirty="0">
              <a:solidFill>
                <a:srgbClr val="0070C0"/>
              </a:solidFill>
            </a:endParaRPr>
          </a:p>
          <a:p>
            <a:pPr algn="ctr">
              <a:lnSpc>
                <a:spcPts val="2000"/>
              </a:lnSpc>
            </a:pPr>
            <a:r>
              <a:rPr lang="ru-RU" b="1" dirty="0" smtClean="0">
                <a:solidFill>
                  <a:srgbClr val="0070C0"/>
                </a:solidFill>
              </a:rPr>
              <a:t>Это доходы </a:t>
            </a:r>
            <a:r>
              <a:rPr lang="ru-RU" b="1" dirty="0">
                <a:solidFill>
                  <a:srgbClr val="0070C0"/>
                </a:solidFill>
              </a:rPr>
              <a:t>от продажи и использования государственного имущества, штрафы за нарушение законодательства и </a:t>
            </a:r>
            <a:r>
              <a:rPr lang="ru-RU" b="1" dirty="0" smtClean="0">
                <a:solidFill>
                  <a:srgbClr val="0070C0"/>
                </a:solidFill>
              </a:rPr>
              <a:t>прочие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56920" y="4110465"/>
            <a:ext cx="2719536" cy="2630903"/>
          </a:xfrm>
          <a:prstGeom prst="rect">
            <a:avLst/>
          </a:prstGeom>
          <a:gradFill flip="none" rotWithShape="1">
            <a:gsLst>
              <a:gs pos="0">
                <a:srgbClr val="77D5EF">
                  <a:tint val="66000"/>
                  <a:satMod val="160000"/>
                </a:srgbClr>
              </a:gs>
              <a:gs pos="50000">
                <a:srgbClr val="77D5EF">
                  <a:tint val="44500"/>
                  <a:satMod val="160000"/>
                </a:srgbClr>
              </a:gs>
              <a:gs pos="100000">
                <a:srgbClr val="77D5E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4FC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u="sng" dirty="0">
                <a:solidFill>
                  <a:srgbClr val="0070C0"/>
                </a:solidFill>
              </a:rPr>
              <a:t>Безвозмездные </a:t>
            </a:r>
            <a:r>
              <a:rPr lang="ru-RU" sz="2000" b="1" u="sng" dirty="0" smtClean="0">
                <a:solidFill>
                  <a:srgbClr val="0070C0"/>
                </a:solidFill>
              </a:rPr>
              <a:t>поступления</a:t>
            </a:r>
          </a:p>
          <a:p>
            <a:pPr algn="ctr"/>
            <a:endParaRPr lang="ru-RU" sz="2000" b="1" u="sng" dirty="0">
              <a:solidFill>
                <a:srgbClr val="0070C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ru-RU" b="1" dirty="0">
                <a:solidFill>
                  <a:srgbClr val="0070C0"/>
                </a:solidFill>
              </a:rPr>
              <a:t>Средства, поступающие из других бюджетов (межбюджетные трансферты), безвозмездные поступления от граждан и юридических </a:t>
            </a:r>
            <a:r>
              <a:rPr lang="ru-RU" b="1" dirty="0" smtClean="0">
                <a:solidFill>
                  <a:srgbClr val="0070C0"/>
                </a:solidFill>
              </a:rPr>
              <a:t>лиц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Структура доходов бюджета Осинского городского округа на 2020-2022 годы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314926"/>
            <a:ext cx="905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</a:rPr>
              <a:t>Млн. руб.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707336"/>
              </p:ext>
            </p:extLst>
          </p:nvPr>
        </p:nvGraphicFramePr>
        <p:xfrm>
          <a:off x="251520" y="1314926"/>
          <a:ext cx="8352928" cy="569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12675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969,8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12687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1022,1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2687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1151,8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944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 anchor="t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Основные налоговые доходы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>
          <a:xfrm>
            <a:off x="8397221" y="649469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08551"/>
            <a:ext cx="2645971" cy="2139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3447" y="3284984"/>
            <a:ext cx="2664296" cy="1944216"/>
          </a:xfrm>
          <a:prstGeom prst="roundRect">
            <a:avLst/>
          </a:prstGeom>
          <a:solidFill>
            <a:srgbClr val="26FA77">
              <a:alpha val="49020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 на нефтепродукты</a:t>
            </a:r>
          </a:p>
          <a:p>
            <a:pPr algn="ctr"/>
            <a:r>
              <a:rPr lang="ru-RU" sz="1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(10% распределяется в муниципальные образования из края)</a:t>
            </a:r>
          </a:p>
          <a:p>
            <a:pPr algn="ctr">
              <a:lnSpc>
                <a:spcPts val="1700"/>
              </a:lnSpc>
            </a:pP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2020г. –  15 660,5тыс. руб.</a:t>
            </a:r>
          </a:p>
          <a:p>
            <a:pPr algn="ctr">
              <a:lnSpc>
                <a:spcPts val="1700"/>
              </a:lnSpc>
            </a:pP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 – 16 287,0 тыс. руб.</a:t>
            </a:r>
          </a:p>
          <a:p>
            <a:pPr algn="ctr">
              <a:lnSpc>
                <a:spcPts val="1700"/>
              </a:lnSpc>
            </a:pP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 – 16 938,6 тыс. руб.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3447" y="1127649"/>
            <a:ext cx="2664296" cy="1944216"/>
          </a:xfrm>
          <a:prstGeom prst="roundRect">
            <a:avLst/>
          </a:prstGeom>
          <a:solidFill>
            <a:srgbClr val="26FA77">
              <a:alpha val="49020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доходы физических лиц </a:t>
            </a:r>
          </a:p>
          <a:p>
            <a:pPr algn="ctr"/>
            <a:r>
              <a:rPr lang="ru-RU" sz="1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(33,5% зачисляется в бюджет округа)</a:t>
            </a:r>
          </a:p>
          <a:p>
            <a:pPr algn="just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2020г. –121 961,6 тыс. руб.</a:t>
            </a:r>
          </a:p>
          <a:p>
            <a:pPr algn="just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 –123 181,2 тыс. руб.</a:t>
            </a:r>
          </a:p>
          <a:p>
            <a:pPr algn="just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 –125 028,9 тыс</a:t>
            </a:r>
            <a:r>
              <a:rPr lang="ru-RU" sz="1600" dirty="0" smtClean="0">
                <a:solidFill>
                  <a:srgbClr val="7030A0"/>
                </a:solidFill>
              </a:rPr>
              <a:t>. руб.</a:t>
            </a:r>
            <a:endParaRPr lang="ru-RU" i="1" u="sng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89985" y="908720"/>
            <a:ext cx="2664296" cy="972108"/>
          </a:xfrm>
          <a:prstGeom prst="roundRect">
            <a:avLst/>
          </a:prstGeom>
          <a:solidFill>
            <a:srgbClr val="26FA77">
              <a:alpha val="47843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Транспортный налог (100%)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2020г. – 36 933,1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 –  37 632,6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 – 38 352,5 тыс. руб.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17947" y="4257092"/>
            <a:ext cx="2664296" cy="1080120"/>
          </a:xfrm>
          <a:prstGeom prst="roundRect">
            <a:avLst/>
          </a:prstGeom>
          <a:solidFill>
            <a:srgbClr val="26FA77">
              <a:alpha val="50196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Госпошлина</a:t>
            </a:r>
          </a:p>
          <a:p>
            <a:pPr algn="ctr"/>
            <a:r>
              <a:rPr lang="ru-RU" sz="14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2020г. – 4 292,3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 – 4 292,3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 – 4 292,3 тыс. руб.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5552515"/>
            <a:ext cx="8928992" cy="1224136"/>
          </a:xfrm>
          <a:prstGeom prst="roundRect">
            <a:avLst/>
          </a:prstGeom>
          <a:solidFill>
            <a:srgbClr val="26FA77">
              <a:alpha val="50196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совокупный доход</a:t>
            </a:r>
          </a:p>
          <a:p>
            <a:pPr algn="just"/>
            <a:r>
              <a:rPr lang="ru-RU" sz="14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ЕНВД (Отменен с 01.01.2020г.)    )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2020г. – 3 514,5 </a:t>
            </a:r>
            <a:r>
              <a:rPr lang="ru-RU" sz="1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2021г. – 0 </a:t>
            </a:r>
            <a:r>
              <a:rPr lang="ru-RU" sz="1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2022г. – 0 </a:t>
            </a:r>
            <a:r>
              <a:rPr lang="ru-RU" sz="1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ЕСХН (100% зачисляется в район)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2020г. -  364,7 </a:t>
            </a:r>
            <a:r>
              <a:rPr lang="ru-RU" sz="1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2021г. – 364,7 </a:t>
            </a:r>
            <a:r>
              <a:rPr lang="ru-RU" sz="1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2022г. – 364,7 </a:t>
            </a:r>
            <a:r>
              <a:rPr lang="ru-RU" sz="1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Налог, взимаемый в связи с применением</a:t>
            </a:r>
          </a:p>
          <a:p>
            <a:pPr algn="just"/>
            <a:r>
              <a:rPr lang="ru-RU" sz="1400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патентной системы налогообложения(100%)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2020г. -3354,9т.р.  2021г.- 3 354,9т.р    2022г. –3 354,9т.р</a:t>
            </a:r>
            <a:r>
              <a:rPr lang="ru-RU" sz="1600" dirty="0" smtClean="0">
                <a:solidFill>
                  <a:srgbClr val="7030A0"/>
                </a:solidFill>
              </a:rPr>
              <a:t>. </a:t>
            </a:r>
            <a:endParaRPr lang="ru-RU" sz="1600" i="1" u="sng" dirty="0">
              <a:solidFill>
                <a:srgbClr val="7030A0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048653">
            <a:off x="2789869" y="1933046"/>
            <a:ext cx="792088" cy="720080"/>
          </a:xfrm>
          <a:prstGeom prst="notched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с вырезом 9"/>
          <p:cNvSpPr/>
          <p:nvPr/>
        </p:nvSpPr>
        <p:spPr>
          <a:xfrm rot="19417197">
            <a:off x="2772833" y="4082542"/>
            <a:ext cx="792088" cy="720080"/>
          </a:xfrm>
          <a:prstGeom prst="notched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с вырезом 10"/>
          <p:cNvSpPr/>
          <p:nvPr/>
        </p:nvSpPr>
        <p:spPr>
          <a:xfrm rot="8676788">
            <a:off x="5643436" y="1930443"/>
            <a:ext cx="792088" cy="720080"/>
          </a:xfrm>
          <a:prstGeom prst="notched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с вырезом 11"/>
          <p:cNvSpPr/>
          <p:nvPr/>
        </p:nvSpPr>
        <p:spPr>
          <a:xfrm rot="12526664">
            <a:off x="5603588" y="4113076"/>
            <a:ext cx="792088" cy="720080"/>
          </a:xfrm>
          <a:prstGeom prst="notched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16200000">
            <a:off x="4291460" y="4750320"/>
            <a:ext cx="792088" cy="720080"/>
          </a:xfrm>
          <a:prstGeom prst="notched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608337" y="1268760"/>
            <a:ext cx="2313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– 214 145,3 </a:t>
            </a:r>
            <a:r>
              <a:rPr lang="ru-RU" sz="1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т.р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214 717,6 т.р.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– 219 612,3 т.р.</a:t>
            </a:r>
            <a:endParaRPr lang="ru-RU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03966" y="2002147"/>
            <a:ext cx="2664296" cy="1069717"/>
          </a:xfrm>
          <a:prstGeom prst="roundRect">
            <a:avLst/>
          </a:prstGeom>
          <a:solidFill>
            <a:srgbClr val="26FA77">
              <a:alpha val="47843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 физических лиц (100%)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2020г. – 12 587,3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 –  13 846,0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 – 15 230,6 тыс. руб.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03966" y="3212976"/>
            <a:ext cx="2664296" cy="972108"/>
          </a:xfrm>
          <a:prstGeom prst="roundRect">
            <a:avLst/>
          </a:prstGeom>
          <a:solidFill>
            <a:srgbClr val="26FA77">
              <a:alpha val="47843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налог (100%)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2020г. – 15 476,4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2021г. –  15 758,9 тыс. руб.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2022г. – 16 049,8 тыс. руб.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2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063" y="0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Основные неналоговые доходы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" y="1102432"/>
            <a:ext cx="8424936" cy="5805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носка со стрелкой вниз 3"/>
          <p:cNvSpPr/>
          <p:nvPr/>
        </p:nvSpPr>
        <p:spPr>
          <a:xfrm>
            <a:off x="3044847" y="1052737"/>
            <a:ext cx="3111330" cy="1912858"/>
          </a:xfrm>
          <a:prstGeom prst="downArrowCallout">
            <a:avLst>
              <a:gd name="adj1" fmla="val 25000"/>
              <a:gd name="adj2" fmla="val 25000"/>
              <a:gd name="adj3" fmla="val 16030"/>
              <a:gd name="adj4" fmla="val 78432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Доходы от аренды земельных участков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2020г. – 74 880,7тыс.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2021г. – 74 896,1тыс.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2022г. – 75 279,7тыс. руб.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6416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79512" y="2636912"/>
            <a:ext cx="3528392" cy="1368152"/>
          </a:xfrm>
          <a:prstGeom prst="rightArrowCallout">
            <a:avLst>
              <a:gd name="adj1" fmla="val 21577"/>
              <a:gd name="adj2" fmla="val 27852"/>
              <a:gd name="adj3" fmla="val 27852"/>
              <a:gd name="adj4" fmla="val 85011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Доходы от продажи земли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2020г. –  4 967,9тыс.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2021г. – 4 967,9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2022г. – 4 967,9 тыс. руб.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179512" y="4077072"/>
            <a:ext cx="3528392" cy="1330953"/>
          </a:xfrm>
          <a:prstGeom prst="rightArrowCallout">
            <a:avLst>
              <a:gd name="adj1" fmla="val 21577"/>
              <a:gd name="adj2" fmla="val 27852"/>
              <a:gd name="adj3" fmla="val 27852"/>
              <a:gd name="adj4" fmla="val 85011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Штрафы, санкции, возмещение ущерба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2020г. – 3 840,3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2021г. – 3 840,3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2022г. – 3 840,3 тыс. руб.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5479669" y="2564904"/>
            <a:ext cx="3600400" cy="151216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509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Доходы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от использования имущества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2020г. – 2 197,7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2021г. – 2 185,8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2022г. – 2 175,7 тыс. руб.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5508104" y="4101998"/>
            <a:ext cx="3528391" cy="163125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509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Платежи при пользовании природными ресурсами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2020г. – 979,0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2021г. – 979,0 тыс. руб.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2022г. – 979,0 тыс. руб.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986025"/>
            <a:ext cx="1800200" cy="1955143"/>
          </a:xfrm>
          <a:prstGeom prst="rect">
            <a:avLst/>
          </a:prstGeom>
          <a:solidFill>
            <a:srgbClr val="77E0F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2020г- 90 733,1т.р.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2021г- 90 736,6т.р.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2022г- 91 110,1т.р.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 rot="10800000">
            <a:off x="1413855" y="5033724"/>
            <a:ext cx="3111330" cy="1800199"/>
          </a:xfrm>
          <a:prstGeom prst="downArrowCallout">
            <a:avLst>
              <a:gd name="adj1" fmla="val 15594"/>
              <a:gd name="adj2" fmla="val 0"/>
              <a:gd name="adj3" fmla="val 9680"/>
              <a:gd name="adj4" fmla="val 61383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3" y="5870211"/>
            <a:ext cx="334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Доходы от компенсации </a:t>
            </a:r>
          </a:p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затрат бюджета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2020г. – 2022г.  - 55,6 тыс. руб.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 rot="10800000">
            <a:off x="4647261" y="5063853"/>
            <a:ext cx="3111330" cy="1800199"/>
          </a:xfrm>
          <a:prstGeom prst="downArrowCallout">
            <a:avLst>
              <a:gd name="adj1" fmla="val 15594"/>
              <a:gd name="adj2" fmla="val 0"/>
              <a:gd name="adj3" fmla="val 9680"/>
              <a:gd name="adj4" fmla="val 61383"/>
            </a:avLst>
          </a:prstGeom>
          <a:solidFill>
            <a:srgbClr val="74FCE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33" y="5875974"/>
            <a:ext cx="33844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Прочие неналоговые доходы</a:t>
            </a:r>
          </a:p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2020г. – 2022г.  - 3 811,9 тыс. руб.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07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СОДЕРЖАНИЕ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1. Вводная часть…………………………..3 – 10 стр.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2. Общие характеристики бюджета….....11 – 15 стр.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3. Доходы бюджета округа……….....16 – 20 стр.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4. Расходы бюджета округа………....21 – 46 стр.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5. Контактная информация……………….47 стр.</a:t>
            </a:r>
          </a:p>
          <a:p>
            <a:pPr marL="651510" indent="-51435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9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800" b="0" dirty="0">
                <a:solidFill>
                  <a:srgbClr val="000000"/>
                </a:solidFill>
                <a:latin typeface="Times New Roman"/>
              </a:rPr>
            </a:br>
            <a:r>
              <a:rPr lang="ru-RU" sz="3600" dirty="0">
                <a:solidFill>
                  <a:srgbClr val="C00000"/>
                </a:solidFill>
              </a:rPr>
              <a:t>БЕЗВОЗМЕЗДНЫЕ ПОСТУПЛЕНИЯ ИЗ БЮДЖЕТА ДРУГОГО УРОВНЯ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877" y="836712"/>
            <a:ext cx="6336704" cy="1806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</a:endParaRPr>
          </a:p>
          <a:p>
            <a:pPr algn="just">
              <a:lnSpc>
                <a:spcPts val="1500"/>
              </a:lnSpc>
            </a:pPr>
            <a:r>
              <a:rPr lang="ru-RU" dirty="0" smtClean="0"/>
              <a:t>         Для </a:t>
            </a:r>
            <a:r>
              <a:rPr lang="ru-RU" dirty="0"/>
              <a:t>того, чтобы все граждане России имели равный доступ к государственным услугам, между бюджетами различных уровней происходит перераспределение финансовых средств. Из федерального бюджета оказывается финансовая помощь бюджетам субъектов РФ. Субъекты РФ, в свою очередь, поддерживают муниципальные образования. Средства, предоставляемые из бюджета одного уровня другому, являются </a:t>
            </a:r>
            <a:r>
              <a:rPr lang="ru-RU" b="1" dirty="0">
                <a:solidFill>
                  <a:srgbClr val="0070C0"/>
                </a:solidFill>
              </a:rPr>
              <a:t>межбюджетными трансфертами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91" y="2832324"/>
            <a:ext cx="8208912" cy="5966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ОСНОВНЫЕ ВИДЫ МЕЖБЮДЖЕТНЫХ ТРАНСФЕРТОВ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51520" y="3573016"/>
            <a:ext cx="2592288" cy="648072"/>
          </a:xfrm>
          <a:prstGeom prst="rightArrowCallout">
            <a:avLst>
              <a:gd name="adj1" fmla="val 25000"/>
              <a:gd name="adj2" fmla="val 25000"/>
              <a:gd name="adj3" fmla="val 55494"/>
              <a:gd name="adj4" fmla="val 7862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ДОТАЦИИ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265952" y="4437112"/>
            <a:ext cx="2592288" cy="648072"/>
          </a:xfrm>
          <a:prstGeom prst="rightArrowCallout">
            <a:avLst>
              <a:gd name="adj1" fmla="val 25000"/>
              <a:gd name="adj2" fmla="val 25000"/>
              <a:gd name="adj3" fmla="val 55494"/>
              <a:gd name="adj4" fmla="val 7862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СУБСИДИИ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280384" y="5301208"/>
            <a:ext cx="2592288" cy="648072"/>
          </a:xfrm>
          <a:prstGeom prst="rightArrowCallout">
            <a:avLst>
              <a:gd name="adj1" fmla="val 25000"/>
              <a:gd name="adj2" fmla="val 25000"/>
              <a:gd name="adj3" fmla="val 55494"/>
              <a:gd name="adj4" fmla="val 7862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СУБВЕНЦИИ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294816" y="6116235"/>
            <a:ext cx="2592288" cy="648072"/>
          </a:xfrm>
          <a:prstGeom prst="rightArrowCallout">
            <a:avLst>
              <a:gd name="adj1" fmla="val 25000"/>
              <a:gd name="adj2" fmla="val 25000"/>
              <a:gd name="adj3" fmla="val 55494"/>
              <a:gd name="adj4" fmla="val 78621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ИНЫЕ МЕЖБЮДЖЕТНЫЕ ТРАНСФЕРТЫ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3573016"/>
            <a:ext cx="6048672" cy="648072"/>
          </a:xfrm>
          <a:prstGeom prst="rect">
            <a:avLst/>
          </a:prstGeom>
          <a:solidFill>
            <a:srgbClr val="F0C5A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Предоставляются на безвозмездной и безвозвратной основе без установления направлений и условий использования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8240" y="4437112"/>
            <a:ext cx="6048672" cy="648072"/>
          </a:xfrm>
          <a:prstGeom prst="rect">
            <a:avLst/>
          </a:prstGeom>
          <a:solidFill>
            <a:srgbClr val="F0C5A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Предоставляются на софинансирование (т.е. совместное финансирование) конкретных мероприятий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72672" y="5301208"/>
            <a:ext cx="6048672" cy="648072"/>
          </a:xfrm>
          <a:prstGeom prst="rect">
            <a:avLst/>
          </a:prstGeom>
          <a:solidFill>
            <a:srgbClr val="F0C5A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Предоставляются на исполнение переданных на другой уровень власти полномочий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87104" y="6116235"/>
            <a:ext cx="6048672" cy="648072"/>
          </a:xfrm>
          <a:prstGeom prst="rect">
            <a:avLst/>
          </a:prstGeom>
          <a:solidFill>
            <a:srgbClr val="F0C5A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Предоставляются в соответствии с законами, нормативными актами, соглашениями, в том числе на конкретные мероприятия</a:t>
            </a:r>
            <a:endParaRPr lang="ru-RU" sz="1600" i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45" y="1196752"/>
            <a:ext cx="2601251" cy="155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466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2881313"/>
          </a:xfrm>
        </p:spPr>
        <p:txBody>
          <a:bodyPr/>
          <a:lstStyle/>
          <a:p>
            <a:pPr algn="ctr" eaLnBrk="1" hangingPunct="1"/>
            <a:r>
              <a:rPr lang="ru-RU" altLang="ru-RU" sz="4800" b="1" dirty="0" smtClean="0">
                <a:solidFill>
                  <a:schemeClr val="tx1"/>
                </a:solidFill>
                <a:latin typeface="Times New Roman" pitchFamily="18" charset="0"/>
              </a:rPr>
              <a:t>4.Расходы бюджета</a:t>
            </a:r>
          </a:p>
        </p:txBody>
      </p:sp>
      <p:sp>
        <p:nvSpPr>
          <p:cNvPr id="87043" name="Номер слайда 17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321EFEB-9516-4A28-817A-D82F9E608164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200" dirty="0" smtClean="0">
              <a:solidFill>
                <a:srgbClr val="045C75"/>
              </a:solidFill>
              <a:latin typeface="Arial" charset="0"/>
            </a:endParaRPr>
          </a:p>
        </p:txBody>
      </p:sp>
      <p:pic>
        <p:nvPicPr>
          <p:cNvPr id="2458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3617913" cy="288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15888"/>
            <a:ext cx="2790825" cy="2233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7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>
          <a:xfrm>
            <a:off x="474634" y="93639"/>
            <a:ext cx="8561862" cy="368301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  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90442"/>
              </p:ext>
            </p:extLst>
          </p:nvPr>
        </p:nvGraphicFramePr>
        <p:xfrm>
          <a:off x="107504" y="404664"/>
          <a:ext cx="8928099" cy="6351302"/>
        </p:xfrm>
        <a:graphic>
          <a:graphicData uri="http://schemas.openxmlformats.org/drawingml/2006/table">
            <a:tbl>
              <a:tblPr/>
              <a:tblGrid>
                <a:gridCol w="1872208"/>
                <a:gridCol w="1152128"/>
                <a:gridCol w="648072"/>
                <a:gridCol w="1152128"/>
                <a:gridCol w="648072"/>
                <a:gridCol w="1152128"/>
                <a:gridCol w="576064"/>
                <a:gridCol w="1151682"/>
                <a:gridCol w="575617"/>
              </a:tblGrid>
              <a:tr h="27601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отрасли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 вес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 вес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уд. вес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уд. вес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1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127572,1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125543,3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116061,3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114812,5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122,5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5547,9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12499,6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12769,1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12769,1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92811,8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134171,0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128872,2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129591,8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834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ЖКХ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131109,7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130394,4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126908,4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242835,2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54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Охрана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окруж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среды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126,0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Образование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511172,5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439997,6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453621,5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453516,5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61320,9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69561,2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71957,2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83340,7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1064,3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57637,6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49415,7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59619,5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55614,9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26141,7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38498,7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38829,5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37024,1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91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Условно утв. расходы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13466,0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22324,6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ВСЕГО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1014627,0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1000081,5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1022104,7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1151829,5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1428" marR="91428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666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5119677" y="2657930"/>
            <a:ext cx="745327" cy="636305"/>
          </a:xfrm>
          <a:prstGeom prst="ellipse">
            <a:avLst/>
          </a:prstGeom>
          <a:solidFill>
            <a:srgbClr val="74FCE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2774896"/>
            <a:ext cx="2672556" cy="26703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459,7</a:t>
            </a:r>
            <a:endParaRPr lang="ru-RU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9950" y="1072558"/>
            <a:ext cx="2470933" cy="232279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транспортной системы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125,4</a:t>
            </a:r>
            <a:endParaRPr lang="ru-RU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67336" y="424714"/>
            <a:ext cx="2324490" cy="205600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400" b="1" dirty="0">
                <a:latin typeface="Arial" charset="0"/>
              </a:rPr>
              <a:t>Совершенствование муниципальной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400" b="1" dirty="0">
                <a:latin typeface="Arial" charset="0"/>
              </a:rPr>
              <a:t>службы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73,4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22042" y="359350"/>
            <a:ext cx="2050158" cy="191752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69,6</a:t>
            </a: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84771" y="692696"/>
            <a:ext cx="2039129" cy="191842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55264" y="2136081"/>
            <a:ext cx="1888736" cy="192249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srgbClr val="FFFFFF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49196" y="5177277"/>
            <a:ext cx="1360558" cy="1318689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17513" y="4314123"/>
            <a:ext cx="1224136" cy="118180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41649" y="2531111"/>
            <a:ext cx="927817" cy="826384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0128" name="Прямоугольник 19"/>
          <p:cNvSpPr>
            <a:spLocks noChangeArrowheads="1"/>
          </p:cNvSpPr>
          <p:nvPr/>
        </p:nvSpPr>
        <p:spPr bwMode="auto">
          <a:xfrm>
            <a:off x="7004457" y="2540977"/>
            <a:ext cx="226774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fontAlgn="base">
              <a:spcAft>
                <a:spcPct val="0"/>
              </a:spcAft>
              <a:buFont typeface="Wingdings 2" pitchFamily="18" charset="2"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Развитие физической культуры, спорта и формирование здорового образа жизни 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38,5</a:t>
            </a:r>
          </a:p>
        </p:txBody>
      </p:sp>
      <p:sp>
        <p:nvSpPr>
          <p:cNvPr id="90129" name="Прямоугольник 20"/>
          <p:cNvSpPr>
            <a:spLocks noChangeArrowheads="1"/>
          </p:cNvSpPr>
          <p:nvPr/>
        </p:nvSpPr>
        <p:spPr bwMode="auto">
          <a:xfrm>
            <a:off x="3105701" y="5553550"/>
            <a:ext cx="198746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Благоустройство территории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14,0</a:t>
            </a:r>
          </a:p>
        </p:txBody>
      </p:sp>
      <p:sp>
        <p:nvSpPr>
          <p:cNvPr id="90131" name="TextBox 23"/>
          <p:cNvSpPr txBox="1">
            <a:spLocks noChangeArrowheads="1"/>
          </p:cNvSpPr>
          <p:nvPr/>
        </p:nvSpPr>
        <p:spPr bwMode="auto">
          <a:xfrm>
            <a:off x="160338" y="20638"/>
            <a:ext cx="89836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200" b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200" b="1" dirty="0" smtClean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в 2020 году (934,4 млн.руб.)</a:t>
            </a:r>
          </a:p>
        </p:txBody>
      </p:sp>
      <p:sp>
        <p:nvSpPr>
          <p:cNvPr id="21" name="Прямоугольник 18"/>
          <p:cNvSpPr>
            <a:spLocks noChangeArrowheads="1"/>
          </p:cNvSpPr>
          <p:nvPr/>
        </p:nvSpPr>
        <p:spPr bwMode="auto">
          <a:xfrm>
            <a:off x="4726394" y="2480721"/>
            <a:ext cx="22780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Совершенствование градостроительной деятельности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1,2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5648" y="3741306"/>
            <a:ext cx="2145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Улучшение гражданского единства и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гармонизации межнациональных отношений </a:t>
            </a:r>
          </a:p>
          <a:p>
            <a:r>
              <a:rPr lang="ru-RU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0,1</a:t>
            </a:r>
            <a:endParaRPr lang="ru-RU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Прямоугольник 16"/>
          <p:cNvSpPr>
            <a:spLocks noChangeArrowheads="1"/>
          </p:cNvSpPr>
          <p:nvPr/>
        </p:nvSpPr>
        <p:spPr bwMode="auto">
          <a:xfrm>
            <a:off x="6372200" y="1066878"/>
            <a:ext cx="176612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Развитие инфраструктуры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63,4</a:t>
            </a:r>
          </a:p>
        </p:txBody>
      </p:sp>
      <p:sp>
        <p:nvSpPr>
          <p:cNvPr id="9" name="Овал 8"/>
          <p:cNvSpPr/>
          <p:nvPr/>
        </p:nvSpPr>
        <p:spPr>
          <a:xfrm>
            <a:off x="7186731" y="3966028"/>
            <a:ext cx="1803620" cy="1652891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72200" y="5166082"/>
            <a:ext cx="1730707" cy="16055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16"/>
          <p:cNvSpPr>
            <a:spLocks noChangeArrowheads="1"/>
          </p:cNvSpPr>
          <p:nvPr/>
        </p:nvSpPr>
        <p:spPr bwMode="auto">
          <a:xfrm>
            <a:off x="6929648" y="4107001"/>
            <a:ext cx="234255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Эффективное управление земельными ресурсами и имуществом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27,6</a:t>
            </a:r>
          </a:p>
        </p:txBody>
      </p:sp>
      <p:sp>
        <p:nvSpPr>
          <p:cNvPr id="90126" name="Прямоугольник 17"/>
          <p:cNvSpPr>
            <a:spLocks noChangeArrowheads="1"/>
          </p:cNvSpPr>
          <p:nvPr/>
        </p:nvSpPr>
        <p:spPr bwMode="auto">
          <a:xfrm>
            <a:off x="1548292" y="4544065"/>
            <a:ext cx="365053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Обеспечение безопасности жизнедеятельности населения и территории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13,2</a:t>
            </a:r>
          </a:p>
        </p:txBody>
      </p:sp>
      <p:sp>
        <p:nvSpPr>
          <p:cNvPr id="90125" name="Прямоугольник 16"/>
          <p:cNvSpPr>
            <a:spLocks noChangeArrowheads="1"/>
          </p:cNvSpPr>
          <p:nvPr/>
        </p:nvSpPr>
        <p:spPr bwMode="auto">
          <a:xfrm>
            <a:off x="6347902" y="5338107"/>
            <a:ext cx="179042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Расселение граждан из аварийного жилья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25,9</a:t>
            </a:r>
          </a:p>
        </p:txBody>
      </p:sp>
      <p:sp>
        <p:nvSpPr>
          <p:cNvPr id="26" name="Овал 25"/>
          <p:cNvSpPr/>
          <p:nvPr/>
        </p:nvSpPr>
        <p:spPr>
          <a:xfrm>
            <a:off x="4992781" y="5401408"/>
            <a:ext cx="1542574" cy="14358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30" name="Прямоугольник 21"/>
          <p:cNvSpPr>
            <a:spLocks noChangeArrowheads="1"/>
          </p:cNvSpPr>
          <p:nvPr/>
        </p:nvSpPr>
        <p:spPr bwMode="auto">
          <a:xfrm>
            <a:off x="4950619" y="5595648"/>
            <a:ext cx="152983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Формирование современной городской среды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14,8</a:t>
            </a:r>
          </a:p>
        </p:txBody>
      </p:sp>
      <p:sp>
        <p:nvSpPr>
          <p:cNvPr id="20" name="Овал 19"/>
          <p:cNvSpPr/>
          <p:nvPr/>
        </p:nvSpPr>
        <p:spPr>
          <a:xfrm>
            <a:off x="2999122" y="3264252"/>
            <a:ext cx="1100309" cy="104653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0127" name="Прямоугольник 18"/>
          <p:cNvSpPr>
            <a:spLocks noChangeArrowheads="1"/>
          </p:cNvSpPr>
          <p:nvPr/>
        </p:nvSpPr>
        <p:spPr bwMode="auto">
          <a:xfrm>
            <a:off x="2691697" y="3495085"/>
            <a:ext cx="160094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Экономическое развитие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r>
              <a:rPr lang="ru-RU" altLang="ru-RU" sz="17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4,8</a:t>
            </a:r>
          </a:p>
        </p:txBody>
      </p:sp>
      <p:sp>
        <p:nvSpPr>
          <p:cNvPr id="28" name="Прямоугольник 18"/>
          <p:cNvSpPr>
            <a:spLocks noChangeArrowheads="1"/>
          </p:cNvSpPr>
          <p:nvPr/>
        </p:nvSpPr>
        <p:spPr bwMode="auto">
          <a:xfrm>
            <a:off x="3529003" y="2583667"/>
            <a:ext cx="160094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Молодежная политика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2</a:t>
            </a:r>
            <a:r>
              <a:rPr lang="ru-RU" altLang="ru-RU" sz="17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,8</a:t>
            </a:r>
          </a:p>
        </p:txBody>
      </p:sp>
      <p:sp>
        <p:nvSpPr>
          <p:cNvPr id="29" name="Овал 28"/>
          <p:cNvSpPr/>
          <p:nvPr/>
        </p:nvSpPr>
        <p:spPr>
          <a:xfrm>
            <a:off x="6001556" y="3435290"/>
            <a:ext cx="346346" cy="3522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26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>
          <a:xfrm>
            <a:off x="251520" y="5467"/>
            <a:ext cx="8640763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образования </a:t>
            </a:r>
            <a:r>
              <a:rPr lang="ru-RU" altLang="ru-RU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Осинского</a:t>
            </a: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округа»,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alt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6091781"/>
              </p:ext>
            </p:extLst>
          </p:nvPr>
        </p:nvGraphicFramePr>
        <p:xfrm>
          <a:off x="0" y="764704"/>
          <a:ext cx="90364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37364C-50A1-427D-8D8D-02FF959FBE2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1026" name="Picture 2" descr="http://detki-ugra.ru/media/upload/2016/05/20/fe54586e-f873-4919-8795-e0e78053285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51191"/>
            <a:ext cx="1948696" cy="129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2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579296" cy="122555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«Культура </a:t>
            </a:r>
            <a:r>
              <a:rPr lang="ru-RU" altLang="ru-RU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Осинского</a:t>
            </a: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городского округа», тыс.руб.</a:t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5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8192021"/>
              </p:ext>
            </p:extLst>
          </p:nvPr>
        </p:nvGraphicFramePr>
        <p:xfrm>
          <a:off x="179512" y="1052736"/>
          <a:ext cx="8640961" cy="547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C81BB3B-DE6C-48B2-B805-AA706B290A33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47"/>
          </a:xfrm>
        </p:spPr>
        <p:txBody>
          <a:bodyPr>
            <a:normAutofit/>
          </a:bodyPr>
          <a:lstStyle/>
          <a:p>
            <a:pPr algn="ctr"/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области культуры и искусства </a:t>
            </a: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бюджетными учреждениями      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C81BB3B-DE6C-48B2-B805-AA706B290A3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788473"/>
              </p:ext>
            </p:extLst>
          </p:nvPr>
        </p:nvGraphicFramePr>
        <p:xfrm>
          <a:off x="179512" y="836712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919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55844"/>
            <a:ext cx="8784975" cy="63685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Значимые мероприятия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культуры и искусства на  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3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037629"/>
              </p:ext>
            </p:extLst>
          </p:nvPr>
        </p:nvGraphicFramePr>
        <p:xfrm>
          <a:off x="107504" y="692696"/>
          <a:ext cx="878497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6143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863625"/>
          </a:xfrm>
        </p:spPr>
        <p:txBody>
          <a:bodyPr/>
          <a:lstStyle/>
          <a:p>
            <a:pPr algn="ctr"/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«Молодежная политика </a:t>
            </a:r>
            <a:r>
              <a:rPr lang="ru-RU" altLang="ru-RU" sz="25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Осинского</a:t>
            </a: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городского округа»,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0330208"/>
              </p:ext>
            </p:extLst>
          </p:nvPr>
        </p:nvGraphicFramePr>
        <p:xfrm>
          <a:off x="107504" y="1124744"/>
          <a:ext cx="87137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C81BB3B-DE6C-48B2-B805-AA706B290A33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437112"/>
            <a:ext cx="8387095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Патриотическое и духовно-нравственное воспитание молодежи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(проведение патриотических мероприятий,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«День Победы»,  развитие волонтерского движения)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619,0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632848" cy="86409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культуры, спорта и формирование здорового образа жизни в 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Осинском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городском округе»,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6511343"/>
              </p:ext>
            </p:extLst>
          </p:nvPr>
        </p:nvGraphicFramePr>
        <p:xfrm>
          <a:off x="179512" y="1124744"/>
          <a:ext cx="8640960" cy="562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C81BB3B-DE6C-48B2-B805-AA706B290A33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pic>
        <p:nvPicPr>
          <p:cNvPr id="103427" name="Picture 2" descr="Сайт школы - МО учителей физкультуры, технологии и ОБЖ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1"/>
            <a:ext cx="1331640" cy="13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1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brightnessContrast bright="16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324036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55496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</a:rPr>
              <a:t>Что такое «Бюджет</a:t>
            </a:r>
            <a:br>
              <a:rPr lang="ru-RU" sz="49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</a:rPr>
            </a:br>
            <a:r>
              <a:rPr lang="ru-RU" sz="4900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</a:rPr>
              <a:t> для граждан?</a:t>
            </a:r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00B0F0"/>
                </a:solidFill>
              </a:rPr>
              <a:t>»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1237" y="1894317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«Бюджет для граждан» -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это информационный сборник, основная цель которого – познакомить население нашего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округа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с основными понятиями, используемыми в бюджетном процессе, процедурой формирования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бюджета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, с целями и задачами бюджетной политики а также основными характеристиками и направлениями расходов бюджета на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2020год 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и на плановый период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2021 и 2022годов</a:t>
            </a:r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</a:rPr>
              <a:t>».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8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69160"/>
            <a:ext cx="3322712" cy="1866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746" y="5108941"/>
            <a:ext cx="53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 Пермском крае и </a:t>
            </a:r>
            <a:r>
              <a:rPr lang="ru-RU" b="1" i="1" dirty="0" err="1" smtClean="0">
                <a:solidFill>
                  <a:srgbClr val="002060"/>
                </a:solidFill>
              </a:rPr>
              <a:t>Осинском</a:t>
            </a:r>
            <a:r>
              <a:rPr lang="ru-RU" b="1" i="1" dirty="0" smtClean="0">
                <a:solidFill>
                  <a:srgbClr val="002060"/>
                </a:solidFill>
              </a:rPr>
              <a:t> городском округе.  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9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2" y="5467"/>
            <a:ext cx="8928992" cy="360040"/>
          </a:xfrm>
          <a:solidFill>
            <a:srgbClr val="99FF33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Значимые мероприятия 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на 2020 год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70252"/>
              </p:ext>
            </p:extLst>
          </p:nvPr>
        </p:nvGraphicFramePr>
        <p:xfrm>
          <a:off x="179512" y="476672"/>
          <a:ext cx="856895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456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dirty="0" smtClean="0">
                <a:solidFill>
                  <a:srgbClr val="7030A0"/>
                </a:solidFill>
              </a:rPr>
              <a:t>Объем </a:t>
            </a:r>
            <a:r>
              <a:rPr lang="ru-RU" sz="3200" dirty="0">
                <a:solidFill>
                  <a:srgbClr val="7030A0"/>
                </a:solidFill>
              </a:rPr>
              <a:t>расходов </a:t>
            </a:r>
            <a:r>
              <a:rPr lang="ru-RU" sz="3200" dirty="0" smtClean="0">
                <a:solidFill>
                  <a:srgbClr val="7030A0"/>
                </a:solidFill>
              </a:rPr>
              <a:t>на </a:t>
            </a:r>
            <a:r>
              <a:rPr lang="ru-RU" sz="3200" dirty="0">
                <a:solidFill>
                  <a:srgbClr val="7030A0"/>
                </a:solidFill>
              </a:rPr>
              <a:t>социальную сферу в расчете </a:t>
            </a:r>
            <a:r>
              <a:rPr lang="ru-RU" sz="3200" dirty="0" smtClean="0">
                <a:solidFill>
                  <a:srgbClr val="7030A0"/>
                </a:solidFill>
              </a:rPr>
              <a:t>на 1 </a:t>
            </a:r>
            <a:r>
              <a:rPr lang="ru-RU" sz="3200" dirty="0">
                <a:solidFill>
                  <a:srgbClr val="7030A0"/>
                </a:solidFill>
              </a:rPr>
              <a:t>жителя </a:t>
            </a:r>
            <a:r>
              <a:rPr lang="ru-RU" sz="3200" dirty="0" smtClean="0">
                <a:solidFill>
                  <a:srgbClr val="7030A0"/>
                </a:solidFill>
              </a:rPr>
              <a:t>района в 2020 году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12817"/>
            <a:ext cx="4896544" cy="384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964929" y="1212617"/>
            <a:ext cx="3456384" cy="1800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</a:rPr>
              <a:t>ОБРАЗОВАНИЕ</a:t>
            </a:r>
          </a:p>
          <a:p>
            <a:pPr algn="ctr"/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44008" y="2168860"/>
            <a:ext cx="3456384" cy="19442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</a:rPr>
              <a:t>КУЛЬТУРА,</a:t>
            </a:r>
          </a:p>
          <a:p>
            <a:pPr algn="ctr"/>
            <a:r>
              <a:rPr lang="ru-RU" sz="1600" b="1" u="sng" dirty="0" smtClean="0">
                <a:solidFill>
                  <a:srgbClr val="FF0000"/>
                </a:solidFill>
              </a:rPr>
              <a:t>ФИЗИЧЕСКАЯ КУЛЬТУРА И СПОРТ</a:t>
            </a:r>
          </a:p>
          <a:p>
            <a:pPr algn="ctr"/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08104" y="4365104"/>
            <a:ext cx="3456384" cy="19442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</a:rPr>
              <a:t>СОЦИАЛЬНАЯ ПОЛИТИКА</a:t>
            </a:r>
          </a:p>
          <a:p>
            <a:pPr algn="ctr"/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241" y="2168496"/>
            <a:ext cx="2869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b="1" dirty="0" smtClean="0"/>
              <a:t>15,6 </a:t>
            </a:r>
            <a:r>
              <a:rPr lang="ru-RU" sz="2800" b="1" dirty="0" smtClean="0"/>
              <a:t>тыс.руб.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03635" y="3444948"/>
            <a:ext cx="2513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3200" b="1" dirty="0" smtClean="0"/>
              <a:t>3,8 </a:t>
            </a:r>
            <a:r>
              <a:rPr lang="ru-RU" sz="2800" b="1" dirty="0" smtClean="0"/>
              <a:t>тыс.руб.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48164" y="557512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1,7 </a:t>
            </a:r>
            <a:r>
              <a:rPr lang="ru-RU" sz="2800" b="1" dirty="0"/>
              <a:t>т</a:t>
            </a:r>
            <a:r>
              <a:rPr lang="ru-RU" sz="2800" b="1" dirty="0" smtClean="0"/>
              <a:t>ыс.руб.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42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79283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«Благоустройство территории </a:t>
            </a:r>
            <a:r>
              <a:rPr lang="ru-RU" altLang="ru-RU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Осинского</a:t>
            </a: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округа»,  </a:t>
            </a:r>
            <a:r>
              <a:rPr lang="ru-RU" altLang="ru-RU" sz="2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5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26728954"/>
              </p:ext>
            </p:extLst>
          </p:nvPr>
        </p:nvGraphicFramePr>
        <p:xfrm>
          <a:off x="179512" y="1124744"/>
          <a:ext cx="8569325" cy="547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C81BB3B-DE6C-48B2-B805-AA706B290A33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1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179512" y="0"/>
            <a:ext cx="8496944" cy="792088"/>
          </a:xfrm>
          <a:solidFill>
            <a:srgbClr val="99CCFF"/>
          </a:solidFill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программа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«Развитие инфраструктуры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Осинского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городского округа»,      тыс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руб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altLang="ru-RU" sz="20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3" name="Номер слайда 17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EA9B471-8059-4778-A8ED-B8654A06A48C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ru-RU" altLang="ru-RU" sz="1200" dirty="0" smtClean="0">
              <a:solidFill>
                <a:srgbClr val="045C75"/>
              </a:solidFill>
              <a:latin typeface="Arial" charset="0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823418"/>
              </p:ext>
            </p:extLst>
          </p:nvPr>
        </p:nvGraphicFramePr>
        <p:xfrm>
          <a:off x="107504" y="908721"/>
          <a:ext cx="870279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8358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8881" y="116632"/>
            <a:ext cx="9102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газификации  в 2020 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(38233,8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7" name="Picture 2" descr="C:\Users\fau-4\Desktop\g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" y="2810408"/>
            <a:ext cx="1450854" cy="136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836712"/>
            <a:ext cx="740556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ПСД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кв.10,11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г.Оса»-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1 300,0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0" hangingPunct="0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газопровод для газоснабжения жилых домов по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ул.Мичурина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ул.Маяковского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ул.Урицкого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ул.М.Горького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ул.Злыгостева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ул.Школьная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ул.К.Маркса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г.Оса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9 799,9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0" hangingPunct="0">
              <a:buFontTx/>
              <a:buChar char="-"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 для газоснабжения жилых домов по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ул.Уральская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Е.Пугачева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с.Гремяча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1 324,4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Tx/>
              <a:buChar char="-"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 для газоснабжения жилых домов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с.Устиново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9 092,4тыс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0" hangingPunct="0"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 для газоснабжения жилых домов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д.Симакова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15 967,0тыс.руб.</a:t>
            </a:r>
          </a:p>
          <a:p>
            <a:pPr marL="342900" indent="-342900" eaLnBrk="0" hangingPunct="0">
              <a:buFontTx/>
              <a:buChar char="-"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газоснабжения жилых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д.Ирьяк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750,0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3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813" y="188913"/>
            <a:ext cx="835818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системы водоснабжения и водоотведения 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2020 году 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(24602,8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1282410"/>
            <a:ext cx="65928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«Водоснабжение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с.Комарово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800,0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«Водоснабжение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д.Пакли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1 500,0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здания станции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биофильтрации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Ремонт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11 0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00,0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endParaRPr lang="ru-RU" sz="900" b="1" dirty="0"/>
          </a:p>
          <a:p>
            <a:pPr eaLnBrk="0" hangingPunct="0"/>
            <a:endParaRPr lang="ru-RU" sz="900" b="1" dirty="0"/>
          </a:p>
          <a:p>
            <a:pPr marL="342900" indent="-342900" eaLnBrk="0" hangingPunct="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водопроводных сетей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п.Лесной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с.Паль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с.Гамицы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Пакли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тыс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0" hangingPunct="0">
              <a:buFontTx/>
              <a:buChar char="-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 гидрантов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водопроводных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сетях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г.Осы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7302,8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eaLnBrk="0" hangingPunct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2410"/>
            <a:ext cx="2088232" cy="18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9501" y="332656"/>
            <a:ext cx="8094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системы теплоснабжения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(565,9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772816"/>
            <a:ext cx="8352928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на строительство объекта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«Модульная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газовая котельная по ул.Интернациональная,8 в г.Оса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ПК» -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132,0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0" hangingPunct="0">
              <a:buFontTx/>
              <a:buChar char="-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hangingPunct="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на строительство объекта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«Модульная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газовая котельная по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25 в г.Оса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143,3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0" hangingPunct="0">
              <a:buFontTx/>
              <a:buChar char="-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hangingPunct="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на объект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«Капитальный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сетей теплоснабжения в г.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 ПК»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68,8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0" hangingPunct="0">
              <a:buFontTx/>
              <a:buChar char="-"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hangingPunct="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газовых котлов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с.Крылово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6,6а,8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221,8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hangingPunct="0">
              <a:buFontTx/>
              <a:buChar char="-"/>
            </a:pPr>
            <a:endParaRPr lang="ru-RU" sz="900" b="1" dirty="0" smtClean="0"/>
          </a:p>
          <a:p>
            <a:pPr eaLnBrk="0" hangingPunct="0"/>
            <a:endParaRPr lang="ru-RU" sz="2000" b="1" dirty="0"/>
          </a:p>
        </p:txBody>
      </p:sp>
      <p:pic>
        <p:nvPicPr>
          <p:cNvPr id="11" name="Picture 3" descr="C:\Users\fau-4\Desktop\gallery!7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6" y="332656"/>
            <a:ext cx="171640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Заголовок 1"/>
          <p:cNvSpPr>
            <a:spLocks noGrp="1"/>
          </p:cNvSpPr>
          <p:nvPr>
            <p:ph type="title"/>
          </p:nvPr>
        </p:nvSpPr>
        <p:spPr>
          <a:xfrm>
            <a:off x="71437" y="0"/>
            <a:ext cx="9072563" cy="86409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Осинского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округа», тыс. руб. 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632912"/>
              </p:ext>
            </p:extLst>
          </p:nvPr>
        </p:nvGraphicFramePr>
        <p:xfrm>
          <a:off x="202227" y="1124744"/>
          <a:ext cx="871414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88224" y="1448780"/>
            <a:ext cx="891692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16027</a:t>
            </a:r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1448780"/>
            <a:ext cx="10801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14855</a:t>
            </a:r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 </a:t>
            </a:r>
            <a:r>
              <a:rPr lang="ru-RU" altLang="ru-RU" sz="25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Осинского</a:t>
            </a:r>
            <a:r>
              <a:rPr lang="ru-RU" alt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городского округа», </a:t>
            </a:r>
            <a:r>
              <a:rPr lang="ru-RU" altLang="ru-RU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C81BB3B-DE6C-48B2-B805-AA706B290A33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5207"/>
              </p:ext>
            </p:extLst>
          </p:nvPr>
        </p:nvGraphicFramePr>
        <p:xfrm>
          <a:off x="179512" y="1052736"/>
          <a:ext cx="8569325" cy="561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19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C:\Users\Елена\Desktop\0H0121V6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305800" cy="3603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Дорожный фонд,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087975"/>
              </p:ext>
            </p:extLst>
          </p:nvPr>
        </p:nvGraphicFramePr>
        <p:xfrm>
          <a:off x="323850" y="476250"/>
          <a:ext cx="8569325" cy="626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660232" y="548680"/>
            <a:ext cx="10078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113680</a:t>
            </a:r>
            <a:endParaRPr lang="ru-RU" sz="2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76672"/>
            <a:ext cx="100806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113845</a:t>
            </a:r>
            <a:endParaRPr lang="ru-RU" sz="2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98D73-D067-4DD3-B172-24A5E23BCDF9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5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16633"/>
            <a:ext cx="6476256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ВВОДНАЯ ЧАСТЬ 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836712"/>
            <a:ext cx="6257740" cy="1728192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16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6200" dirty="0">
                <a:solidFill>
                  <a:schemeClr val="tx1"/>
                </a:solidFill>
                <a:latin typeface="Times New Roman"/>
              </a:rPr>
              <a:t>ЧТО ТАКОЕ БЮДЖЕТ</a:t>
            </a:r>
            <a:r>
              <a:rPr lang="ru-RU" sz="6200" dirty="0" smtClean="0">
                <a:solidFill>
                  <a:schemeClr val="tx1"/>
                </a:solidFill>
                <a:latin typeface="Times New Roman"/>
              </a:rPr>
              <a:t>?</a:t>
            </a:r>
          </a:p>
          <a:p>
            <a:pPr algn="just"/>
            <a:r>
              <a:rPr lang="ru-RU" sz="3800" b="1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6000" b="1" dirty="0">
                <a:solidFill>
                  <a:schemeClr val="tx1"/>
                </a:solidFill>
                <a:latin typeface="Times New Roman"/>
              </a:rPr>
              <a:t>Согласно законодательству </a:t>
            </a:r>
            <a:r>
              <a:rPr lang="ru-RU" sz="7400" b="1" dirty="0">
                <a:solidFill>
                  <a:schemeClr val="tx1"/>
                </a:solidFill>
                <a:latin typeface="Times New Roman"/>
              </a:rPr>
              <a:t>бюджет</a:t>
            </a:r>
            <a:r>
              <a:rPr lang="ru-RU" sz="6000" b="1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sz="6000" dirty="0">
                <a:solidFill>
                  <a:schemeClr val="tx1"/>
                </a:solidFill>
                <a:latin typeface="Times New Roman"/>
              </a:rPr>
              <a:t>– </a:t>
            </a:r>
            <a:r>
              <a:rPr lang="ru-RU" sz="6000" b="1" dirty="0">
                <a:solidFill>
                  <a:schemeClr val="tx1"/>
                </a:solidFill>
                <a:latin typeface="Times New Roman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6000" dirty="0">
                <a:solidFill>
                  <a:schemeClr val="tx1"/>
                </a:solidFill>
                <a:latin typeface="Times New Roman"/>
              </a:rPr>
              <a:t>. 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573" y="2636912"/>
            <a:ext cx="85689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Другими словами бюджет - это </a:t>
            </a:r>
            <a:r>
              <a:rPr lang="ru-RU" sz="2000" b="1" dirty="0">
                <a:solidFill>
                  <a:srgbClr val="0070C0"/>
                </a:solidFill>
              </a:rPr>
              <a:t>план</a:t>
            </a:r>
            <a:r>
              <a:rPr lang="ru-RU" sz="2000" b="1" dirty="0"/>
              <a:t> </a:t>
            </a:r>
            <a:r>
              <a:rPr lang="ru-RU" sz="2000" dirty="0"/>
              <a:t>необходимых обществу расходов и </a:t>
            </a:r>
            <a:r>
              <a:rPr lang="ru-RU" sz="2000" dirty="0" smtClean="0"/>
              <a:t>предполагаемых </a:t>
            </a:r>
            <a:r>
              <a:rPr lang="ru-RU" sz="2000" dirty="0"/>
              <a:t>источников доходов для их финансирования, составляемый </a:t>
            </a:r>
            <a:r>
              <a:rPr lang="ru-RU" sz="2000" dirty="0" smtClean="0"/>
              <a:t>органами </a:t>
            </a:r>
            <a:r>
              <a:rPr lang="ru-RU" sz="2000" dirty="0"/>
              <a:t>власти соответствующего публично-правового образования на </a:t>
            </a:r>
            <a:r>
              <a:rPr lang="ru-RU" sz="2000" dirty="0" smtClean="0"/>
              <a:t>определенный </a:t>
            </a:r>
            <a:r>
              <a:rPr lang="ru-RU" sz="2000" dirty="0"/>
              <a:t>период.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нашей стране существуют следующие </a:t>
            </a:r>
            <a:r>
              <a:rPr lang="ru-RU" sz="2000" dirty="0" smtClean="0"/>
              <a:t>публично- </a:t>
            </a:r>
            <a:r>
              <a:rPr lang="ru-RU" sz="2000" dirty="0"/>
              <a:t>правовые образования:</a:t>
            </a:r>
          </a:p>
          <a:p>
            <a:r>
              <a:rPr lang="ru-RU" sz="2000" dirty="0" smtClean="0"/>
              <a:t>    1.Российская </a:t>
            </a:r>
            <a:r>
              <a:rPr lang="ru-RU" sz="2000" dirty="0"/>
              <a:t>Федерация</a:t>
            </a:r>
          </a:p>
          <a:p>
            <a:r>
              <a:rPr lang="ru-RU" sz="2000" dirty="0" smtClean="0"/>
              <a:t>    2.Субъект </a:t>
            </a:r>
            <a:r>
              <a:rPr lang="ru-RU" sz="2000" dirty="0"/>
              <a:t>Российской Федерации (область, республика, край и пр.)</a:t>
            </a:r>
          </a:p>
          <a:p>
            <a:r>
              <a:rPr lang="ru-RU" sz="2000" dirty="0" smtClean="0"/>
              <a:t>    3.Муниципальный </a:t>
            </a:r>
            <a:r>
              <a:rPr lang="ru-RU" sz="2000" dirty="0"/>
              <a:t>район и </a:t>
            </a:r>
            <a:r>
              <a:rPr lang="ru-RU" sz="2000" dirty="0" smtClean="0"/>
              <a:t>муниципальный (городской) округ</a:t>
            </a:r>
            <a:endParaRPr lang="ru-RU" sz="2000" dirty="0"/>
          </a:p>
          <a:p>
            <a:r>
              <a:rPr lang="ru-RU" sz="2000" dirty="0" smtClean="0"/>
              <a:t>    4.Поселения</a:t>
            </a:r>
            <a:r>
              <a:rPr lang="ru-RU" sz="2000" dirty="0"/>
              <a:t>, входящие в состав муниципального района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У каждого публично-правового образования, в том числе и у </a:t>
            </a:r>
            <a:r>
              <a:rPr lang="ru-RU" sz="2000" dirty="0" smtClean="0"/>
              <a:t>Осинского городского округа, </a:t>
            </a:r>
            <a:r>
              <a:rPr lang="ru-RU" sz="2000" dirty="0"/>
              <a:t>есть собственный бюджет.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83767" cy="18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88640"/>
            <a:ext cx="817848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200" b="1" cap="small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</a:t>
            </a:r>
            <a:r>
              <a:rPr lang="ru-RU" sz="2200" b="1" cap="small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</a:t>
            </a:r>
          </a:p>
          <a:p>
            <a:pPr algn="ctr">
              <a:defRPr/>
            </a:pPr>
            <a:r>
              <a:rPr lang="ru-RU" sz="2200" b="1" cap="small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«Развитие градостроительной деятельности </a:t>
            </a:r>
          </a:p>
          <a:p>
            <a:pPr algn="ctr">
              <a:defRPr/>
            </a:pPr>
            <a:r>
              <a:rPr lang="ru-RU" sz="2200" b="1" cap="small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Осинского городского округа</a:t>
            </a:r>
            <a:r>
              <a:rPr lang="ru-RU" sz="2200" b="1" cap="small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2200" b="1" cap="small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01" name="Прямоугольник 10"/>
          <p:cNvSpPr>
            <a:spLocks noChangeArrowheads="1"/>
          </p:cNvSpPr>
          <p:nvPr/>
        </p:nvSpPr>
        <p:spPr bwMode="auto">
          <a:xfrm>
            <a:off x="452331" y="1556792"/>
            <a:ext cx="8352928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/>
            <a:r>
              <a:rPr lang="ru-RU" altLang="ru-RU" sz="23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marL="0" indent="0" algn="ctr" eaLnBrk="1" hangingPunct="1"/>
            <a:r>
              <a:rPr lang="ru-RU" altLang="ru-RU" sz="26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altLang="ru-RU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600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26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актуальными </a:t>
            </a:r>
            <a:r>
              <a:rPr lang="ru-RU" altLang="ru-RU" sz="2600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документами территориального планирования и градостроительного зонирования:</a:t>
            </a:r>
            <a:endParaRPr lang="ru-RU" altLang="ru-RU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Прямоугольник 11"/>
          <p:cNvSpPr>
            <a:spLocks noChangeArrowheads="1"/>
          </p:cNvSpPr>
          <p:nvPr/>
        </p:nvSpPr>
        <p:spPr bwMode="auto">
          <a:xfrm>
            <a:off x="346502" y="3646645"/>
            <a:ext cx="61200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/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/>
            <a:endParaRPr lang="ru-RU" altLang="ru-RU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7"/>
          <a:stretch/>
        </p:blipFill>
        <p:spPr>
          <a:xfrm>
            <a:off x="7236297" y="3722614"/>
            <a:ext cx="1907704" cy="16450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6854" y="3429000"/>
            <a:ext cx="765550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проектов генерального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плана,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 землепользования и застройки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округа –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642,2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 местных нормативов градостроительного проектирования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110,0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проектов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планировки территории и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проектов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межевания территории на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объекты (6 ед.) –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400,0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alt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133" y="692696"/>
            <a:ext cx="8856983" cy="378565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сокращения непригодного для проживания жилищного фонда» </a:t>
            </a:r>
            <a:endParaRPr lang="ru-RU" sz="23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Расселение граждан из многоквартирных домов, признанных аварийными :</a:t>
            </a:r>
          </a:p>
          <a:p>
            <a:pPr algn="ctr"/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698970"/>
              </p:ext>
            </p:extLst>
          </p:nvPr>
        </p:nvGraphicFramePr>
        <p:xfrm>
          <a:off x="361148" y="2276872"/>
          <a:ext cx="8568952" cy="1933303"/>
        </p:xfrm>
        <a:graphic>
          <a:graphicData uri="http://schemas.openxmlformats.org/drawingml/2006/table">
            <a:tbl>
              <a:tblPr/>
              <a:tblGrid>
                <a:gridCol w="5184576"/>
                <a:gridCol w="1080120"/>
                <a:gridCol w="1224136"/>
                <a:gridCol w="1080120"/>
              </a:tblGrid>
              <a:tr h="1476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расходов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снос многоквартирных домов, оценка выкупной стоимости жилых помещений, признанных аварийными, снятие с кадастрового учета домов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643,0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1246,3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6236,8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(приобретение) жилья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25298,2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36397,5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181869,3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3856"/>
            <a:ext cx="2628292" cy="197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529326"/>
              </p:ext>
            </p:extLst>
          </p:nvPr>
        </p:nvGraphicFramePr>
        <p:xfrm>
          <a:off x="342900" y="803731"/>
          <a:ext cx="8569325" cy="605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0355" name="TextBox 1"/>
          <p:cNvSpPr txBox="1">
            <a:spLocks noChangeArrowheads="1"/>
          </p:cNvSpPr>
          <p:nvPr/>
        </p:nvSpPr>
        <p:spPr bwMode="auto">
          <a:xfrm>
            <a:off x="1619672" y="38100"/>
            <a:ext cx="729255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развитие  </a:t>
            </a:r>
            <a:r>
              <a:rPr lang="ru-RU" alt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Осинского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городского округа»,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61" y="1840780"/>
            <a:ext cx="188053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00"/>
            <a:ext cx="1718116" cy="10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91806" y="4892314"/>
            <a:ext cx="4052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малого и среднего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мероприятиях, связанных с повышением инвестиционной привлекательности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16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 descr="Приватизация,оценка земли,переоформление Госактa, цена - 1 190 грн, Киев, 31 авг 2012 23:50, б.у., объявление, продам, куплю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72563" cy="1052736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«Эффективное управление земельными ресурсами и имуществом </a:t>
            </a:r>
            <a:r>
              <a:rPr lang="ru-RU" alt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Осинского</a:t>
            </a:r>
            <a:r>
              <a:rPr lang="ru-RU" alt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городского округа», </a:t>
            </a:r>
            <a:r>
              <a:rPr lang="ru-RU" alt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690365"/>
              </p:ext>
            </p:extLst>
          </p:nvPr>
        </p:nvGraphicFramePr>
        <p:xfrm>
          <a:off x="202227" y="1124744"/>
          <a:ext cx="871414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32240" y="1531019"/>
            <a:ext cx="891692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27707</a:t>
            </a:r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99717" y="1520788"/>
            <a:ext cx="1080120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26263</a:t>
            </a:r>
            <a:endParaRPr lang="ru-RU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98D73-D067-4DD3-B172-24A5E23BCDF9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8" name="TextBox 1"/>
          <p:cNvSpPr txBox="1"/>
          <p:nvPr/>
        </p:nvSpPr>
        <p:spPr>
          <a:xfrm>
            <a:off x="4452617" y="6613966"/>
            <a:ext cx="4649719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>
                <a:solidFill>
                  <a:schemeClr val="bg1"/>
                </a:solidFill>
              </a:rPr>
              <a:t>* Без учета расходов на содержание органов местного самоуправления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sun9-19.userapi.com/c831309/v831309758/16b86a/wAthbnD--2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40"/>
          <a:stretch/>
        </p:blipFill>
        <p:spPr bwMode="auto">
          <a:xfrm>
            <a:off x="7853081" y="1495866"/>
            <a:ext cx="1202602" cy="16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1975" y="1262967"/>
            <a:ext cx="622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МКУ «Гражданская защита» - </a:t>
            </a:r>
            <a:r>
              <a:rPr lang="ru-RU" sz="2000" b="1" dirty="0" smtClean="0">
                <a:latin typeface="+mj-lt"/>
              </a:rPr>
              <a:t>10745,6 </a:t>
            </a:r>
            <a:r>
              <a:rPr lang="ru-RU" sz="2000" b="1" dirty="0" err="1" smtClean="0">
                <a:latin typeface="+mj-lt"/>
              </a:rPr>
              <a:t>т.р</a:t>
            </a:r>
            <a:r>
              <a:rPr lang="ru-RU" sz="2000" b="1" dirty="0" smtClean="0">
                <a:latin typeface="+mj-lt"/>
              </a:rPr>
              <a:t>.</a:t>
            </a:r>
            <a:endParaRPr lang="ru-RU" sz="20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18" y="1928376"/>
            <a:ext cx="7221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Организация </a:t>
            </a:r>
            <a:r>
              <a:rPr lang="ru-RU" sz="2000" dirty="0"/>
              <a:t>деятельности муниципального </a:t>
            </a:r>
            <a:endParaRPr lang="ru-RU" sz="2000" dirty="0" smtClean="0"/>
          </a:p>
          <a:p>
            <a:r>
              <a:rPr lang="ru-RU" sz="2000" dirty="0" smtClean="0"/>
              <a:t>     звена </a:t>
            </a:r>
            <a:r>
              <a:rPr lang="ru-RU" sz="2000" dirty="0"/>
              <a:t>ТП РСЧС (службы ЕДДС и «112») – </a:t>
            </a:r>
            <a:r>
              <a:rPr lang="ru-RU" sz="2000" b="1" dirty="0" smtClean="0"/>
              <a:t>2 889,5 </a:t>
            </a:r>
            <a:r>
              <a:rPr lang="ru-RU" sz="2000" b="1" dirty="0" err="1"/>
              <a:t>т.р</a:t>
            </a:r>
            <a:r>
              <a:rPr lang="ru-RU" sz="20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70" y="2774217"/>
            <a:ext cx="6440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Обеспечение </a:t>
            </a:r>
            <a:r>
              <a:rPr lang="ru-RU" sz="2000" dirty="0"/>
              <a:t>первичных мер пожарной безопасности в границах округа – </a:t>
            </a:r>
            <a:r>
              <a:rPr lang="ru-RU" sz="2000" b="1" dirty="0"/>
              <a:t>5 795,4 </a:t>
            </a:r>
            <a:r>
              <a:rPr lang="ru-RU" sz="2000" b="1" dirty="0" err="1" smtClean="0"/>
              <a:t>т.р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Осуществление </a:t>
            </a:r>
            <a:r>
              <a:rPr lang="ru-RU" sz="2000" dirty="0"/>
              <a:t>мероприятий по обеспечению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безопасности </a:t>
            </a:r>
            <a:r>
              <a:rPr lang="ru-RU" sz="2000" dirty="0"/>
              <a:t>людей на водных объектах,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охране их жизни </a:t>
            </a:r>
            <a:r>
              <a:rPr lang="ru-RU" sz="2000" dirty="0"/>
              <a:t>и здоровья – </a:t>
            </a:r>
            <a:r>
              <a:rPr lang="ru-RU" sz="2000" b="1" dirty="0"/>
              <a:t>1 154,8 </a:t>
            </a:r>
            <a:r>
              <a:rPr lang="ru-RU" sz="2000" b="1" dirty="0" err="1" smtClean="0"/>
              <a:t>т.р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030" name="Picture 6" descr="https://vsetreningi.ru/avatars/objects/3-50052_1_6.jpg?1cef45782f1a00dbf00b7f1cb5c7bc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08" y="3103241"/>
            <a:ext cx="2122472" cy="141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-25247"/>
            <a:ext cx="8412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«ОБЕСПЕЧЕНИЕ БЕЗОПАСНОСТИ ЖИЗНЕДЕЯТЕЛЬНОСТИ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НАСЕЛЕНИЯ И ТЕРРИТОРИИ ОСИНСКОГО ГОРОДСКОГО ОКРУГА -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12499,6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т.р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688" y="5917590"/>
            <a:ext cx="79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Прочие мероприятия программы - </a:t>
            </a:r>
            <a:r>
              <a:rPr lang="ru-RU" sz="2000" b="1" dirty="0" smtClean="0">
                <a:latin typeface="+mj-lt"/>
              </a:rPr>
              <a:t>1754,0 </a:t>
            </a:r>
            <a:r>
              <a:rPr lang="ru-RU" sz="2000" b="1" dirty="0" err="1" smtClean="0">
                <a:latin typeface="+mj-lt"/>
              </a:rPr>
              <a:t>т.р</a:t>
            </a:r>
            <a:r>
              <a:rPr lang="ru-RU" sz="2000" b="1" dirty="0" smtClean="0">
                <a:latin typeface="+mj-lt"/>
              </a:rPr>
              <a:t>.</a:t>
            </a:r>
            <a:endParaRPr lang="ru-RU" sz="2000" b="1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324" y="4848244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0000"/>
                </a:solidFill>
              </a:rPr>
              <a:t>- Прочие расходы учреждения – </a:t>
            </a:r>
            <a:r>
              <a:rPr lang="ru-RU" sz="2000" b="1" dirty="0">
                <a:solidFill>
                  <a:srgbClr val="000000"/>
                </a:solidFill>
              </a:rPr>
              <a:t>905,9 </a:t>
            </a:r>
            <a:r>
              <a:rPr lang="ru-RU" sz="2000" b="1" dirty="0" err="1">
                <a:solidFill>
                  <a:srgbClr val="000000"/>
                </a:solidFill>
              </a:rPr>
              <a:t>т.р</a:t>
            </a:r>
            <a:r>
              <a:rPr lang="ru-RU" sz="20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5" name="Picture 20" descr="C:\Users\Сергей Игоревич\Desktop\Фото для ПРЕЗЕНТАЦИИ\IMG_20191122_145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42" y="963329"/>
            <a:ext cx="1760104" cy="13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C:\Users\Сергей Игоревич\Desktop\Фото для ПРЕЗЕНТАЦИИ\spasen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33" y="4437112"/>
            <a:ext cx="18351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C:\Users\Сергей Игоревич\Desktop\1450252984_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78328"/>
            <a:ext cx="1458670" cy="109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41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>
          <a:xfrm>
            <a:off x="447675" y="116633"/>
            <a:ext cx="8229600" cy="108012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«Улучшение гражданского единства и гармонизации межнациональных отношений на территории Осинского муниципального района</a:t>
            </a:r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500" dirty="0" smtClean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fau-3\Desktop\Юля Верещагина\Разное\34421-5069f4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96753"/>
            <a:ext cx="2343086" cy="15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C81BB3B-DE6C-48B2-B805-AA706B290A33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95936" y="1340767"/>
            <a:ext cx="3789676" cy="10081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80,0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70,0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70,0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263" name="Группа 7"/>
          <p:cNvGrpSpPr>
            <a:grpSpLocks/>
          </p:cNvGrpSpPr>
          <p:nvPr/>
        </p:nvGrpSpPr>
        <p:grpSpPr bwMode="auto">
          <a:xfrm>
            <a:off x="179133" y="2592530"/>
            <a:ext cx="6512412" cy="2704488"/>
            <a:chOff x="-54863" y="867817"/>
            <a:chExt cx="5567102" cy="194591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891590" y="1068772"/>
              <a:ext cx="1620649" cy="1548859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позитивного имиджа округа, для проживания представителей любой национальности</a:t>
              </a:r>
              <a:endPara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773410" y="867817"/>
              <a:ext cx="1824790" cy="1945911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Поддержание стабильной общественно-политической обстановки, направленной на гармонизацию межнациональных отношений в округе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-54863" y="1052772"/>
              <a:ext cx="1513749" cy="154155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Профилактика межэтнических конфликтов на территории округа</a:t>
              </a:r>
              <a:endPara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люс 11"/>
            <p:cNvSpPr/>
            <p:nvPr/>
          </p:nvSpPr>
          <p:spPr>
            <a:xfrm>
              <a:off x="3485537" y="1562326"/>
              <a:ext cx="504967" cy="504864"/>
            </a:xfrm>
            <a:prstGeom prst="mathPl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3" name="Плюс 12"/>
            <p:cNvSpPr/>
            <p:nvPr/>
          </p:nvSpPr>
          <p:spPr>
            <a:xfrm>
              <a:off x="1371243" y="1552508"/>
              <a:ext cx="504967" cy="504864"/>
            </a:xfrm>
            <a:prstGeom prst="mathPlu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pic>
        <p:nvPicPr>
          <p:cNvPr id="96264" name="Picture 4" descr="ToGeo.ru - О музе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502275"/>
            <a:ext cx="21320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5" name="Picture 2" descr="Троицкий собор / Места / Турометр - социальная сеть турис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5353050"/>
            <a:ext cx="19272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6" name="Picture 8" descr="Оса - жемчужина края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5264150"/>
            <a:ext cx="220503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7" name="Picture 6" descr="Пермский край Осинский район Оса Церковь Иконы Божией Матери Казанская Фотограф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907" y="5178610"/>
            <a:ext cx="191928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/>
          <p:cNvSpPr/>
          <p:nvPr/>
        </p:nvSpPr>
        <p:spPr bwMode="auto">
          <a:xfrm>
            <a:off x="7074907" y="2564905"/>
            <a:ext cx="1880617" cy="261370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укреплению единства российской нации и этнокультурному развитию народов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люс 18"/>
          <p:cNvSpPr/>
          <p:nvPr/>
        </p:nvSpPr>
        <p:spPr bwMode="auto">
          <a:xfrm>
            <a:off x="6576020" y="3589527"/>
            <a:ext cx="598488" cy="701676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5"/>
          <p:cNvSpPr txBox="1">
            <a:spLocks noChangeArrowheads="1"/>
          </p:cNvSpPr>
          <p:nvPr/>
        </p:nvSpPr>
        <p:spPr bwMode="auto">
          <a:xfrm>
            <a:off x="323850" y="14288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 бюджета, тыс.руб.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8489"/>
              </p:ext>
            </p:extLst>
          </p:nvPr>
        </p:nvGraphicFramePr>
        <p:xfrm>
          <a:off x="107950" y="479922"/>
          <a:ext cx="8784530" cy="6181846"/>
        </p:xfrm>
        <a:graphic>
          <a:graphicData uri="http://schemas.openxmlformats.org/drawingml/2006/table">
            <a:tbl>
              <a:tblPr/>
              <a:tblGrid>
                <a:gridCol w="5400154"/>
                <a:gridCol w="1224136"/>
                <a:gridCol w="1080120"/>
                <a:gridCol w="1080120"/>
              </a:tblGrid>
              <a:tr h="430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1700" b="1" i="0" u="none" strike="noStrike" dirty="0" smtClean="0">
                          <a:latin typeface="Times New Roman"/>
                        </a:rPr>
                        <a:t>расходов</a:t>
                      </a:r>
                      <a:endParaRPr lang="ru-RU" sz="1700" b="1" i="0" u="none" strike="noStrike" dirty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1700" b="0" i="0" u="none" strike="noStrike" dirty="0" smtClean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  <a:endParaRPr lang="ru-RU" sz="1700" b="0" i="0" u="none" strike="noStrike" dirty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 </a:t>
                      </a:r>
                      <a:endParaRPr lang="ru-RU" sz="1700" b="0" i="0" u="none" strike="noStrike" dirty="0" smtClean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2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Резервный фонд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11612,1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1000,0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3002,7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4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Обеспечение выполнения функций  МКУ «</a:t>
                      </a:r>
                      <a:r>
                        <a:rPr lang="ru-RU" sz="2000" b="0" i="0" u="none" strike="noStrike" dirty="0" err="1" smtClean="0">
                          <a:effectLst/>
                          <a:latin typeface="Times New Roman"/>
                        </a:rPr>
                        <a:t>Осинский</a:t>
                      </a: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 центр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бухгалтерского учета»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12458,6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11748,9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11748,9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1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Обеспечение выполнения функций  МКУ «Транспортник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»</a:t>
                      </a:r>
                      <a:endParaRPr lang="ru-RU" sz="20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3" marR="9523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14775,2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10379,7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8848,8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8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Проведение культурно-массовых и спортивных мероприятий некоммерческими организациями</a:t>
                      </a:r>
                    </a:p>
                  </a:txBody>
                  <a:tcPr marL="9523" marR="9523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1083,0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1083,0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1083,0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83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Обеспечение работников бюджетных учреждений Осинского муниципального района путевками на сан.-кур. лечение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324,3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324,3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324,3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Организация оздоровления и отдыха детей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2773,5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2773,5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2773,5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Реализация мероприятий, направленных на комплексное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развитие сельских территорий (благоустройство)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6050,4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4341,3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4225,5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Реализация мероприятий, направленных на комплексное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развитие сельских территорий (улучшение </a:t>
                      </a:r>
                      <a:r>
                        <a:rPr lang="ru-RU" sz="2000" b="0" i="0" u="none" strike="noStrike" baseline="0" dirty="0" err="1" smtClean="0">
                          <a:effectLst/>
                          <a:latin typeface="Times New Roman"/>
                        </a:rPr>
                        <a:t>жилищ.условий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граждан, проживающих в сельской местности)</a:t>
                      </a:r>
                      <a:endParaRPr lang="ru-RU" sz="20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2049,8</a:t>
                      </a: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>
          <a:xfrm>
            <a:off x="8100392" y="6492875"/>
            <a:ext cx="762000" cy="365125"/>
          </a:xfrm>
        </p:spPr>
        <p:txBody>
          <a:bodyPr/>
          <a:lstStyle/>
          <a:p>
            <a:pPr>
              <a:defRPr/>
            </a:pPr>
            <a:fld id="{9937364C-50A1-427D-8D8D-02FF959FBE20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019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5"/>
          <p:cNvSpPr txBox="1">
            <a:spLocks noChangeArrowheads="1"/>
          </p:cNvSpPr>
          <p:nvPr/>
        </p:nvSpPr>
        <p:spPr bwMode="auto">
          <a:xfrm>
            <a:off x="323850" y="14288"/>
            <a:ext cx="8424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направления расходов бюджета, тыс.руб.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19001"/>
              </p:ext>
            </p:extLst>
          </p:nvPr>
        </p:nvGraphicFramePr>
        <p:xfrm>
          <a:off x="201541" y="836712"/>
          <a:ext cx="8568951" cy="4104456"/>
        </p:xfrm>
        <a:graphic>
          <a:graphicData uri="http://schemas.openxmlformats.org/drawingml/2006/table">
            <a:tbl>
              <a:tblPr/>
              <a:tblGrid>
                <a:gridCol w="4943654"/>
                <a:gridCol w="1243274"/>
                <a:gridCol w="1236149"/>
                <a:gridCol w="1145874"/>
              </a:tblGrid>
              <a:tr h="430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latin typeface="Times New Roman"/>
                        </a:rPr>
                        <a:t>Наименование </a:t>
                      </a:r>
                      <a:r>
                        <a:rPr lang="ru-RU" sz="1700" b="1" i="0" u="none" strike="noStrike" dirty="0" smtClean="0">
                          <a:latin typeface="Times New Roman"/>
                        </a:rPr>
                        <a:t>расходов</a:t>
                      </a:r>
                      <a:endParaRPr lang="ru-RU" sz="1700" b="1" i="0" u="none" strike="noStrike" dirty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1700" b="0" i="0" u="none" strike="noStrike" dirty="0" smtClean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 год</a:t>
                      </a:r>
                      <a:endParaRPr lang="ru-RU" sz="1700" b="0" i="0" u="none" strike="noStrike" dirty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 </a:t>
                      </a:r>
                      <a:endParaRPr lang="ru-RU" sz="1700" b="0" i="0" u="none" strike="noStrike" dirty="0" smtClean="0">
                        <a:latin typeface="Times New Roman"/>
                      </a:endParaRPr>
                    </a:p>
                  </a:txBody>
                  <a:tcPr marL="6177" marR="6177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09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Обеспечение жильем отдельных категорий граждан, установленных ФЗ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от 12.01.1995г. №5-ФЗ «О ветеранах»</a:t>
                      </a:r>
                      <a:endParaRPr lang="ru-RU" sz="2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3112,8</a:t>
                      </a:r>
                      <a:endParaRPr kumimoji="0"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2334,6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Обеспечение жильем отдельных категорий граждан, установленных ФЗ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от 24.11.1995г. №181-ФЗ «О </a:t>
                      </a:r>
                      <a:r>
                        <a:rPr lang="ru-RU" sz="2000" b="0" i="0" u="none" strike="noStrike" baseline="0" dirty="0" err="1" smtClean="0">
                          <a:effectLst/>
                          <a:latin typeface="Times New Roman"/>
                        </a:rPr>
                        <a:t>соц.защите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инвалидов в РФ»</a:t>
                      </a:r>
                      <a:endParaRPr lang="ru-RU" sz="20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3112,8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3112,8</a:t>
                      </a: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2334,6</a:t>
                      </a:r>
                    </a:p>
                  </a:txBody>
                  <a:tcPr marL="6178" marR="74152" marT="61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effectLst/>
                          <a:latin typeface="Times New Roman"/>
                        </a:rPr>
                        <a:t>Обеспечение жилыми помещениями реабилитированных лиц, имеющих инвалидность или являющихся пенсионерами,  и проживающих совместно членов</a:t>
                      </a:r>
                      <a:r>
                        <a:rPr lang="ru-RU" sz="2000" b="0" i="0" u="none" strike="noStrike" baseline="0" dirty="0" smtClean="0">
                          <a:effectLst/>
                          <a:latin typeface="Times New Roman"/>
                        </a:rPr>
                        <a:t> их семей</a:t>
                      </a:r>
                      <a:endParaRPr lang="ru-RU" sz="20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3" marR="9523" marT="95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3" marR="9523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4456,4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Times New Roman"/>
                        </a:rPr>
                        <a:t>3413,5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6177" marR="74135" marT="6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>
          <a:xfrm>
            <a:off x="8100392" y="6492875"/>
            <a:ext cx="762000" cy="365125"/>
          </a:xfrm>
        </p:spPr>
        <p:txBody>
          <a:bodyPr/>
          <a:lstStyle/>
          <a:p>
            <a:pPr>
              <a:defRPr/>
            </a:pPr>
            <a:fld id="{9937364C-50A1-427D-8D8D-02FF959FBE20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673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200" b="1" dirty="0"/>
              <a:t>КОНТАКТНАЯ ИНФОРМАЦИЯ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268761"/>
            <a:ext cx="3816424" cy="2862318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37364C-50A1-427D-8D8D-02FF959FBE20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1484784"/>
            <a:ext cx="4536504" cy="2088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Финансово-аналитическое управление администрации Осинского муниципального района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Адрес: </a:t>
            </a:r>
            <a:r>
              <a:rPr lang="ru-RU" sz="1600" b="1" dirty="0" err="1" smtClean="0">
                <a:solidFill>
                  <a:srgbClr val="7030A0"/>
                </a:solidFill>
              </a:rPr>
              <a:t>г.Оса</a:t>
            </a:r>
            <a:r>
              <a:rPr lang="ru-RU" sz="1600" b="1" dirty="0" smtClean="0">
                <a:solidFill>
                  <a:srgbClr val="7030A0"/>
                </a:solidFill>
              </a:rPr>
              <a:t>, ул. Ленина, д.25, 4 этаж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Приемная: </a:t>
            </a:r>
            <a:r>
              <a:rPr lang="ru-RU" sz="1400" b="1" dirty="0" err="1" smtClean="0">
                <a:solidFill>
                  <a:srgbClr val="7030A0"/>
                </a:solidFill>
              </a:rPr>
              <a:t>каб</a:t>
            </a:r>
            <a:r>
              <a:rPr lang="ru-RU" sz="1400" b="1" dirty="0" smtClean="0">
                <a:solidFill>
                  <a:srgbClr val="7030A0"/>
                </a:solidFill>
              </a:rPr>
              <a:t>. 49, тел./факс 34(291) 4-39-39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Электронный адрес: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en-US" sz="1600" u="sng" dirty="0" smtClean="0">
                <a:solidFill>
                  <a:srgbClr val="FF0000"/>
                </a:solidFill>
              </a:rPr>
              <a:t>fau@fauosa.ru</a:t>
            </a:r>
            <a:endParaRPr lang="ru-RU" sz="16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4006225"/>
            <a:ext cx="4775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sz="3200" b="1" dirty="0">
                <a:solidFill>
                  <a:srgbClr val="C00000"/>
                </a:solidFill>
              </a:rPr>
              <a:t>ПОЛЕЗНЫЕ ССЫЛКИ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725144"/>
            <a:ext cx="8496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/>
              </a:rPr>
              <a:t>Министерство финансов Российской Федерации </a:t>
            </a:r>
            <a:endParaRPr lang="ru-RU" sz="2400" dirty="0">
              <a:solidFill>
                <a:srgbClr val="7030A0"/>
              </a:solidFill>
              <a:latin typeface="Times New Roman"/>
            </a:endParaRPr>
          </a:p>
          <a:p>
            <a:pPr algn="ctr"/>
            <a:r>
              <a:rPr lang="en-US" sz="1600" b="1" u="sng" dirty="0">
                <a:solidFill>
                  <a:srgbClr val="FF0000"/>
                </a:solidFill>
                <a:latin typeface="Times New Roman"/>
              </a:rPr>
              <a:t>http://minfin.ru/ru/ 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923" y="5613525"/>
            <a:ext cx="596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7030A0"/>
                </a:solidFill>
                <a:latin typeface="Times New Roman"/>
              </a:rPr>
              <a:t>Министерство финансов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</a:rPr>
              <a:t>Пермского края</a:t>
            </a:r>
            <a:endParaRPr lang="ru-RU" sz="2400" dirty="0">
              <a:solidFill>
                <a:srgbClr val="7030A0"/>
              </a:solidFill>
              <a:latin typeface="Times New Roman"/>
            </a:endParaRPr>
          </a:p>
          <a:p>
            <a:pPr lvl="0" algn="ctr"/>
            <a:r>
              <a:rPr lang="en-US" sz="1600" b="1" u="sng" dirty="0">
                <a:solidFill>
                  <a:srgbClr val="FF0000"/>
                </a:solidFill>
                <a:latin typeface="Times New Roman"/>
              </a:rPr>
              <a:t>http</a:t>
            </a:r>
            <a:r>
              <a:rPr lang="en-US" sz="1600" b="1" u="sng" dirty="0" smtClean="0">
                <a:solidFill>
                  <a:srgbClr val="FF0000"/>
                </a:solidFill>
                <a:latin typeface="Times New Roman"/>
              </a:rPr>
              <a:t>://budget.perm.ru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136815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/>
              </a:rPr>
            </a:br>
            <a:r>
              <a:rPr lang="ru-RU" sz="3100" b="1" dirty="0">
                <a:solidFill>
                  <a:srgbClr val="0070C0"/>
                </a:solidFill>
                <a:effectLst/>
                <a:latin typeface="Times New Roman"/>
              </a:rPr>
              <a:t>ДЛЯ ЧЕГО </a:t>
            </a:r>
            <a:r>
              <a:rPr lang="ru-RU" sz="3100" b="1" dirty="0" smtClean="0">
                <a:solidFill>
                  <a:srgbClr val="0070C0"/>
                </a:solidFill>
                <a:latin typeface="Times New Roman"/>
              </a:rPr>
              <a:t>ОСИНСКОМУ ГОРОДСКОМУ ОКРУГУ </a:t>
            </a:r>
            <a:r>
              <a:rPr lang="ru-RU" sz="3100" b="1" dirty="0" smtClean="0">
                <a:solidFill>
                  <a:srgbClr val="0070C0"/>
                </a:solidFill>
                <a:effectLst/>
                <a:latin typeface="Times New Roman"/>
              </a:rPr>
              <a:t>НЕОБХОДИМ </a:t>
            </a:r>
            <a:r>
              <a:rPr lang="ru-RU" sz="3100" b="1" dirty="0">
                <a:solidFill>
                  <a:srgbClr val="0070C0"/>
                </a:solidFill>
                <a:effectLst/>
                <a:latin typeface="Times New Roman"/>
              </a:rPr>
              <a:t>БЮДЖЕТ? </a:t>
            </a:r>
            <a:endParaRPr lang="ru-RU" sz="31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/>
              <a:t>За счет средств </a:t>
            </a:r>
            <a:r>
              <a:rPr lang="ru-RU" sz="2000" dirty="0" smtClean="0"/>
              <a:t>бюджета</a:t>
            </a:r>
            <a:r>
              <a:rPr lang="ru-RU" sz="2000" dirty="0"/>
              <a:t>:</a:t>
            </a:r>
          </a:p>
          <a:p>
            <a:r>
              <a:rPr lang="ru-RU" sz="2000" dirty="0" smtClean="0"/>
              <a:t>обеспечивается </a:t>
            </a:r>
            <a:r>
              <a:rPr lang="ru-RU" sz="2000" dirty="0"/>
              <a:t>деятельность </a:t>
            </a:r>
            <a:r>
              <a:rPr lang="ru-RU" sz="2000" dirty="0" smtClean="0"/>
              <a:t>17 бюджетных </a:t>
            </a:r>
            <a:r>
              <a:rPr lang="ru-RU" sz="2000" dirty="0"/>
              <a:t>учреждений, в т.ч. учреждений </a:t>
            </a:r>
            <a:r>
              <a:rPr lang="ru-RU" sz="2000" dirty="0" smtClean="0"/>
              <a:t>образования (12), культуры (3), спортивных  учреждений (2);</a:t>
            </a:r>
          </a:p>
          <a:p>
            <a:r>
              <a:rPr lang="ru-RU" sz="2000" dirty="0" smtClean="0"/>
              <a:t>обеспечивается деятельность 3 </a:t>
            </a:r>
            <a:r>
              <a:rPr lang="ru-RU" sz="2000" dirty="0"/>
              <a:t>казенных учреждений (МКУ «ТРАНСПОРТНИК», МКУ «ГРАЖДАНСКАЯ ЗАЩИТА», МКУ </a:t>
            </a:r>
            <a:r>
              <a:rPr lang="ru-RU" sz="2000" dirty="0" smtClean="0"/>
              <a:t>«ОСИНСКИЙ ЦБУ»;</a:t>
            </a:r>
            <a:endParaRPr lang="ru-RU" sz="2000" dirty="0"/>
          </a:p>
          <a:p>
            <a:r>
              <a:rPr lang="ru-RU" sz="2000" dirty="0" smtClean="0"/>
              <a:t>предоставляются </a:t>
            </a:r>
            <a:r>
              <a:rPr lang="ru-RU" sz="2000" dirty="0"/>
              <a:t>меры социальной поддержки;</a:t>
            </a:r>
          </a:p>
          <a:p>
            <a:r>
              <a:rPr lang="ru-RU" sz="2000" dirty="0" smtClean="0"/>
              <a:t>содержатся дороги местного значения;</a:t>
            </a:r>
            <a:endParaRPr lang="ru-RU" sz="2000" dirty="0"/>
          </a:p>
          <a:p>
            <a:r>
              <a:rPr lang="ru-RU" sz="2000" dirty="0" smtClean="0"/>
              <a:t>оказывается поддержка </a:t>
            </a:r>
            <a:r>
              <a:rPr lang="ru-RU" sz="2000" dirty="0"/>
              <a:t>сельского </a:t>
            </a:r>
            <a:r>
              <a:rPr lang="ru-RU" sz="2000" dirty="0" smtClean="0"/>
              <a:t>хозяйства и предпринимательства;</a:t>
            </a:r>
          </a:p>
          <a:p>
            <a:r>
              <a:rPr lang="ru-RU" sz="2000" dirty="0"/>
              <a:t>о</a:t>
            </a:r>
            <a:r>
              <a:rPr lang="ru-RU" sz="2000" dirty="0" smtClean="0"/>
              <a:t>существляются мероприятия в области ЖКХ и благоустройства территории</a:t>
            </a:r>
            <a:endParaRPr lang="ru-RU" sz="2000" dirty="0"/>
          </a:p>
          <a:p>
            <a:r>
              <a:rPr lang="ru-RU" sz="2000" dirty="0" smtClean="0"/>
              <a:t>осуществляются </a:t>
            </a:r>
            <a:r>
              <a:rPr lang="ru-RU" sz="2000" dirty="0"/>
              <a:t>другие мероприятия, необходимые для социально-экономического развития нашего </a:t>
            </a:r>
            <a:r>
              <a:rPr lang="ru-RU" sz="2000" dirty="0" smtClean="0"/>
              <a:t>округа. </a:t>
            </a:r>
          </a:p>
          <a:p>
            <a:pPr marL="0" indent="0">
              <a:buNone/>
            </a:pPr>
            <a:r>
              <a:rPr lang="ru-RU" sz="2000" dirty="0" smtClean="0"/>
              <a:t>Все </a:t>
            </a:r>
            <a:r>
              <a:rPr lang="ru-RU" sz="2000" dirty="0"/>
              <a:t>это – </a:t>
            </a:r>
            <a:r>
              <a:rPr lang="ru-RU" sz="2000" dirty="0">
                <a:solidFill>
                  <a:srgbClr val="6600FF"/>
                </a:solidFill>
              </a:rPr>
              <a:t>расходные обязательства </a:t>
            </a:r>
            <a:r>
              <a:rPr lang="ru-RU" sz="2000" dirty="0" smtClean="0">
                <a:solidFill>
                  <a:srgbClr val="6600FF"/>
                </a:solidFill>
              </a:rPr>
              <a:t>Осинского городского округа</a:t>
            </a:r>
            <a:endParaRPr lang="ru-RU" sz="2000" dirty="0">
              <a:solidFill>
                <a:srgbClr val="66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661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433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B0F0"/>
                </a:solidFill>
              </a:rPr>
              <a:t>ОСНОВНОЙ ПРИНЦИП ФОРМИРОВАНИЯ БЮДЖЕТА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496944" cy="5349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Основным принципом формирования любого бюджета является его </a:t>
            </a:r>
            <a:r>
              <a:rPr lang="ru-RU" sz="1800" b="1" dirty="0">
                <a:solidFill>
                  <a:srgbClr val="6600FF"/>
                </a:solidFill>
              </a:rPr>
              <a:t>СБАЛАНСИРОВАННОСТЬ</a:t>
            </a:r>
            <a:r>
              <a:rPr lang="ru-RU" sz="1800" dirty="0"/>
              <a:t>. Это значит, что расходы бюджета в целом должны быть обеспечены доходными источниками</a:t>
            </a:r>
            <a:r>
              <a:rPr lang="ru-RU" sz="1800" dirty="0" smtClean="0"/>
              <a:t>.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                                                                                                          </a:t>
            </a:r>
            <a:endParaRPr lang="ru-RU" sz="18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-2495" r="-1865" b="2495"/>
          <a:stretch/>
        </p:blipFill>
        <p:spPr bwMode="auto">
          <a:xfrm>
            <a:off x="3392872" y="2024736"/>
            <a:ext cx="2619288" cy="24032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256" y="2852936"/>
            <a:ext cx="27129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Если доходов больше, </a:t>
            </a:r>
            <a:endParaRPr lang="ru-RU" sz="1600" dirty="0" smtClean="0"/>
          </a:p>
          <a:p>
            <a:pPr algn="ctr"/>
            <a:r>
              <a:rPr lang="ru-RU" sz="1600" dirty="0" smtClean="0"/>
              <a:t>чем </a:t>
            </a:r>
            <a:r>
              <a:rPr lang="ru-RU" sz="1600" dirty="0"/>
              <a:t>расходов, </a:t>
            </a:r>
            <a:endParaRPr lang="ru-RU" sz="1600" dirty="0" smtClean="0"/>
          </a:p>
          <a:p>
            <a:pPr algn="ctr"/>
            <a:r>
              <a:rPr lang="ru-RU" sz="1600" dirty="0" smtClean="0"/>
              <a:t>возникает </a:t>
            </a:r>
            <a:r>
              <a:rPr lang="ru-RU" sz="1600" b="1" dirty="0">
                <a:solidFill>
                  <a:srgbClr val="6600FF"/>
                </a:solidFill>
              </a:rPr>
              <a:t>профицит</a:t>
            </a:r>
            <a:r>
              <a:rPr lang="ru-RU" sz="1600" dirty="0"/>
              <a:t> </a:t>
            </a:r>
            <a:endParaRPr lang="ru-RU" sz="1600" dirty="0" smtClean="0"/>
          </a:p>
          <a:p>
            <a:pPr algn="ctr"/>
            <a:r>
              <a:rPr lang="ru-RU" sz="1600" dirty="0" smtClean="0"/>
              <a:t>бюджета </a:t>
            </a:r>
            <a:r>
              <a:rPr lang="ru-RU" sz="1600" dirty="0"/>
              <a:t>(есть </a:t>
            </a:r>
            <a:r>
              <a:rPr lang="ru-RU" sz="1600" dirty="0" smtClean="0"/>
              <a:t>возможность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накапливать резервы, </a:t>
            </a:r>
            <a:endParaRPr lang="ru-RU" sz="1600" dirty="0" smtClean="0"/>
          </a:p>
          <a:p>
            <a:pPr algn="ctr"/>
            <a:r>
              <a:rPr lang="ru-RU" sz="1600" dirty="0" smtClean="0"/>
              <a:t>погашать </a:t>
            </a:r>
            <a:r>
              <a:rPr lang="ru-RU" sz="1600" dirty="0"/>
              <a:t>имеющиеся долги)</a:t>
            </a:r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899592" y="4453373"/>
            <a:ext cx="720080" cy="2071971"/>
          </a:xfrm>
          <a:prstGeom prst="flowChartMagneticDisk">
            <a:avLst/>
          </a:prstGeom>
          <a:gradFill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</a:gradFill>
          <a:effectLst>
            <a:innerShdw blurRad="63500" dist="50800" dir="8100000">
              <a:prstClr val="black">
                <a:alpha val="50000"/>
              </a:prstClr>
            </a:innerShdw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1835696" y="4797152"/>
            <a:ext cx="720080" cy="1728192"/>
          </a:xfrm>
          <a:prstGeom prst="flowChartMagneticDisk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852935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Чаще потребность </a:t>
            </a:r>
            <a:r>
              <a:rPr lang="ru-RU" sz="1600" dirty="0" smtClean="0"/>
              <a:t>в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осуществлении расходов </a:t>
            </a:r>
            <a:endParaRPr lang="ru-RU" sz="1600" dirty="0" smtClean="0"/>
          </a:p>
          <a:p>
            <a:pPr algn="ctr"/>
            <a:r>
              <a:rPr lang="ru-RU" sz="1600" dirty="0" smtClean="0"/>
              <a:t>больше</a:t>
            </a:r>
            <a:r>
              <a:rPr lang="ru-RU" sz="1600" dirty="0"/>
              <a:t>, чем ожидается </a:t>
            </a:r>
            <a:endParaRPr lang="ru-RU" sz="1600" dirty="0" smtClean="0"/>
          </a:p>
          <a:p>
            <a:pPr algn="ctr"/>
            <a:r>
              <a:rPr lang="ru-RU" sz="1600" dirty="0" smtClean="0"/>
              <a:t>поступлений </a:t>
            </a:r>
            <a:r>
              <a:rPr lang="ru-RU" sz="1600" dirty="0"/>
              <a:t>доходов. </a:t>
            </a:r>
            <a:endParaRPr lang="ru-RU" sz="1600" dirty="0" smtClean="0"/>
          </a:p>
          <a:p>
            <a:pPr algn="ctr"/>
            <a:r>
              <a:rPr lang="ru-RU" sz="1600" dirty="0" smtClean="0"/>
              <a:t>Тогда </a:t>
            </a:r>
            <a:r>
              <a:rPr lang="ru-RU" sz="1600" dirty="0"/>
              <a:t>возникает </a:t>
            </a:r>
            <a:r>
              <a:rPr lang="ru-RU" sz="1600" b="1" dirty="0">
                <a:solidFill>
                  <a:srgbClr val="6600FF"/>
                </a:solidFill>
              </a:rPr>
              <a:t>дефицит</a:t>
            </a:r>
            <a:r>
              <a:rPr lang="ru-RU" sz="1600" dirty="0"/>
              <a:t> бюджета</a:t>
            </a:r>
            <a:r>
              <a:rPr lang="ru-RU" dirty="0"/>
              <a:t>.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6516216" y="4797152"/>
            <a:ext cx="720080" cy="1728192"/>
          </a:xfrm>
          <a:prstGeom prst="flowChartMagneticDisk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7524328" y="4453373"/>
            <a:ext cx="720080" cy="2071971"/>
          </a:xfrm>
          <a:prstGeom prst="flowChartMagneticDisk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49563" y="5634770"/>
            <a:ext cx="11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00361" y="5764783"/>
            <a:ext cx="11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575310" y="5764782"/>
            <a:ext cx="124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263942" y="5679302"/>
            <a:ext cx="124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218" y="4704443"/>
            <a:ext cx="3132031" cy="18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85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800" b="0" dirty="0">
                <a:solidFill>
                  <a:srgbClr val="000000"/>
                </a:solidFill>
                <a:latin typeface="Times New Roman"/>
              </a:rPr>
            </a:br>
            <a:r>
              <a:rPr lang="ru-RU" sz="4000" dirty="0">
                <a:solidFill>
                  <a:srgbClr val="6600FF"/>
                </a:solidFill>
                <a:latin typeface="Times New Roman"/>
              </a:rPr>
              <a:t>ФИНАНСИРОВАНИЕ ДЕФИЦИТА БЮДЖЕТА </a:t>
            </a:r>
            <a:endParaRPr lang="ru-RU" sz="4000" dirty="0">
              <a:solidFill>
                <a:srgbClr val="66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2467203" cy="2003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200" y="1844824"/>
            <a:ext cx="828092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      </a:t>
            </a:r>
            <a:r>
              <a:rPr lang="ru-RU" sz="2000" dirty="0" smtClean="0"/>
              <a:t>Для  того</a:t>
            </a:r>
            <a:r>
              <a:rPr lang="ru-RU" sz="2000" dirty="0"/>
              <a:t>, </a:t>
            </a:r>
            <a:r>
              <a:rPr lang="ru-RU" sz="2000" dirty="0" smtClean="0"/>
              <a:t> чтобы  при  наличии дефицита бюджета </a:t>
            </a:r>
          </a:p>
          <a:p>
            <a:r>
              <a:rPr lang="ru-RU" sz="2000" dirty="0" smtClean="0"/>
              <a:t>все  принятые властью обязательства перед обществом</a:t>
            </a:r>
          </a:p>
          <a:p>
            <a:r>
              <a:rPr lang="ru-RU" sz="2000" dirty="0" smtClean="0"/>
              <a:t>были  исполнены   надлежащим   образом</a:t>
            </a:r>
            <a:r>
              <a:rPr lang="ru-RU" sz="2000" dirty="0"/>
              <a:t>, </a:t>
            </a:r>
            <a:r>
              <a:rPr lang="ru-RU" sz="2000" dirty="0" smtClean="0"/>
              <a:t> изыскиваются   источники  финансирования  дефицита бюджета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smtClean="0"/>
              <a:t>      Самый </a:t>
            </a:r>
            <a:r>
              <a:rPr lang="ru-RU" sz="2000" dirty="0"/>
              <a:t>простой – использовать средства, оставшиеся в бюджете с прошлого года. Однако, если таковых нет, </a:t>
            </a:r>
            <a:r>
              <a:rPr lang="ru-RU" sz="2000" dirty="0" smtClean="0"/>
              <a:t>то привлекаются </a:t>
            </a:r>
            <a:r>
              <a:rPr lang="ru-RU" sz="2000" dirty="0"/>
              <a:t>банковские кредиты или кредиты за счет средств </a:t>
            </a:r>
            <a:r>
              <a:rPr lang="ru-RU" sz="2000" dirty="0" smtClean="0"/>
              <a:t>краевого и федерального бюджетов.</a:t>
            </a:r>
            <a:endParaRPr lang="ru-RU" sz="2000" dirty="0"/>
          </a:p>
          <a:p>
            <a:pPr algn="ctr"/>
            <a:r>
              <a:rPr lang="ru-RU" sz="2000" dirty="0" smtClean="0"/>
              <a:t>                                                     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Заемные   средства     необходимо </a:t>
            </a:r>
          </a:p>
          <a:p>
            <a:pPr algn="ctr"/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возвращать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уплачивать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                                                                 ним                                             ним 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проценты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В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связи с этим возникает 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 долг.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1"/>
            <a:ext cx="3384376" cy="23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89" y="130623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600FF"/>
                </a:solidFill>
                <a:latin typeface="Times New Roman"/>
              </a:rPr>
              <a:t>ЭТАПЫ </a:t>
            </a:r>
            <a:r>
              <a:rPr lang="ru-RU" sz="3600" dirty="0">
                <a:solidFill>
                  <a:srgbClr val="6600FF"/>
                </a:solidFill>
                <a:latin typeface="Times New Roman"/>
              </a:rPr>
              <a:t>ФОРМИРОВАНИЯ БЮДЖЕТА </a:t>
            </a:r>
            <a:endParaRPr lang="ru-RU" sz="3600" dirty="0">
              <a:solidFill>
                <a:srgbClr val="66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Составление проекта бюджета – заключается в формировании прогноза доходов бюджета на следующие три года и планировании направлений расходов бюджета (исходя из прогноза доходов). В первую очередь предусматриваются расходы на действующие (текущие) расходные обязательства </a:t>
            </a:r>
            <a:r>
              <a:rPr lang="ru-RU" sz="2000" dirty="0" smtClean="0"/>
              <a:t>(на </a:t>
            </a:r>
            <a:r>
              <a:rPr lang="ru-RU" sz="2000" dirty="0"/>
              <a:t>оказание муниципальных услуг населению и предоставление мер социальной поддержки). Затем по заявкам структурных подразделений решаются вопросы о включении в бюджет расходов на принимаемые (новые) расходные обязательства (разработка ПСД, НПД и пр.). </a:t>
            </a:r>
          </a:p>
          <a:p>
            <a:pPr algn="just"/>
            <a:r>
              <a:rPr lang="ru-RU" sz="2000" dirty="0" smtClean="0"/>
              <a:t>План мероприятий по составлению  и рассмотрению проекта </a:t>
            </a:r>
            <a:r>
              <a:rPr lang="ru-RU" sz="2000" dirty="0"/>
              <a:t>бюджета на </a:t>
            </a:r>
            <a:r>
              <a:rPr lang="ru-RU" sz="2000" dirty="0" smtClean="0"/>
              <a:t>очередной </a:t>
            </a:r>
            <a:r>
              <a:rPr lang="ru-RU" sz="2000" dirty="0"/>
              <a:t>финансовый год и плановый период определен </a:t>
            </a:r>
            <a:r>
              <a:rPr lang="ru-RU" sz="2000" dirty="0" smtClean="0"/>
              <a:t>Думой Осинского городского округа и распоряжением главы округа.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2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8733755" cy="60568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15616" y="98072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 </a:t>
            </a:r>
            <a:r>
              <a:rPr lang="ru-RU" sz="2400" b="1" dirty="0">
                <a:solidFill>
                  <a:schemeClr val="bg1"/>
                </a:solidFill>
              </a:rPr>
              <a:t>ЭТАП. СОСТАВЛЕНИЕ ПРОЕКТА БЮДЖЕТ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2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6" y="6165304"/>
            <a:ext cx="8733755" cy="60568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0" y="6237312"/>
            <a:ext cx="8296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СРОК  РЕАЛИЗАЦИИ  1 ЭТАПА – АВГУСТ – ОКТЯБРЬ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1589" y="836712"/>
            <a:ext cx="8229600" cy="59046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Проект бюджета в виде проекта решения Думы Осинского городского округа вносится на рассмотрение в Думу в срок до 25 октября. Далее проект рассматривается комиссией Думы по бюджету, налогам и собственности, Контрольно-счетной палатой Осинского городского округа. Затем проект рассматривается и принимается на заседании Думы Осинского городского округа в 1-м чтении и назначается дата проведения публичных слушаний. Принятый в 1-м чтении бюджет направляется на согласительную комиссию, где депутаты и представители исполнительной власти детально рассматривают все статьи бюджета и принимают по ним согласованное решение. Проводятся публичные слушания по бюджету с участием граждан. После этого бюджет рассматривается и принимается во 2-м чтении.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>
              <a:lnSpc>
                <a:spcPts val="1800"/>
              </a:lnSpc>
            </a:pPr>
            <a:r>
              <a:rPr lang="ru-RU" sz="2000" dirty="0" smtClean="0"/>
              <a:t>Бюджет Осинского городского округа </a:t>
            </a:r>
            <a:r>
              <a:rPr lang="ru-RU" sz="2000" dirty="0"/>
              <a:t>на очередной финансовый год и плановый период утверждается </a:t>
            </a:r>
            <a:r>
              <a:rPr lang="ru-RU" sz="2000" dirty="0" smtClean="0"/>
              <a:t>решением Думы Осинского городского округа. Данное решение вступает </a:t>
            </a:r>
            <a:r>
              <a:rPr lang="ru-RU" sz="2000" dirty="0"/>
              <a:t>в силу с 1 января очередного финансового года. </a:t>
            </a:r>
            <a:r>
              <a:rPr lang="ru-RU" sz="2000" dirty="0" smtClean="0"/>
              <a:t>Решение о бюджете </a:t>
            </a:r>
            <a:r>
              <a:rPr lang="ru-RU" sz="2000" dirty="0"/>
              <a:t>в обязательном порядке публикуется не позднее </a:t>
            </a:r>
            <a:r>
              <a:rPr lang="ru-RU" sz="2000" dirty="0" smtClean="0"/>
              <a:t>10 </a:t>
            </a:r>
            <a:r>
              <a:rPr lang="ru-RU" sz="2000" dirty="0"/>
              <a:t>дней после его </a:t>
            </a:r>
            <a:r>
              <a:rPr lang="ru-RU" sz="2000" dirty="0" smtClean="0"/>
              <a:t>принятия. 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2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33755" cy="60568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55656"/>
            <a:ext cx="74283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sz="2400" b="1" dirty="0">
                <a:solidFill>
                  <a:schemeClr val="bg1"/>
                </a:solidFill>
              </a:rPr>
              <a:t>2 ЭТАП. РАССМОТРЕНИЕ ПРОЕКТА БЮДЖЕТА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2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2" y="4527815"/>
            <a:ext cx="8733755" cy="605680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78552" y="4527815"/>
            <a:ext cx="573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white"/>
                </a:solidFill>
              </a:rPr>
              <a:t>3 </a:t>
            </a:r>
            <a:r>
              <a:rPr lang="ru-RU" sz="2400" b="1" dirty="0">
                <a:solidFill>
                  <a:prstClr val="white"/>
                </a:solidFill>
              </a:rPr>
              <a:t>ЭТАП.  </a:t>
            </a:r>
            <a:r>
              <a:rPr lang="ru-RU" sz="2400" b="1" dirty="0" smtClean="0">
                <a:solidFill>
                  <a:prstClr val="white"/>
                </a:solidFill>
              </a:rPr>
              <a:t>УТВЕРЖДЕНИЕ БЮДЖЕТА </a:t>
            </a:r>
            <a:endParaRPr lang="ru-RU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6483</TotalTime>
  <Words>6009</Words>
  <Application>Microsoft Office PowerPoint</Application>
  <PresentationFormat>Экран (4:3)</PresentationFormat>
  <Paragraphs>1025</Paragraphs>
  <Slides>48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2_Тема Office</vt:lpstr>
      <vt:lpstr>Эркер</vt:lpstr>
      <vt:lpstr>Презентация PowerPoint</vt:lpstr>
      <vt:lpstr>СОДЕРЖАНИЕ</vt:lpstr>
      <vt:lpstr>Что такое «Бюджет  для граждан?»</vt:lpstr>
      <vt:lpstr>1. ВВОДНАЯ ЧАСТЬ </vt:lpstr>
      <vt:lpstr> ДЛЯ ЧЕГО ОСИНСКОМУ ГОРОДСКОМУ ОКРУГУ НЕОБХОДИМ БЮДЖЕТ? </vt:lpstr>
      <vt:lpstr> ОСНОВНОЙ ПРИНЦИП ФОРМИРОВАНИЯ БЮДЖЕТА </vt:lpstr>
      <vt:lpstr> ФИНАНСИРОВАНИЕ ДЕФИЦИТА БЮДЖЕТА </vt:lpstr>
      <vt:lpstr>ЭТАПЫ ФОРМИРОВАНИЯ БЮДЖЕТА </vt:lpstr>
      <vt:lpstr>Презентация PowerPoint</vt:lpstr>
      <vt:lpstr> НА ЧЕМ ОСНОВЫВАЕТСЯ ПРОЕКТ БЮДЖЕТА? </vt:lpstr>
      <vt:lpstr> 2. ОБЩИЕ ХАРАКТЕРИСТИКИ БЮДЖЕТА </vt:lpstr>
      <vt:lpstr>ЦЕЛЬ И ЗАДАЧИ БЮДЖЕТНОЙ ПОЛИТИКИ НА 2020-2022 ГОДЫ </vt:lpstr>
      <vt:lpstr>ОСОБЕННОСТЬ БЮДЖЕТА ОСИНСКОГО ГОРОДСКОГО ОКРУГА</vt:lpstr>
      <vt:lpstr>СТРАТЕГИЧЕСКИЕ ЦЕЛИ, НА ДОСТИЖЕНИЕ КОТОРЫХ НАПРАВЛЕНЫ МУНИЦИПАЛЬНЫЕ ПРОГРАММЫ ОСИНСКОГО ГОРОДСКОГО ОКРУГА</vt:lpstr>
      <vt:lpstr>Перечень муниципальных программ в соответствии со стратегическим целями</vt:lpstr>
      <vt:lpstr>3. Доходы бюджета</vt:lpstr>
      <vt:lpstr>Структура доходов бюджета Осинского городского округа на 2020-2022 годы</vt:lpstr>
      <vt:lpstr>Основные налоговые доходы</vt:lpstr>
      <vt:lpstr>Основные неналоговые доходы</vt:lpstr>
      <vt:lpstr> БЕЗВОЗМЕЗДНЫЕ ПОСТУПЛЕНИЯ ИЗ БЮДЖЕТА ДРУГОГО УРОВНЯ </vt:lpstr>
      <vt:lpstr>4.Расходы бюджета</vt:lpstr>
      <vt:lpstr>СТРУКТУРА РАСХОДОВ БЮДЖЕТА    ТЫС.РУБ.</vt:lpstr>
      <vt:lpstr>Презентация PowerPoint</vt:lpstr>
      <vt:lpstr>Муниципальная программа «Развитие системы образования Осинского городского округа», тыс. руб. </vt:lpstr>
      <vt:lpstr>Муниципальная программа  «Культура Осинского  городского округа», тыс.руб. </vt:lpstr>
      <vt:lpstr>Оказание услуг в области культуры и искусства  бюджетными учреждениями       тыс.руб.</vt:lpstr>
      <vt:lpstr>Значимые мероприятия в области культуры и искусства на   2020 год (тыс.руб.)</vt:lpstr>
      <vt:lpstr>Муниципальная программа «Молодежная политика Осинского  городского округа», тыс.руб.</vt:lpstr>
      <vt:lpstr> Муниципальная программа  «Развитие физической культуры, спорта и формирование здорового образа жизни в  Осинском  городском округе», тыс.руб.</vt:lpstr>
      <vt:lpstr>Значимые мероприятия в области физической культуры на 2020 год</vt:lpstr>
      <vt:lpstr>Объем расходов на социальную сферу в расчете на 1 жителя района в 2020 году </vt:lpstr>
      <vt:lpstr>Муниципальная программа «Благоустройство территории Осинского городского округа»,  тыс.руб.</vt:lpstr>
      <vt:lpstr>Муниципальная программа «Развитие инфраструктуры Осинского городского округа»,      тыс. руб.</vt:lpstr>
      <vt:lpstr>Презентация PowerPoint</vt:lpstr>
      <vt:lpstr>Презентация PowerPoint</vt:lpstr>
      <vt:lpstr>Презентация PowerPoint</vt:lpstr>
      <vt:lpstr> Муниципальная программа «Формирование современной городской среды Осинского городского округа», тыс. руб. </vt:lpstr>
      <vt:lpstr>Муниципальная программа «Развитие транспортной системы Осинского городского округа», тыс. руб. </vt:lpstr>
      <vt:lpstr>Дорожный фонд, тыс. руб.</vt:lpstr>
      <vt:lpstr>Презентация PowerPoint</vt:lpstr>
      <vt:lpstr>Презентация PowerPoint</vt:lpstr>
      <vt:lpstr>Презентация PowerPoint</vt:lpstr>
      <vt:lpstr> Муниципальная программа «Эффективное управление земельными ресурсами и имуществом Осинского городского округа», тыс. руб. </vt:lpstr>
      <vt:lpstr>Презентация PowerPoint</vt:lpstr>
      <vt:lpstr>                                                                    Муниципальная программа «Улучшение гражданского единства и гармонизации межнациональных отношений на территории Осинского муниципального района»</vt:lpstr>
      <vt:lpstr>Презентация PowerPoint</vt:lpstr>
      <vt:lpstr>Презентация PowerPoint</vt:lpstr>
      <vt:lpstr> КОНТАКТНАЯ ИНФОРМАЦИЯ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ВВОДНАЯ ЧАСТЬ </dc:title>
  <dc:creator>Бобынина_Наталья</dc:creator>
  <cp:lastModifiedBy>fau-11</cp:lastModifiedBy>
  <cp:revision>511</cp:revision>
  <cp:lastPrinted>2020-02-10T06:16:24Z</cp:lastPrinted>
  <dcterms:created xsi:type="dcterms:W3CDTF">2015-10-28T05:03:43Z</dcterms:created>
  <dcterms:modified xsi:type="dcterms:W3CDTF">2020-03-21T06:21:33Z</dcterms:modified>
</cp:coreProperties>
</file>