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99" r:id="rId1"/>
  </p:sldMasterIdLst>
  <p:notesMasterIdLst>
    <p:notesMasterId r:id="rId30"/>
  </p:notesMasterIdLst>
  <p:handoutMasterIdLst>
    <p:handoutMasterId r:id="rId31"/>
  </p:handoutMasterIdLst>
  <p:sldIdLst>
    <p:sldId id="502" r:id="rId2"/>
    <p:sldId id="401" r:id="rId3"/>
    <p:sldId id="402" r:id="rId4"/>
    <p:sldId id="403" r:id="rId5"/>
    <p:sldId id="404" r:id="rId6"/>
    <p:sldId id="498" r:id="rId7"/>
    <p:sldId id="456" r:id="rId8"/>
    <p:sldId id="501" r:id="rId9"/>
    <p:sldId id="470" r:id="rId10"/>
    <p:sldId id="471" r:id="rId11"/>
    <p:sldId id="311" r:id="rId12"/>
    <p:sldId id="495" r:id="rId13"/>
    <p:sldId id="480" r:id="rId14"/>
    <p:sldId id="475" r:id="rId15"/>
    <p:sldId id="485" r:id="rId16"/>
    <p:sldId id="487" r:id="rId17"/>
    <p:sldId id="486" r:id="rId18"/>
    <p:sldId id="503" r:id="rId19"/>
    <p:sldId id="484" r:id="rId20"/>
    <p:sldId id="488" r:id="rId21"/>
    <p:sldId id="489" r:id="rId22"/>
    <p:sldId id="490" r:id="rId23"/>
    <p:sldId id="491" r:id="rId24"/>
    <p:sldId id="492" r:id="rId25"/>
    <p:sldId id="493" r:id="rId26"/>
    <p:sldId id="454" r:id="rId27"/>
    <p:sldId id="500" r:id="rId28"/>
    <p:sldId id="313" r:id="rId29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CC00FF"/>
    <a:srgbClr val="FF9933"/>
    <a:srgbClr val="009900"/>
    <a:srgbClr val="9900CC"/>
    <a:srgbClr val="99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7" autoAdjust="0"/>
    <p:restoredTop sz="90791" autoAdjust="0"/>
  </p:normalViewPr>
  <p:slideViewPr>
    <p:cSldViewPr>
      <p:cViewPr>
        <p:scale>
          <a:sx n="80" d="100"/>
          <a:sy n="80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44;&#1080;&#1072;&#1075;&#1088;&#1072;&#1084;&#1084;&#1072;%20&#1074;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308641975308E-2"/>
          <c:y val="3.3498429751936794E-2"/>
          <c:w val="0.89885875376689028"/>
          <c:h val="0.85534511688243786"/>
        </c:manualLayout>
      </c:layout>
      <c:bar3DChart>
        <c:barDir val="col"/>
        <c:grouping val="percentStack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777777777777776E-2"/>
                  <c:y val="-3.631132488547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PowerPoint]Лист1'!$A$2:$B$2</c:f>
              <c:numCache>
                <c:formatCode>General</c:formatCode>
                <c:ptCount val="2"/>
                <c:pt idx="0">
                  <c:v>235.5</c:v>
                </c:pt>
                <c:pt idx="1">
                  <c:v>214.1</c:v>
                </c:pt>
              </c:numCache>
            </c:numRef>
          </c:val>
        </c:ser>
        <c:ser>
          <c:idx val="1"/>
          <c:order val="1"/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3888888888888918E-2"/>
                  <c:y val="-2.5936660632478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691358024691357E-2"/>
                  <c:y val="-2.8530326695726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PowerPoint]Лист1'!$A$3:$B$3</c:f>
              <c:numCache>
                <c:formatCode>0.0</c:formatCode>
                <c:ptCount val="2"/>
                <c:pt idx="0" formatCode="General">
                  <c:v>86.9</c:v>
                </c:pt>
                <c:pt idx="1">
                  <c:v>90.7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3148148148148147E-2"/>
                  <c:y val="-4.283254241592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48148148148147E-2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'[Диаграмма в Microsoft PowerPoint]Лист1'!$A$4:$B$4</c:f>
              <c:numCache>
                <c:formatCode>General</c:formatCode>
                <c:ptCount val="2"/>
                <c:pt idx="0">
                  <c:v>108.8</c:v>
                </c:pt>
                <c:pt idx="1">
                  <c:v>140.80000000000001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0132736"/>
        <c:axId val="120134272"/>
        <c:axId val="0"/>
      </c:bar3DChart>
      <c:catAx>
        <c:axId val="120132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20134272"/>
        <c:crosses val="autoZero"/>
        <c:auto val="1"/>
        <c:lblAlgn val="ctr"/>
        <c:lblOffset val="100"/>
        <c:noMultiLvlLbl val="0"/>
      </c:catAx>
      <c:valAx>
        <c:axId val="1201342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0132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1"/>
            <c:bubble3D val="0"/>
            <c:spPr>
              <a:solidFill>
                <a:srgbClr val="0066FF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0.47680130258750852"/>
                  <c:y val="-3.211062968312163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 241,3 </a:t>
                    </a:r>
                    <a:r>
                      <a:rPr lang="ru-RU" sz="2400" b="1" dirty="0" err="1" smtClean="0"/>
                      <a:t>млн.руб</a:t>
                    </a:r>
                    <a:r>
                      <a:rPr lang="ru-RU" sz="2400" b="1" dirty="0" smtClean="0"/>
                      <a:t>.</a:t>
                    </a:r>
                  </a:p>
                  <a:p>
                    <a:pPr>
                      <a:defRPr sz="2400" b="1"/>
                    </a:pPr>
                    <a:r>
                      <a:rPr lang="ru-RU" sz="2400" b="1" dirty="0" smtClean="0"/>
                      <a:t>50,7%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8639934815985838"/>
                  <c:y val="-4.4130384689766981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ru-RU" sz="2400" b="1" dirty="0" smtClean="0"/>
                      <a:t> 234,6 </a:t>
                    </a:r>
                    <a:r>
                      <a:rPr lang="ru-RU" sz="2400" b="1" dirty="0" err="1" smtClean="0"/>
                      <a:t>млн.руб</a:t>
                    </a:r>
                    <a:r>
                      <a:rPr lang="ru-RU" sz="2400" b="1" dirty="0" smtClean="0"/>
                      <a:t>.</a:t>
                    </a:r>
                  </a:p>
                  <a:p>
                    <a:pPr>
                      <a:defRPr sz="2400" b="1"/>
                    </a:pPr>
                    <a:r>
                      <a:rPr lang="ru-RU" sz="2400" b="1" dirty="0" smtClean="0"/>
                      <a:t>49,3%</a:t>
                    </a:r>
                    <a:endParaRPr lang="en-US" sz="24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2237569004172578"/>
                  <c:y val="-0.1851736892149068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234.6</c:v>
                </c:pt>
                <c:pt idx="1">
                  <c:v>241.3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8811912519738239"/>
          <c:y val="0.31107528456434136"/>
          <c:w val="0.2126673994328499"/>
          <c:h val="0.39246016560574204"/>
        </c:manualLayout>
      </c:layout>
      <c:overlay val="0"/>
      <c:txPr>
        <a:bodyPr/>
        <a:lstStyle/>
        <a:p>
          <a:pPr>
            <a:defRPr sz="2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100815.9</c:v>
                </c:pt>
                <c:pt idx="1">
                  <c:v>84093.9</c:v>
                </c:pt>
                <c:pt idx="2">
                  <c:v>82317.2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74870528"/>
        <c:axId val="174872064"/>
      </c:barChart>
      <c:catAx>
        <c:axId val="17487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872064"/>
        <c:crosses val="autoZero"/>
        <c:auto val="1"/>
        <c:lblAlgn val="ctr"/>
        <c:lblOffset val="100"/>
        <c:noMultiLvlLbl val="0"/>
      </c:catAx>
      <c:valAx>
        <c:axId val="1748720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4870528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9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79556210306279E-2"/>
          <c:y val="5.5555555555555552E-2"/>
          <c:w val="0.95372482367554345"/>
          <c:h val="0.74522036307961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74975</c:v>
                </c:pt>
                <c:pt idx="1">
                  <c:v>73121</c:v>
                </c:pt>
                <c:pt idx="2">
                  <c:v>73121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50913664"/>
        <c:axId val="50915200"/>
      </c:barChart>
      <c:catAx>
        <c:axId val="5091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0915200"/>
        <c:crosses val="autoZero"/>
        <c:auto val="1"/>
        <c:lblAlgn val="ctr"/>
        <c:lblOffset val="100"/>
        <c:noMultiLvlLbl val="0"/>
      </c:catAx>
      <c:valAx>
        <c:axId val="50915200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50913664"/>
        <c:crosses val="autoZero"/>
        <c:crossBetween val="between"/>
        <c:majorUnit val="25000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9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37698.699999999997</c:v>
                </c:pt>
                <c:pt idx="1">
                  <c:v>37579.5</c:v>
                </c:pt>
                <c:pt idx="2">
                  <c:v>36274.1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2650624"/>
        <c:axId val="62914560"/>
      </c:barChart>
      <c:catAx>
        <c:axId val="6265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2914560"/>
        <c:crosses val="autoZero"/>
        <c:auto val="1"/>
        <c:lblAlgn val="ctr"/>
        <c:lblOffset val="100"/>
        <c:noMultiLvlLbl val="0"/>
      </c:catAx>
      <c:valAx>
        <c:axId val="62914560"/>
        <c:scaling>
          <c:orientation val="minMax"/>
          <c:min val="1"/>
        </c:scaling>
        <c:delete val="1"/>
        <c:axPos val="l"/>
        <c:numFmt formatCode="#,##0.0" sourceLinked="1"/>
        <c:majorTickMark val="out"/>
        <c:minorTickMark val="none"/>
        <c:tickLblPos val="nextTo"/>
        <c:crossAx val="62650624"/>
        <c:crosses val="autoZero"/>
        <c:crossBetween val="between"/>
        <c:minorUnit val="12000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9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8648.9</c:v>
                </c:pt>
                <c:pt idx="1">
                  <c:v>8648.9</c:v>
                </c:pt>
                <c:pt idx="2">
                  <c:v>8648.9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63194240"/>
        <c:axId val="63195776"/>
      </c:barChart>
      <c:catAx>
        <c:axId val="6319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63195776"/>
        <c:crosses val="autoZero"/>
        <c:auto val="1"/>
        <c:lblAlgn val="ctr"/>
        <c:lblOffset val="100"/>
        <c:noMultiLvlLbl val="0"/>
      </c:catAx>
      <c:valAx>
        <c:axId val="6319577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63194240"/>
        <c:crosses val="autoZero"/>
        <c:crossBetween val="between"/>
      </c:valAx>
      <c:spPr>
        <a:noFill/>
        <a:ln w="25371">
          <a:noFill/>
        </a:ln>
      </c:spPr>
    </c:plotArea>
    <c:plotVisOnly val="1"/>
    <c:dispBlanksAs val="gap"/>
    <c:showDLblsOverMax val="0"/>
  </c:chart>
  <c:txPr>
    <a:bodyPr/>
    <a:lstStyle/>
    <a:p>
      <a:pPr>
        <a:defRPr sz="159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8104868830960427E-2"/>
          <c:y val="4.0736321701606446E-2"/>
          <c:w val="0.92684953689668448"/>
          <c:h val="0.512038631917664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Условно-утверждённые расходы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dLbls>
            <c:dLbl>
              <c:idx val="2"/>
              <c:layout>
                <c:manualLayout>
                  <c:x val="8.8901590828961846E-2"/>
                  <c:y val="-9.827016733822220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952499942698502E-2"/>
                  <c:y val="-7.129048522779719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9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2" formatCode="#,##0.0">
                  <c:v>13466</c:v>
                </c:pt>
                <c:pt idx="3" formatCode="#,##0.0">
                  <c:v>22324.6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развития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6.6297716855949318E-2"/>
                  <c:y val="-1.99352389950426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1532388166540237E-2"/>
                  <c:y val="-1.79756970041842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300761760275217E-2"/>
                  <c:y val="-1.204194637487348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344747272940853E-2"/>
                  <c:y val="-3.323179464600026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98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31722.799999999999</c:v>
                </c:pt>
                <c:pt idx="1">
                  <c:v>53451.3</c:v>
                </c:pt>
                <c:pt idx="2">
                  <c:v>37402</c:v>
                </c:pt>
                <c:pt idx="3">
                  <c:v>17047.400000000001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5278154681139755E-2"/>
                  <c:y val="-2.2154704209116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198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414034.9</c:v>
                </c:pt>
                <c:pt idx="1">
                  <c:v>422442.89999999997</c:v>
                </c:pt>
                <c:pt idx="2">
                  <c:v>396849.7</c:v>
                </c:pt>
                <c:pt idx="3">
                  <c:v>393313.7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58496"/>
        <c:axId val="64060032"/>
      </c:barChart>
      <c:catAx>
        <c:axId val="6405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4060032"/>
        <c:crosses val="autoZero"/>
        <c:auto val="1"/>
        <c:lblAlgn val="ctr"/>
        <c:lblOffset val="100"/>
        <c:noMultiLvlLbl val="0"/>
      </c:catAx>
      <c:valAx>
        <c:axId val="64060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058496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ayout>
        <c:manualLayout>
          <c:xMode val="edge"/>
          <c:yMode val="edge"/>
          <c:x val="2.9850746268656716E-2"/>
          <c:y val="0.70384016501112445"/>
          <c:w val="0.9606527847519738"/>
          <c:h val="0.214188052074886"/>
        </c:manualLayout>
      </c:layout>
      <c:overlay val="0"/>
      <c:txPr>
        <a:bodyPr/>
        <a:lstStyle/>
        <a:p>
          <a:pPr>
            <a:defRPr sz="2198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</cdr:x>
      <cdr:y>0.87838</cdr:y>
    </cdr:from>
    <cdr:to>
      <cdr:x>0.44624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4096" y="4680520"/>
          <a:ext cx="28083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                   </a:t>
          </a:r>
          <a:r>
            <a:rPr lang="ru-RU" sz="1600" b="1" dirty="0" smtClean="0"/>
            <a:t>2019 год</a:t>
          </a:r>
        </a:p>
        <a:p xmlns:a="http://schemas.openxmlformats.org/drawingml/2006/main">
          <a:r>
            <a:rPr lang="ru-RU" sz="1600" b="1" dirty="0" smtClean="0"/>
            <a:t>          (первоначальный)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0.48124</cdr:x>
      <cdr:y>0.87838</cdr:y>
    </cdr:from>
    <cdr:to>
      <cdr:x>0.82249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4680520"/>
          <a:ext cx="2808312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                   </a:t>
          </a:r>
          <a:r>
            <a:rPr lang="ru-RU" sz="1600" b="1" dirty="0" smtClean="0"/>
            <a:t>2020 год</a:t>
          </a:r>
        </a:p>
        <a:p xmlns:a="http://schemas.openxmlformats.org/drawingml/2006/main">
          <a:r>
            <a:rPr lang="ru-RU" sz="1600" b="1" dirty="0" smtClean="0"/>
            <a:t>                  (прогноз)</a:t>
          </a:r>
          <a:endParaRPr lang="ru-RU" sz="1600" b="1" dirty="0"/>
        </a:p>
      </cdr:txBody>
    </cdr:sp>
  </cdr:relSizeAnchor>
  <cdr:relSizeAnchor xmlns:cdr="http://schemas.openxmlformats.org/drawingml/2006/chartDrawing">
    <cdr:from>
      <cdr:x>0.21</cdr:x>
      <cdr:y>0</cdr:y>
    </cdr:from>
    <cdr:to>
      <cdr:x>0.3325</cdr:x>
      <cdr:y>0.10294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28192" y="0"/>
          <a:ext cx="1008111" cy="526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431,2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0.59298</cdr:x>
      <cdr:y>0</cdr:y>
    </cdr:from>
    <cdr:to>
      <cdr:x>0.71548</cdr:x>
      <cdr:y>0.10294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80004" y="0"/>
          <a:ext cx="1008111" cy="5262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445,6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0.40249</cdr:x>
      <cdr:y>0.1831</cdr:y>
    </cdr:from>
    <cdr:to>
      <cdr:x>0.48999</cdr:x>
      <cdr:y>0.23944</cdr:y>
    </cdr:to>
    <cdr:sp macro="" textlink="">
      <cdr:nvSpPr>
        <cdr:cNvPr id="7" name="TextBox 6"/>
        <cdr:cNvSpPr txBox="1"/>
      </cdr:nvSpPr>
      <cdr:spPr>
        <a:xfrm xmlns:a="http://schemas.openxmlformats.org/drawingml/2006/main" rot="21174026">
          <a:off x="3312368" y="93610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0.41124</cdr:x>
      <cdr:y>0.15493</cdr:y>
    </cdr:from>
    <cdr:to>
      <cdr:x>0.52236</cdr:x>
      <cdr:y>0.23944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384376" y="792088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0.4053</cdr:x>
      <cdr:y>0.16306</cdr:y>
    </cdr:from>
    <cdr:to>
      <cdr:x>0.50154</cdr:x>
      <cdr:y>0.23349</cdr:y>
    </cdr:to>
    <cdr:sp macro="" textlink="">
      <cdr:nvSpPr>
        <cdr:cNvPr id="9" name="TextBox 8"/>
        <cdr:cNvSpPr txBox="1"/>
      </cdr:nvSpPr>
      <cdr:spPr>
        <a:xfrm xmlns:a="http://schemas.openxmlformats.org/drawingml/2006/main" rot="21066761">
          <a:off x="3335425" y="8336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rPr>
            <a:t>+32,0</a:t>
          </a:r>
          <a:endParaRPr lang="ru-RU" sz="1800" b="1" dirty="0">
            <a:solidFill>
              <a:srgbClr val="00B05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0.41562</cdr:x>
      <cdr:y>0.31194</cdr:y>
    </cdr:from>
    <cdr:to>
      <cdr:x>0.51187</cdr:x>
      <cdr:y>0.38236</cdr:y>
    </cdr:to>
    <cdr:sp macro="" textlink="">
      <cdr:nvSpPr>
        <cdr:cNvPr id="10" name="TextBox 9"/>
        <cdr:cNvSpPr txBox="1"/>
      </cdr:nvSpPr>
      <cdr:spPr>
        <a:xfrm xmlns:a="http://schemas.openxmlformats.org/drawingml/2006/main" rot="21384936">
          <a:off x="3420379" y="1594797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+3,8</a:t>
          </a:r>
          <a:endParaRPr lang="ru-RU" sz="1800" b="1" dirty="0">
            <a:solidFill>
              <a:srgbClr val="C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0.4053</cdr:x>
      <cdr:y>0.51831</cdr:y>
    </cdr:from>
    <cdr:to>
      <cdr:x>0.50154</cdr:x>
      <cdr:y>0.58873</cdr:y>
    </cdr:to>
    <cdr:sp macro="" textlink="">
      <cdr:nvSpPr>
        <cdr:cNvPr id="11" name="TextBox 10"/>
        <cdr:cNvSpPr txBox="1"/>
      </cdr:nvSpPr>
      <cdr:spPr>
        <a:xfrm xmlns:a="http://schemas.openxmlformats.org/drawingml/2006/main" rot="545736">
          <a:off x="3335424" y="2649871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-21,4</a:t>
          </a:r>
          <a:endParaRPr lang="ru-RU" sz="1800" b="1" dirty="0">
            <a:solidFill>
              <a:srgbClr val="0070C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0.0788</cdr:x>
      <cdr:y>0.01347</cdr:y>
    </cdr:from>
    <cdr:to>
      <cdr:x>0.23896</cdr:x>
      <cdr:y>0.0943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72008"/>
          <a:ext cx="14184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445757,7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0.30895</cdr:x>
      <cdr:y>0.01347</cdr:y>
    </cdr:from>
    <cdr:to>
      <cdr:x>0.48537</cdr:x>
      <cdr:y>0.0943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72008"/>
          <a:ext cx="156247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475894,2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0.54184</cdr:x>
      <cdr:y>0.02775</cdr:y>
    </cdr:from>
    <cdr:to>
      <cdr:x>0.72071</cdr:x>
      <cdr:y>0.10858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6098" y="144363"/>
          <a:ext cx="1616279" cy="420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447717,7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0.78465</cdr:x>
      <cdr:y>0.01242</cdr:y>
    </cdr:from>
    <cdr:to>
      <cdr:x>0.95847</cdr:x>
      <cdr:y>0.10673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344246" y="71214"/>
          <a:ext cx="1626921" cy="540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432687,7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2732" tIns="46367" rIns="92732" bIns="4636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2732" tIns="46367" rIns="92732" bIns="4636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0ACA0B-2E54-4FCF-B36A-E51081B10853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2732" tIns="46367" rIns="92732" bIns="4636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2732" tIns="46367" rIns="92732" bIns="4636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FCDEA8-268D-4F34-975B-507C053E69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402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99" tIns="46899" rIns="93799" bIns="46899" numCol="1" anchor="t" anchorCtr="0" compatLnSpc="1">
            <a:prstTxWarp prst="textNoShape">
              <a:avLst/>
            </a:prstTxWarp>
          </a:bodyPr>
          <a:lstStyle>
            <a:lvl1pPr defTabSz="93859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99" tIns="46899" rIns="93799" bIns="46899" numCol="1" anchor="t" anchorCtr="0" compatLnSpc="1">
            <a:prstTxWarp prst="textNoShape">
              <a:avLst/>
            </a:prstTxWarp>
          </a:bodyPr>
          <a:lstStyle>
            <a:lvl1pPr algn="r" defTabSz="93859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56B2AFC-31B9-430D-AF97-DEA351E1655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2" tIns="46367" rIns="92732" bIns="4636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725988"/>
            <a:ext cx="54864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99" tIns="46899" rIns="93799" bIns="46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99" tIns="46899" rIns="93799" bIns="46899" numCol="1" anchor="b" anchorCtr="0" compatLnSpc="1">
            <a:prstTxWarp prst="textNoShape">
              <a:avLst/>
            </a:prstTxWarp>
          </a:bodyPr>
          <a:lstStyle>
            <a:lvl1pPr defTabSz="93859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799" tIns="46899" rIns="93799" bIns="46899" numCol="1" anchor="b" anchorCtr="0" compatLnSpc="1">
            <a:prstTxWarp prst="textNoShape">
              <a:avLst/>
            </a:prstTxWarp>
          </a:bodyPr>
          <a:lstStyle>
            <a:lvl1pPr algn="r" defTabSz="938595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D9420C-5B7A-4A23-9910-AE6108B0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937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4956" indent="-286522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6086" indent="-229217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4521" indent="-229217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62955" indent="-229217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21389" indent="-2292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9824" indent="-2292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38258" indent="-2292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96693" indent="-22921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3D989C-1257-4FD4-9313-2CF251B1DD3C}" type="slidenum">
              <a:rPr lang="ru-RU" altLang="ru-RU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Бюджетная политика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 на 2020 год и на плановый период 2021 и 2022 годов направлена на реализацию поставленных целей развития - обеспечение сбалансированности и устойчивости бюджетной системы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округа, повышение уровня и качества жизни населения, создание современной инфраструктуры и повышение эффективности и прозрачности местного самоуправления. Приоритеты, определенные руководством страны, края, округа легли в основу направлений развития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округа, реализованных посредством 15 муниципальных  программ.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направлениями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бюджетной политики в 2020 году и среднесрочной перспективе являются: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обеспечение сбалансированности бюджета и поддержание его устойчивости на всем периоде планирования;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сохранение социальной направленности бюджета;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реализация социально-значимых инвестиционных проектов, формирование комфортной городской среды, повышение качества дорожной инфраструктуры и актуализация градостроительной документации;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повышение открытости и прозрачности бюджетного процесса.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74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15 программ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Развитие системы образования – 22,3% от общей суммы;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Совершенствование муниципальной службы – 19,1%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Культура – 16,6 %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Развитие транспортной системы – 14,2%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Развитие инфраструктуры – 8,6%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Развитие физической культуры, спорта и формирование здорового образа жизни – 8,3%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Эффективное управление земельными ресурсами и имуществом – 3,0%</a:t>
            </a:r>
          </a:p>
          <a:p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– 2,8%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Обеспечение безопасности жизнедеятельности населения и территории – 2,8%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Экономическое развитие – 0,9%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Молодежная политика– 0,6%</a:t>
            </a:r>
          </a:p>
          <a:p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современной городской среды</a:t>
            </a:r>
            <a:r>
              <a:rPr lang="ru-RU" altLang="ru-RU" sz="1300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0,04%</a:t>
            </a:r>
            <a:endParaRPr lang="ru-RU" altLang="ru-RU" sz="13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Развитие градостроительной деятельности – 0,03%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Улучшение гражданского единства и гармонизации межнациональных отношений – 0,02%</a:t>
            </a:r>
          </a:p>
          <a:p>
            <a:endParaRPr lang="ru-RU" alt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F58D7-8C15-41D8-9E05-90662E63C891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Общий объем расходов на 2020 год –</a:t>
            </a:r>
            <a:r>
              <a:rPr lang="ru-RU" baseline="0" dirty="0" smtClean="0"/>
              <a:t> 475,9 млн. руб., в том числе:</a:t>
            </a:r>
          </a:p>
          <a:p>
            <a:pPr marL="172479" indent="-172479">
              <a:buFontTx/>
              <a:buChar char="-"/>
            </a:pPr>
            <a:r>
              <a:rPr lang="ru-RU" baseline="0" dirty="0" smtClean="0"/>
              <a:t>Социальная сфера – 234,6 млн. руб. – 49,3 %</a:t>
            </a:r>
          </a:p>
          <a:p>
            <a:pPr marL="172479" indent="-172479">
              <a:buFontTx/>
              <a:buChar char="-"/>
            </a:pPr>
            <a:r>
              <a:rPr lang="ru-RU" baseline="0" dirty="0" smtClean="0"/>
              <a:t>Прочие расходы – 241,3 млн. руб. – 50,7%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2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2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Бюджет развития:</a:t>
            </a:r>
          </a:p>
          <a:p>
            <a:pPr marL="228600" indent="-228600">
              <a:buAutoNum type="arabicPeriod"/>
            </a:pPr>
            <a:r>
              <a:rPr lang="ru-RU" dirty="0" smtClean="0"/>
              <a:t>Устройство открытой спортивной площадки МБОУ «Горская основная общеобразовательная школа»», по адресу: 618130, Пермский край, Осинский район, с. Горы, ул. Советская, 58 – </a:t>
            </a:r>
            <a:r>
              <a:rPr lang="ru-RU" b="1" dirty="0" smtClean="0"/>
              <a:t>959,9 тыс. руб.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Устройство открытой спортивной площадки МБОУ «Комаровская основная общеобразовательная школа»», по адресу: 618131, Пермский край, Осинский район, с. Комарово, ул. Школьная, 1 – </a:t>
            </a:r>
            <a:r>
              <a:rPr lang="ru-RU" b="1" dirty="0" smtClean="0"/>
              <a:t>414,7</a:t>
            </a:r>
            <a:r>
              <a:rPr lang="ru-RU" dirty="0" smtClean="0"/>
              <a:t> </a:t>
            </a:r>
            <a:r>
              <a:rPr lang="ru-RU" b="1" dirty="0" smtClean="0"/>
              <a:t>тыс. руб.</a:t>
            </a:r>
          </a:p>
          <a:p>
            <a:pPr marL="228600" marR="0" indent="-2286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0" dirty="0" smtClean="0"/>
              <a:t>Устройство спортивной площадки (хоккейный корт) – </a:t>
            </a:r>
            <a:r>
              <a:rPr lang="ru-RU" b="1" dirty="0" smtClean="0"/>
              <a:t>800,0</a:t>
            </a:r>
            <a:r>
              <a:rPr lang="ru-RU" b="0" dirty="0" smtClean="0"/>
              <a:t> </a:t>
            </a:r>
            <a:r>
              <a:rPr lang="ru-RU" b="1" dirty="0" smtClean="0"/>
              <a:t>тыс. руб.</a:t>
            </a:r>
            <a:endParaRPr lang="ru-RU" b="0" dirty="0" smtClean="0"/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2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9420C-5B7A-4A23-9910-AE6108B091A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035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безопасности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жизнедеятельности: </a:t>
            </a:r>
          </a:p>
          <a:p>
            <a:pPr algn="l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1.Снижение рисков и смягчение последствий ЧС природного и техногенного характера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4041,1 тыс. 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в т. ч. - организация деятельности аварийно-спасательных формирований (далее  – АСФ)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-905,9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baseline="0" dirty="0" smtClean="0"/>
              <a:t> </a:t>
            </a:r>
            <a:r>
              <a:rPr lang="ru-RU" dirty="0" smtClean="0"/>
              <a:t>-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рганизация деятельности муниципального звена ТП РСЧС (службы ЕДДС и «112») – 2889,5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indent="0"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Организация и осуществление мероприятий по профилактике терроризма и экстремизма, гражданской и территориальной обороне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55,0 тыс. руб.;</a:t>
            </a:r>
          </a:p>
          <a:p>
            <a:pPr marL="0" indent="0">
              <a:buNone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Поддержание мобилизационной готовности органов управления и организаций округа на уровне, гарантирующем их перевод на работу в условиях военного времени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66,0 тыс. руб.;</a:t>
            </a:r>
          </a:p>
          <a:p>
            <a:pPr marL="0" indent="0">
              <a:buNone/>
            </a:pP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первичных мер пожарной безопасности в границах округа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5 795,4 тыс. руб.;</a:t>
            </a:r>
          </a:p>
          <a:p>
            <a:pPr marL="0" indent="0">
              <a:buNone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Осуществление мероприятий по обеспечению безопасности людей на водных объектах, охране их жизни и здоровья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1 154,8 тыс. руб.;</a:t>
            </a:r>
          </a:p>
          <a:p>
            <a:pPr marL="0" indent="0">
              <a:buNone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Профилактика правонарушений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городском округе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1 159,7 тыс. руб.;</a:t>
            </a:r>
          </a:p>
          <a:p>
            <a:pPr marL="0" indent="0">
              <a:buNone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мероприятий по охране окружающей среды в границах округа –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80,0 тыс. руб.;</a:t>
            </a:r>
          </a:p>
          <a:p>
            <a:pPr marL="0" indent="0">
              <a:buNone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Проведение работ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акарицидной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обработке открытых территорий общего пользования и дератизации объектов в эпидемический сезон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147,6 тыс. руб.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A485F-3716-4FE1-8A62-D84D52C82EB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902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Реализация социально-значимых инвестиционных проектов, формирование комфортной городской среды и повышение качества дорожной инфраструктуры, актуализация градостроительной документации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муниципальных программ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 в 2020 г на разработку ПСД, строительство (реконструкцию) объектов общественной инфраструктуры планируется направить  30990,2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Планируется реализовать следующие инвестиционные проекты: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Проект бюджета в первом чтении предлагается для рассмотрения без учета средств краевого бюджета. Бюджет сформирован в рамках полноразмерного трехлетнего бюджета. Основные характеристики бюджета ОГО выглядят следующим образом. Отклонение в % показывает, насколько процентов спланированы показатели по отношению к 2019 году.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dirty="0" smtClean="0"/>
              <a:t>14988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CFA133-4A89-481D-8AE8-0B362F2D61D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805227-433E-468B-A7B8-C6C36D8BDE27}" type="slidenum">
              <a:rPr lang="ru-RU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реализация осуществляется в рамках</a:t>
            </a:r>
            <a:r>
              <a:rPr lang="ru-RU" baseline="0" dirty="0" smtClean="0"/>
              <a:t> </a:t>
            </a:r>
            <a:r>
              <a:rPr lang="ru-RU" dirty="0" smtClean="0"/>
              <a:t>государственной программы Российской Федерации «Обеспечение доступным и комфортным жильем и коммунальными услугами граждан Российской Федерации» по 2 направлениям </a:t>
            </a:r>
          </a:p>
          <a:p>
            <a:r>
              <a:rPr lang="ru-RU" dirty="0" smtClean="0"/>
              <a:t>1.)федерального проекта «Формирование комфортной городской среды»</a:t>
            </a:r>
          </a:p>
          <a:p>
            <a:r>
              <a:rPr lang="ru-RU" dirty="0" smtClean="0"/>
              <a:t>Планируется улучшение благоустройства:</a:t>
            </a:r>
          </a:p>
          <a:p>
            <a:r>
              <a:rPr lang="ru-RU" dirty="0" smtClean="0"/>
              <a:t>4 дворовых территорий – 638,3 тыс. руб.,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2890,3</a:t>
            </a:r>
          </a:p>
          <a:p>
            <a:r>
              <a:rPr lang="ru-RU" dirty="0" smtClean="0"/>
              <a:t>1 общественной территории – 606,7 тыс. руб. </a:t>
            </a:r>
            <a:r>
              <a:rPr lang="ru-RU" dirty="0" err="1" smtClean="0"/>
              <a:t>софинансирование</a:t>
            </a:r>
            <a:r>
              <a:rPr lang="ru-RU" dirty="0" smtClean="0"/>
              <a:t> 10058</a:t>
            </a:r>
          </a:p>
          <a:p>
            <a:r>
              <a:rPr lang="ru-RU" dirty="0" smtClean="0"/>
              <a:t>2.)федерального проекта «Обеспечение устойчивого сокращения непригодного для проживания жилищного фонда» </a:t>
            </a:r>
          </a:p>
          <a:p>
            <a:r>
              <a:rPr lang="ru-RU" dirty="0" smtClean="0"/>
              <a:t>Расселение граждан из многоквартирных домах, признанных аварийными (снос многоквартирных домов, оценка выкупной стоимости жилых помещений, признанных аварийными, снятие с кадастрового учета) – 643,0 тыс. руб.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1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Финансирование мероприятий в сфере дорожного хозяйства в соответствии с Бюджетным кодексом Российской Федерации в 2020-2022 годах осуществляется в рамках дорожного фонда Осинского городского округа, объем которого в 2020 году составит 52613,4 </a:t>
            </a:r>
            <a:r>
              <a:rPr lang="ru-RU" dirty="0" err="1" smtClean="0"/>
              <a:t>тыс.руб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Более 87%  (45809,8 </a:t>
            </a:r>
            <a:r>
              <a:rPr lang="ru-RU" dirty="0" err="1" smtClean="0"/>
              <a:t>тыс.руб</a:t>
            </a:r>
            <a:r>
              <a:rPr lang="ru-RU" dirty="0" smtClean="0"/>
              <a:t>.)дорожного фонда предполагается направить на содержание муниципальных дорог местного значения и искусственных  сооружений на них  и около 13%  (6803,6 </a:t>
            </a:r>
            <a:r>
              <a:rPr lang="ru-RU" dirty="0" err="1" smtClean="0"/>
              <a:t>тыс.руб</a:t>
            </a:r>
            <a:r>
              <a:rPr lang="ru-RU" dirty="0" smtClean="0"/>
              <a:t>.)на ремонт автомобильных дорог. </a:t>
            </a:r>
          </a:p>
          <a:p>
            <a:r>
              <a:rPr lang="ru-RU" dirty="0" smtClean="0"/>
              <a:t>Кроме средств муниципального дорожного фонда на ремонт автомобильных дорог в трехлетнем периоде планируется привлечь средства дорожного фонда Пермского края.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81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37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Бюджет развития—это расходы, направляемые на ремонт дорог и объектов коммунальной и социальной инфраструктуры, расходы на улучшение материально технической базы объектов муниципальной собственности, и другие расходы инвестиционного характера. В бюджете края на 2020–2022 годы значительно увеличены расходы бюджета развития.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Текущие расходы бюджета будут расти, но достаточно сдержанными темпами. При этом все ранее принятые социальные обязательства в бюджете на 2020–2022 годы сохранены. Кроме того, предусмотрена индексация коммунальных расходов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 год  31722,8 тыс. руб. (7,1 % от расходов):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по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ул.Луговая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Полевая, Северная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д.Язлова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-199,3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района "Восточный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807,0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с.Устиново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- 700,0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с.Кузнечиха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- 1 932 ,4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eaLnBrk="0" fontAlgn="base" hangingPunct="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Создание (строительство) водонапорной башни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Рожневского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с.Гремяча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700,0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eaLnBrk="0" fontAlgn="base" hangingPunct="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Разработка проектной документации «Распределительный газопровод для газоснабжения жилых домов по ул.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Е.Пугачева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Уральская,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с.Гремяча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- 25,0т.р.</a:t>
            </a:r>
          </a:p>
          <a:p>
            <a:pPr marL="171450" indent="-171450" eaLnBrk="0" fontAlgn="base" hangingPunct="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Выполнение проектных работ по проектированию «Газовые котлы наружного применения с. Крылово ул. Ленина 6» - 167,3т.р.</a:t>
            </a:r>
          </a:p>
          <a:p>
            <a:pPr marL="171450" indent="-171450" eaLnBrk="0" fontAlgn="base" hangingPunct="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Врезка и первичный пуск газа на распределительных газопроводах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107,7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indent="-171450" eaLnBrk="0" fontAlgn="base" hangingPunct="0">
              <a:buFontTx/>
              <a:buChar char="-"/>
            </a:pP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Расходы на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инвестиционной программы в сфере теплоснабжения МУП "Тепловые сети« – 7156,0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Приведение в нормативное состояние муниципальных учреждений (образование, ДШИ,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ОЦКиД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8902,4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Устройство спортивных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площадок (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Гремячинская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школа,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Коррекцион.школа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1314,0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т.р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Ремонт дорог – 9711,8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 год  53451,3 тыс. руб. (11,2 % от расходов):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ПСД на объект "Строительство распределительного газопровода кв.10,11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"- 1300,0 тыс. руб.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ул.Мичурина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ул.Маяковского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ул.Урицкого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ул.М.Горького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ул.Злыгостева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ул.Школьная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ул.К.Маркса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3163,6 тыс. руб.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ул.Уральская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Е.Пугачева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с.Гремяча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ПК – 331,1 тыс. руб.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с.Устиново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ПК – 2273,1 тыс. руб.: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для газоснабжения жилых домов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д.Симакова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ПК - 7983,5 тыс. руб.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Распределительный газопровод газоснабжения для жилых домов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д.Ирьяк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ПК - 750,0 тыс. 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проектно-сметной документации на строительство объекта "Водоснабжение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с.Комарово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"– 800,0 тыс. 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проектно-сметной документации на строительство объекта "Водоснабжение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д.Пакли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– 1500,0 тыс. 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Капитальный ремонт здания станции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биофильтрации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Ремонт покрытия- 5500,0 тыс. 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проектной документации на строительство объекта "Модульная газовая котельная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ул.Интернациональная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Пермского края" -132,0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проектной документации на строительство объекта "Модульная газовая котельная по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ул.Ленина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25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г.Оса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Пермского края" – 143,3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проектной документации на объект "Капитальный ремонт сетей теплоснабжения в г. Оса, от ТК64А до ТК-65 протяженностью 309,4 м, от ТК-62 до ЦТП-3 протяженностью 162,7 м, внутриквартальная сеть квартала 61б протяженностью 1151 м, от ТК 2а до ТК 2г протяженностью 702м, от ТК 66 до ТК 66а протяженностью 213м" – 68,8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Установка газовых котлов в с. Крылово,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 Пермского края, ул. Ленина,6, ул. Ленина, 6а, ул. Ленина,8 – 221,8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Переселение граждан, проживающих в многоквартирных домах, признанных в установленном порядке аварийными и подлежащими сносу в связи с физическим износом в процессе их эксплуатации – 643,0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инвестиционной программы в сфере теплоснабжения МУП "Тепловые сети" – 6180,0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Приведение в нормативное состояние образовательных организаций – 11 113,9  тыс. руб. 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Строительство новых спортивных объектов и сооружений – 2174,6тыс.руб.,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Формирование современного эффективного и конкурентоспособного туристского комплекса, удовлетворяющего потребностям жителей и гостей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 – 2369,0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Ремонт дорог – 6803,6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 год 37402,0 тыс. руб. (8,4 % от расходов):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проектно-сметной документации на объект "Строительство распределительного газопровода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п.Рейд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д.Пьянкова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- 3500,0 тыс. руб.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проектно-сметной документации на строительство объекта "Водоснабжение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с.Комарово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– 1700,0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Строительство сетей водоснабжения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д.Мазунина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6000,0 тыс. руб.: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Переселение граждан, проживающих в многоквартирных домах, признанных в установленном порядке аварийными и подлежащими сносу в связи с физическим износом в процессе их эксплуатации – 1246,3 тыс. руб.,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инвестиционной программы в сфере теплоснабжения МУП "Тепловые сети" – 12128,0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Строительство новых спортивных объектов и сооружений – 2055,4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Приведение в нормативное состояние учреждений образования – 4284,6 тыс. руб.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Ремонт дорог – 6487,7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 год 17047,4 тыс. руб. (3,9% от расходов):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Переселение граждан, проживающих в многоквартирных домах, признанных в установленном порядке аварийными и подлежащими сносу в связи с физическим износом в процессе их эксплуатации – 6236,8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Софинансирование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инвестиционной программы в сфере теплоснабжения МУП "Тепловые сети"– 1065,0 тыс. руб.: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Приведение в нормативное состояние учреждений образования – 2507,9 тыс. руб. 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Строительство новых спортивных объектов и сооружений – 750,0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.,</a:t>
            </a:r>
          </a:p>
          <a:p>
            <a:pPr eaLnBrk="0" fontAlgn="base"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Ремонт дорого – 6487,7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тыс.руб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altLang="ru-RU" sz="1400" dirty="0" smtClean="0">
              <a:solidFill>
                <a:srgbClr val="0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3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6017" indent="-286930" defTabSz="9373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7719" indent="-229542" defTabSz="9373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6806" indent="-229542" defTabSz="9373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5894" indent="-229542" defTabSz="9373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4982" indent="-229542" defTabSz="9373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4069" indent="-229542" defTabSz="9373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3157" indent="-229542" defTabSz="9373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2245" indent="-229542" defTabSz="9373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F8C32E6-D34B-4350-8D1B-2C66450C0AA1}" type="slidenum">
              <a:rPr lang="ru-RU" altLang="ru-RU" smtClean="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26</a:t>
            </a:fld>
            <a:endParaRPr lang="ru-RU" altLang="ru-RU" smtClean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4.Повышение открытости и прозрачности бюджетного процесса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предстоящей трехлетке будет продолжена реализация политики открытости и прозрачности бюджетного процесса.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среднесрочной перспективе необходимо решение следующих задач: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оперативное размещение информации о бюджетном процессе в соответствии с новыми требованиями к составу и качеству информации о финансовой деятельности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Осинского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городского округа в государственной интегрированной информационной системе управления общественными финансами «Электронный бюджет»;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разработка и публикация «Бюджета для граждан» в информационно-телекоммуникационной сети «Интернет» на сайте Управления финансов.</a:t>
            </a:r>
          </a:p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Отклонение в % показывает, насколько процентов спланированы показатели по отношению к 2020-2022 годам.</a:t>
            </a:r>
          </a:p>
          <a:p>
            <a:pPr eaLnBrk="1" hangingPunct="1"/>
            <a:endParaRPr lang="ru-RU" altLang="ru-RU" dirty="0" smtClean="0">
              <a:latin typeface="Arial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516" indent="-288572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067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1419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364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4526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689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852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014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C29433A-E816-4247-AB28-72E4B80E43A1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3</a:t>
            </a:fld>
            <a:endParaRPr lang="ru-RU" altLang="ru-RU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Основной особенностью при формировании бюджета на 2020-2022 годы стало преобразование Осинского муниципального района и поселений, входящих в состав района,  в Осинский городской округ. Формирование бюджета Осинского городского округа осуществляется в переходный период, следовательно, прогнозирование основных параметров бюджета основывается </a:t>
            </a:r>
            <a:r>
              <a:rPr lang="ru-RU" dirty="0" smtClean="0"/>
              <a:t>как на </a:t>
            </a:r>
            <a:r>
              <a:rPr lang="ru-RU" smtClean="0"/>
              <a:t>действующих нормативно-правовых актах </a:t>
            </a:r>
            <a:r>
              <a:rPr lang="ru-RU" dirty="0"/>
              <a:t>района, поселений, так и </a:t>
            </a:r>
            <a:r>
              <a:rPr lang="ru-RU"/>
              <a:t>на </a:t>
            </a:r>
            <a:r>
              <a:rPr lang="ru-RU" smtClean="0"/>
              <a:t>проектах </a:t>
            </a:r>
            <a:r>
              <a:rPr lang="ru-RU" dirty="0"/>
              <a:t>нормативно-правовых актов, которые будут утверждены администрацией округа.</a:t>
            </a:r>
          </a:p>
          <a:p>
            <a:r>
              <a:rPr lang="ru-RU" dirty="0"/>
              <a:t>Основная задача – увеличение доходной части бюджета предусматривает следующие направления работы:</a:t>
            </a:r>
          </a:p>
          <a:p>
            <a:r>
              <a:rPr lang="ru-RU" b="1" dirty="0"/>
              <a:t>Развитие налогового потенциала (т.е. увеличение налоговых и неналоговых доходов бюджета) </a:t>
            </a:r>
            <a:r>
              <a:rPr lang="ru-RU" dirty="0"/>
              <a:t>реализуется через следующие мероприятия:</a:t>
            </a:r>
          </a:p>
          <a:p>
            <a:pPr marL="172479" indent="-172479">
              <a:buFontTx/>
              <a:buChar char="-"/>
            </a:pPr>
            <a:r>
              <a:rPr lang="ru-RU" dirty="0"/>
              <a:t>привлечение инвесторов на территорию, создание условий для развития экономики и соответственно новых рабочих мест;</a:t>
            </a:r>
          </a:p>
          <a:p>
            <a:pPr marL="172479" indent="-172479">
              <a:buFontTx/>
              <a:buChar char="-"/>
            </a:pPr>
            <a:r>
              <a:rPr lang="ru-RU" dirty="0"/>
              <a:t>выявление незарегистрированных объектов недвижимости и земельных участков, с целью постановки на учет в регистрирующих и налоговых органах и повышения собираемости налога на имущество физических лиц, земельного налога;</a:t>
            </a:r>
          </a:p>
          <a:p>
            <a:pPr marL="172479" indent="-172479">
              <a:buFontTx/>
              <a:buChar char="-"/>
            </a:pPr>
            <a:r>
              <a:rPr lang="ru-RU" dirty="0"/>
              <a:t>выявление и легализация теневой заработной платы, выявление фактов осуществления предпринимательской деятельности путем организации рабочих мест без их регистрации в установленном порядке;</a:t>
            </a:r>
          </a:p>
          <a:p>
            <a:pPr marL="172479" indent="-172479">
              <a:buFontTx/>
              <a:buChar char="-"/>
            </a:pPr>
            <a:r>
              <a:rPr lang="ru-RU" dirty="0"/>
              <a:t>взаимодействие с налоговой инспекцией в части выявления обособленных подразделений на территории округа, не уплачивающих НДФЛ в бюджет по месту нахождения.</a:t>
            </a:r>
          </a:p>
          <a:p>
            <a:r>
              <a:rPr lang="ru-RU" b="1" dirty="0"/>
              <a:t>Повышение эффективности системы налоговых льгот и пониженных ставок по местным налогам </a:t>
            </a:r>
            <a:r>
              <a:rPr lang="ru-RU" dirty="0"/>
              <a:t>за счет регулярного проведения комплексной оценки эффективности предоставленных льгот, оценка выпадающих (недополученных) доходов в бюджет в связи с предоставленными льготами;</a:t>
            </a:r>
          </a:p>
          <a:p>
            <a:r>
              <a:rPr lang="ru-RU" b="1" dirty="0"/>
              <a:t>Реализация комплекса мер и осуществление постоянного мониторинга обеспечения своевременного и полного поступления в бюджет налогов, сборов и иных обязательных платежей </a:t>
            </a:r>
            <a:r>
              <a:rPr lang="ru-RU" dirty="0"/>
              <a:t>путем взаимодействия с налоговой инспекцией, службой судебных приставов, полицией и т.д. в процессе деятельности межведомственной комиссии по работе с организациями, предпринимателями и физическими лицами по имеющейся задолженности.</a:t>
            </a:r>
          </a:p>
          <a:p>
            <a:r>
              <a:rPr lang="ru-RU" b="1" dirty="0"/>
              <a:t>Повышение качества администрирования доходов бюджета </a:t>
            </a:r>
            <a:r>
              <a:rPr lang="ru-RU" dirty="0"/>
              <a:t>путем своевременного доведения актуальных реквизитов до плательщиков по аренде земли и имущества, своевременного уточнения невыясненных поступлений, своевременный анализ поступления начисленных платежей в разрезе плательщиков, работа с недоимкой.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AD066B-2AD9-4D15-844D-8108FE0B7D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9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  <a:p>
            <a:endParaRPr lang="ru-RU" alt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Изменение доходного потенциала 2020 года от 2019 года (первоначального плана) происходит в сторону увеличения на  14,4</a:t>
            </a: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 руб.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Увеличение в 2020 году по сравнению с первоначально утвержденным бюджетом на 2019 год обусловлено увеличением суммы неналоговых доходов на 3,8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(в основном за счет прочих неналоговых доходов –рекультивация земель с/х назначения от ООО «Лукойл-Пермь») и суммы дотации на 32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 этом ожидается сокращение налоговых поступлений на 21,4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в основном за счет: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НДФЛ на 16,9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связи с динамикой роста недоимки за текущий год (на 01.01.19 – 4,3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на 01.10.19 – 6,9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., так как влияет на оценку ожидаемого поступления и расчетов прогнозных поступлений) и изменением нормативов отчисления (в 2019 г. 37%, в 2020 г. 33,5%, норматив сократился на 3,5%, что дает порядка 14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выпадающих доходов);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ЕНВД на 12,5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altLang="ru-RU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alt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в связи с прекращением действия системы ЕНВД на территории Осинского городского округа с 1 января 2020 года;</a:t>
            </a:r>
            <a:endParaRPr kumimoji="0" lang="ru-RU" altLang="ru-RU" sz="13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9420C-5B7A-4A23-9910-AE6108B091A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1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Предполагается общее сокращение налоговых поступлений на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21,3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млн. руб. от первоначального консолидированного бюджета 2019 года, при этом:</a:t>
            </a:r>
          </a:p>
          <a:p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НДФЛ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сократится </a:t>
            </a:r>
            <a:r>
              <a:rPr lang="ru-RU" altLang="ru-RU" sz="1300" b="0" dirty="0" smtClean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ru-RU" altLang="ru-RU" sz="1300" b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baseline="0" dirty="0" smtClean="0">
                <a:latin typeface="Times New Roman" pitchFamily="18" charset="0"/>
                <a:cs typeface="Times New Roman" pitchFamily="18" charset="0"/>
              </a:rPr>
              <a:t>на 17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млн. руб.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в связи с изменением нормативов</a:t>
            </a:r>
            <a:r>
              <a:rPr lang="ru-RU" altLang="ru-RU" sz="1300" baseline="0" dirty="0" smtClean="0">
                <a:latin typeface="Times New Roman" pitchFamily="18" charset="0"/>
                <a:cs typeface="Times New Roman" pitchFamily="18" charset="0"/>
              </a:rPr>
              <a:t> отчисления с 37% до 33,5%, а также со снижением ожидаемого поступления в связи с ростом недоимки и возвратов НДФЛ по имущественным вычетам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Акцизов на нефтепродукты увеличатся на 1,5 млн. руб.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или на 10% в с связи с увеличением налоговых ставок на дизельное топливо и автомобильный бензин);</a:t>
            </a:r>
          </a:p>
          <a:p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Налог на совокупный доход </a:t>
            </a:r>
            <a:r>
              <a:rPr lang="ru-RU" altLang="ru-RU" sz="1300" b="0" dirty="0" smtClean="0">
                <a:latin typeface="Times New Roman" pitchFamily="18" charset="0"/>
                <a:cs typeface="Times New Roman" pitchFamily="18" charset="0"/>
              </a:rPr>
              <a:t>(включает ЕНВД, ЕСХН, патентная система налогообложения)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 сократится на 9,7 млн. руб.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 в связи с отменой ЕНВД с 1 января 2020 года;</a:t>
            </a:r>
          </a:p>
          <a:p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Увеличится</a:t>
            </a: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Налог на имущество (в ходят налог</a:t>
            </a:r>
            <a:r>
              <a:rPr lang="ru-RU" altLang="ru-RU" sz="13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имущество </a:t>
            </a:r>
            <a:r>
              <a:rPr lang="ru-RU" altLang="ru-RU" sz="1300" b="1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физ.лиц</a:t>
            </a:r>
            <a:r>
              <a:rPr lang="ru-RU" altLang="ru-RU" sz="13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транспортный налог, земельный налог) </a:t>
            </a:r>
            <a:r>
              <a:rPr lang="ru-RU" altLang="ru-RU" sz="13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pPr marL="285750" indent="-285750">
              <a:buFontTx/>
              <a:buChar char="-"/>
            </a:pPr>
            <a:r>
              <a:rPr lang="ru-RU" altLang="ru-RU" sz="13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имущество </a:t>
            </a:r>
            <a:r>
              <a:rPr lang="ru-RU" altLang="ru-RU" sz="13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физ.лиц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увеличится на 1,4 </a:t>
            </a:r>
            <a:r>
              <a:rPr lang="ru-RU" altLang="ru-RU" sz="13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3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счет увеличения налогооблагаемой базы по налогу на имущество </a:t>
            </a:r>
            <a:r>
              <a:rPr lang="ru-RU" altLang="ru-RU" sz="13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физ.лиц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связи с ростом коэффициента в переходный период (в 2018 году применялся К 0,2, в 2019 К 0,4, срок платежей 1 декабря 2020 года;</a:t>
            </a:r>
          </a:p>
          <a:p>
            <a:pPr marL="285750" indent="-285750">
              <a:buFontTx/>
              <a:buChar char="-"/>
            </a:pP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Транспортный налог на 1,3 </a:t>
            </a:r>
            <a:r>
              <a:rPr lang="ru-RU" altLang="ru-RU" sz="1300" b="0" baseline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3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связи с ростом налогооблагаемой базы – количества единиц транспорта (прирост за 2018 год составил 221 ед.;</a:t>
            </a:r>
            <a:r>
              <a:rPr lang="ru-RU" altLang="ru-RU" sz="13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расчет основан на статистической отчетности ИФНС);</a:t>
            </a:r>
          </a:p>
          <a:p>
            <a:pPr marL="0" indent="0">
              <a:buFontTx/>
              <a:buNone/>
            </a:pP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3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емельный налог на 0,7 </a:t>
            </a:r>
            <a:r>
              <a:rPr lang="ru-RU" altLang="ru-RU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за счет увеличения</a:t>
            </a:r>
            <a:r>
              <a:rPr lang="ru-RU" altLang="ru-RU" sz="13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налогооблагаемой базы в соответствии с налоговой отчетностью за 2018 год (динамика прироста за 2 года)</a:t>
            </a:r>
            <a:endParaRPr lang="ru-RU" altLang="ru-RU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Увеличится </a:t>
            </a:r>
            <a:r>
              <a:rPr lang="ru-RU" altLang="ru-RU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Госпошлина на 347 тыс. руб.</a:t>
            </a:r>
            <a:r>
              <a:rPr lang="ru-RU" altLang="ru-RU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или на  9% ( в основном это госпошлина по делам, рассматриваемым в судах общей юрисдикции) (расчет основан на ожидаемом поступлении в текущем году с учетом динамики поступлений за три отчетных года).</a:t>
            </a:r>
            <a:endParaRPr lang="ru-RU" altLang="ru-RU" sz="1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516" indent="-288572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067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1419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364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4526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689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852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014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7C7D53E-2BEE-42C5-BB66-C020D87328AC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9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неналоговым поступлениям прогнозируется увеличение от первоначального бюджета 2018 года  на 3,9 </a:t>
            </a:r>
            <a:r>
              <a:rPr lang="ru-RU" alt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 </a:t>
            </a:r>
          </a:p>
          <a:p>
            <a:pPr>
              <a:defRPr/>
            </a:pP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следующим видам доходов:</a:t>
            </a:r>
          </a:p>
          <a:p>
            <a:pPr>
              <a:defRPr/>
            </a:pP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</a:t>
            </a: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(аренда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земельных участков, аренда имущества, </a:t>
            </a:r>
            <a:r>
              <a:rPr lang="ru-RU" alt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соц.найм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в целом снизятся на 136,7 </a:t>
            </a:r>
            <a:r>
              <a:rPr lang="ru-RU" alt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в том числе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defRPr/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Снизится аренда земельных участков на 820,1 </a:t>
            </a:r>
            <a:r>
              <a:rPr lang="ru-RU" altLang="ru-RU" sz="13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 счет расторжения части договоров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defRPr/>
            </a:pP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увеличится аренда имущества на 331,5 тыс. руб. за счет включения в прогноз договора по аренде автобуса (в 2019 году договор по аренде автобуса с ООО «Виктория» не включен в первоначальный план , так как конкурсные процедуры проходят в декабре и договор заключается на 12 </a:t>
            </a:r>
            <a:r>
              <a:rPr lang="ru-RU" alt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увеличится сумма доходов от </a:t>
            </a:r>
            <a:r>
              <a:rPr lang="ru-RU" alt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соц.найма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351,9 тыс. руб. за счет заключения в 2019 году новых договоров с детьми-сиротами.</a:t>
            </a:r>
          </a:p>
          <a:p>
            <a:pPr>
              <a:defRPr/>
            </a:pPr>
            <a:r>
              <a:rPr lang="ru-RU" alt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бюджетов 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сократятся на 83,0 тыс. руб. за счет снижения суммы, предъявляемой для компенсации расходов по эл/энергии от МФЦ, прогноз рассчитан по фактическим затратам 2019 года;</a:t>
            </a:r>
            <a:endParaRPr lang="ru-RU" alt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активов:</a:t>
            </a:r>
          </a:p>
          <a:p>
            <a:pPr>
              <a:defRPr/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прогноз 2020 года не включены доходы от продажи имущества, в 2019 году в первоначальном бюджете доходы от реализации имущества также не планировались, план приватизации на 2020 год не утвержден;</a:t>
            </a:r>
          </a:p>
          <a:p>
            <a:pPr>
              <a:defRPr/>
            </a:pP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 продажи земельных участков планируется в меньшем объеме на 875,2 тыс. руб.</a:t>
            </a:r>
            <a:r>
              <a:rPr lang="ru-RU" alt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основан на перечне имеющихся свободных участков, готовых к продаже);</a:t>
            </a:r>
          </a:p>
          <a:p>
            <a:pPr>
              <a:defRPr/>
            </a:pPr>
            <a:r>
              <a:rPr lang="ru-RU" altLang="ru-RU" sz="13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Платежей при пользовании природными ресурсами</a:t>
            </a:r>
            <a:r>
              <a:rPr lang="ru-RU" alt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увеличатся на 627,3 тыс. руб., прогноз произведен ГАД – Управлением Федеральной службы по надзору в сфере природопользования по Пермскому краю.</a:t>
            </a:r>
          </a:p>
          <a:p>
            <a:pPr>
              <a:defRPr/>
            </a:pP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Увеличится поступление </a:t>
            </a:r>
            <a:r>
              <a:rPr lang="ru-RU" altLang="ru-RU" sz="13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512,1 тыс. руб. в связи с динамикой роста за 3 отчетных года и ожидаемым поступлением в текущем году, при этом </a:t>
            </a:r>
            <a:r>
              <a:rPr lang="ru-RU" altLang="ru-RU" sz="1300" b="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учетены</a:t>
            </a:r>
            <a:r>
              <a:rPr lang="ru-RU" altLang="ru-RU" sz="13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изменения статьи 46 БК РФ (разграничение штрафов по уровням бюджетов).</a:t>
            </a:r>
            <a:endParaRPr lang="ru-RU" alt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неналоговые доходы: 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первоначальном бюджете не планировались поступления от ООО «Лукойл-Пермь» за рекультивацию земель, в 2020 году такие поступления запланированы в сумме</a:t>
            </a:r>
            <a:r>
              <a:rPr lang="ru-RU" alt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3,8 </a:t>
            </a:r>
            <a:r>
              <a:rPr lang="ru-RU" altLang="ru-RU" sz="13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altLang="ru-RU" sz="13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ru-RU" alt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усредненном размере за 3 отчетных года).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2516" indent="-288572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9067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1419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5364" indent="-231177" defTabSz="9374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4526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689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2852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2014" indent="-231177" defTabSz="9374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3D95A8F-1DBE-4450-BDFA-EDA6D41BE56E}" type="slidenum">
              <a:rPr lang="ru-RU" altLang="ru-RU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10</a:t>
            </a:fld>
            <a:endParaRPr lang="ru-RU" alt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1289A2D-0F8B-4BA1-B317-F38BC7234DC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D36597-F942-4843-91F8-CBDC8B113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46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9A1421E-1849-437F-BE23-DA4C45FA088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428ED50-494B-4AB2-9E1B-1CBBB1184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7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067D747-1204-45D8-9DA6-2845FAD6A6E1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07C81A-EA8F-4944-98D4-BAB4003D4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47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290A166-8405-4EAB-A87E-1708A19DEACC}" type="datetime1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Министерство финансов Пермского края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047227C-0F87-4A8B-9C9D-93CC30194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12403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A00A86D-9E48-4837-AB79-CB66C5B149A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8E7AA9-9D2F-4C2B-86C1-43B5022DC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0088CC-B258-4AB2-AD16-FBFCF441174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E5FA153-7110-4232-9AA4-25D6F2F1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9738BB5-A5D8-4308-9C6C-C320B1C724CE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B97757E-BCB9-4255-82EB-8EAA4FD21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28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99731B-B7D8-4D2E-BDC7-61797CC1FBDE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B7854D0-3B69-4BBF-B9B1-6BB3BF1B7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4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4C923DE-AFF7-4B9D-820A-B00D2669A50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A23E5D3-15E6-4B47-BD6A-B71A9B54F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2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49F11E-BA2D-43E6-A107-D2B048BF241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1D1D4B0-D713-4075-A27C-D5694296E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771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54F873C-B270-4284-BF7A-0EFD470C956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3FFD001-4A0B-4FC7-8D5C-EC2DF822E6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92CFC9C-D176-4E7F-9E06-48F376D82D3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40E576-A4B3-4131-A55D-9AC705308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02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886DAD3-79A0-46EA-B2A9-8CF41ED024A1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E0884B4F-61A7-41C1-95E2-97D72B0F8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88" r:id="rId1"/>
    <p:sldLayoutId id="2147495189" r:id="rId2"/>
    <p:sldLayoutId id="2147495190" r:id="rId3"/>
    <p:sldLayoutId id="2147495191" r:id="rId4"/>
    <p:sldLayoutId id="2147495192" r:id="rId5"/>
    <p:sldLayoutId id="2147495193" r:id="rId6"/>
    <p:sldLayoutId id="2147495194" r:id="rId7"/>
    <p:sldLayoutId id="2147495195" r:id="rId8"/>
    <p:sldLayoutId id="2147495196" r:id="rId9"/>
    <p:sldLayoutId id="2147495197" r:id="rId10"/>
    <p:sldLayoutId id="2147495198" r:id="rId11"/>
    <p:sldLayoutId id="214749519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261350" cy="38909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основных направлениях бюджетной  и налоговой  политики  на 2020 год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 2021  и  2022  годов.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основных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характеристиках бюджета Осинского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на 2020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плановый период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487363" y="5661025"/>
            <a:ext cx="6731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2200" b="1">
                <a:cs typeface="Times New Roman" pitchFamily="18" charset="0"/>
              </a:rPr>
              <a:t>Докладчик:</a:t>
            </a:r>
          </a:p>
          <a:p>
            <a:r>
              <a:rPr lang="ru-RU" altLang="ru-RU" sz="2200" b="1">
                <a:cs typeface="Times New Roman" pitchFamily="18" charset="0"/>
              </a:rPr>
              <a:t>Кузнецова Лариса Павловна</a:t>
            </a:r>
          </a:p>
          <a:p>
            <a:r>
              <a:rPr lang="ru-RU" altLang="ru-RU" sz="2200" b="1">
                <a:cs typeface="Times New Roman" pitchFamily="18" charset="0"/>
              </a:rPr>
              <a:t>начальник финансово-аналитического управления</a:t>
            </a:r>
            <a:br>
              <a:rPr lang="ru-RU" altLang="ru-RU" sz="2200" b="1">
                <a:cs typeface="Times New Roman" pitchFamily="18" charset="0"/>
              </a:rPr>
            </a:br>
            <a:endParaRPr lang="ru-RU" altLang="ru-RU" sz="2200" b="1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4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87FC859-E5CC-4CDA-AB0F-F6118AD1182E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23232"/>
              </p:ext>
            </p:extLst>
          </p:nvPr>
        </p:nvGraphicFramePr>
        <p:xfrm>
          <a:off x="107950" y="0"/>
          <a:ext cx="8928100" cy="6691311"/>
        </p:xfrm>
        <a:graphic>
          <a:graphicData uri="http://schemas.openxmlformats.org/drawingml/2006/table">
            <a:tbl>
              <a:tblPr/>
              <a:tblGrid>
                <a:gridCol w="3173911"/>
                <a:gridCol w="2087395"/>
                <a:gridCol w="1824236"/>
                <a:gridCol w="1842558"/>
              </a:tblGrid>
              <a:tr h="1082063">
                <a:tc gridSpan="4">
                  <a:txBody>
                    <a:bodyPr/>
                    <a:lstStyle/>
                    <a:p>
                      <a:pPr algn="r" fontAlgn="ctr"/>
                      <a:r>
                        <a:rPr lang="ru-RU" sz="3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Динамика неналоговых доходов </a:t>
                      </a:r>
                      <a:endParaRPr lang="ru-RU" sz="3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</a:p>
                  </a:txBody>
                  <a:tcPr marL="7569" marR="7569" marT="75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196"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2019г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20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(первоначальный бюджет)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2020г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(проект бюджета)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7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первоначальному бюджету</a:t>
                      </a:r>
                      <a:endParaRPr lang="ru-RU" sz="1400" b="1" dirty="0"/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168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77 217,1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77 080,4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-136,7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351,7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979,0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+627,3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</a:t>
                      </a: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компенсации затрат бюджетов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624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843,1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967,9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-875,2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661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326,2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838,3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+512,1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122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20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811,9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+3 811,9</a:t>
                      </a: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529">
                <a:tc>
                  <a:txBody>
                    <a:bodyPr/>
                    <a:lstStyle/>
                    <a:p>
                      <a:pPr marL="88900" indent="0" algn="l" fontAlgn="t">
                        <a:lnSpc>
                          <a:spcPts val="2100"/>
                        </a:lnSpc>
                      </a:pP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7569" marR="7569" marT="75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86 876,7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90 733,1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600"/>
                        </a:lnSpc>
                      </a:pPr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+3 856,4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3"/>
            <a:ext cx="2232248" cy="1564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2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168650"/>
          </a:xfrm>
        </p:spPr>
        <p:txBody>
          <a:bodyPr/>
          <a:lstStyle/>
          <a:p>
            <a:pPr algn="ctr" eaLnBrk="1" hangingPunct="1"/>
            <a:r>
              <a:rPr lang="ru-RU" altLang="ru-RU" sz="5800" b="1" smtClean="0">
                <a:solidFill>
                  <a:schemeClr val="tx1"/>
                </a:solidFill>
                <a:latin typeface="Times New Roman" pitchFamily="18" charset="0"/>
              </a:rPr>
              <a:t>РАСХОДЫ БЮДЖЕТА</a:t>
            </a:r>
          </a:p>
        </p:txBody>
      </p:sp>
      <p:sp>
        <p:nvSpPr>
          <p:cNvPr id="2253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CA315DE-2683-4757-9CF4-94D0DFD8DA83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2458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3617913" cy="288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115888"/>
            <a:ext cx="2790825" cy="2233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19373" y="5606044"/>
            <a:ext cx="7908734" cy="741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8697" y="1052736"/>
            <a:ext cx="7989722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Times New Roman"/>
              </a:rPr>
              <a:t>бюджета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21" y="92756"/>
            <a:ext cx="8393485" cy="743956"/>
          </a:xfrm>
        </p:spPr>
        <p:txBody>
          <a:bodyPr>
            <a:normAutofit fontScale="90000"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Основные  направления </a:t>
            </a:r>
            <a:br>
              <a:rPr lang="ru-RU" sz="3200" b="1" dirty="0" smtClean="0"/>
            </a:br>
            <a:r>
              <a:rPr lang="ru-RU" sz="3200" b="1" dirty="0" smtClean="0"/>
              <a:t>бюджетной  политики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8887" y="2485533"/>
            <a:ext cx="7686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a typeface="Times New Roman"/>
              </a:rPr>
              <a:t>-  сохранение </a:t>
            </a:r>
            <a:r>
              <a:rPr lang="ru-RU" sz="2200" b="1" dirty="0">
                <a:ea typeface="Times New Roman"/>
              </a:rPr>
              <a:t>социальной направленности </a:t>
            </a:r>
            <a:r>
              <a:rPr lang="ru-RU" sz="2200" b="1" dirty="0" smtClean="0">
                <a:ea typeface="Times New Roman"/>
              </a:rPr>
              <a:t>бюджета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7704" y="3070124"/>
            <a:ext cx="7131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/>
              <a:t>-  реализация </a:t>
            </a:r>
            <a:r>
              <a:rPr lang="ru-RU" sz="2200" b="1" dirty="0"/>
              <a:t>социально-значимых инвестиционных </a:t>
            </a:r>
            <a:r>
              <a:rPr lang="ru-RU" sz="2200" b="1" dirty="0" smtClean="0"/>
              <a:t>проектов, </a:t>
            </a:r>
            <a:r>
              <a:rPr lang="ru-RU" sz="2200" b="1" dirty="0"/>
              <a:t>повышение качества дорожной </a:t>
            </a:r>
            <a:r>
              <a:rPr lang="ru-RU" sz="2200" b="1" dirty="0" smtClean="0"/>
              <a:t>инфраструктуры, актуализация </a:t>
            </a:r>
            <a:r>
              <a:rPr lang="ru-RU" sz="2200" b="1" dirty="0"/>
              <a:t>градостроительной </a:t>
            </a:r>
            <a:r>
              <a:rPr lang="ru-RU" sz="2200" b="1" dirty="0" smtClean="0"/>
              <a:t>документации </a:t>
            </a:r>
            <a:r>
              <a:rPr lang="ru-RU" sz="2200" b="1" dirty="0"/>
              <a:t>и </a:t>
            </a:r>
            <a:r>
              <a:rPr lang="ru-RU" sz="2200" b="1" dirty="0" smtClean="0"/>
              <a:t>участие </a:t>
            </a:r>
            <a:r>
              <a:rPr lang="ru-RU" sz="2200" b="1" dirty="0"/>
              <a:t>в национальном проекте «Жильё и городская среда</a:t>
            </a:r>
            <a:r>
              <a:rPr lang="ru-RU" sz="2200" b="1" dirty="0" smtClean="0"/>
              <a:t>»</a:t>
            </a:r>
            <a:endParaRPr lang="ru-RU" sz="2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0764688" y="188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1772800" y="5054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19686" y="1146810"/>
            <a:ext cx="74998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-  обеспечение </a:t>
            </a:r>
            <a:r>
              <a:rPr lang="ru-RU" sz="2200" b="1" dirty="0"/>
              <a:t>сбалансированности бюджета и поддержание его устойчивости на всем периоде </a:t>
            </a:r>
            <a:r>
              <a:rPr lang="ru-RU" sz="2200" b="1" dirty="0" smtClean="0"/>
              <a:t>планирования</a:t>
            </a:r>
            <a:endParaRPr lang="ru-RU" sz="2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5218" y="5247202"/>
            <a:ext cx="5440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-  повышение </a:t>
            </a:r>
            <a:r>
              <a:rPr lang="ru-RU" sz="2200" b="1" dirty="0"/>
              <a:t>открытости и прозрачности бюджетного процесса</a:t>
            </a:r>
          </a:p>
        </p:txBody>
      </p:sp>
      <p:pic>
        <p:nvPicPr>
          <p:cNvPr id="1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0" y="1376462"/>
            <a:ext cx="945089" cy="756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fau-4\Desktop\g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3" y="3702108"/>
            <a:ext cx="763587" cy="75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C:\Users\Бусовикова Надежда С\Desktop\702145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0" y="4080329"/>
            <a:ext cx="1021898" cy="8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055" y="2132856"/>
            <a:ext cx="1091246" cy="699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790" y="3286193"/>
            <a:ext cx="1136943" cy="639530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 r="1374" b="69433"/>
          <a:stretch/>
        </p:blipFill>
        <p:spPr bwMode="auto">
          <a:xfrm>
            <a:off x="5756878" y="5345436"/>
            <a:ext cx="3171229" cy="63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/>
          <p:nvPr/>
        </p:nvSpPr>
        <p:spPr>
          <a:xfrm>
            <a:off x="5852928" y="4209304"/>
            <a:ext cx="819150" cy="7356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659278" y="2696220"/>
            <a:ext cx="1157336" cy="1020811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r>
              <a:rPr lang="ru-RU" altLang="ru-RU" b="1" dirty="0" smtClean="0">
                <a:solidFill>
                  <a:schemeClr val="tx1"/>
                </a:solidFill>
                <a:latin typeface="Arial" charset="0"/>
              </a:rPr>
              <a:t>1,2</a:t>
            </a:r>
            <a:endParaRPr lang="ru-RU" altLang="ru-RU" b="1" dirty="0">
              <a:solidFill>
                <a:schemeClr val="tx1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66266" y="3900541"/>
            <a:ext cx="1208832" cy="1079823"/>
          </a:xfrm>
          <a:prstGeom prst="ellipse">
            <a:avLst/>
          </a:prstGeom>
          <a:solidFill>
            <a:srgbClr val="4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DC5924">
                  <a:lumMod val="75000"/>
                </a:srgb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53976" y="3278187"/>
            <a:ext cx="2969792" cy="2870993"/>
          </a:xfrm>
          <a:prstGeom prst="ellipse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системы образования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100,8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1777" y="1458119"/>
            <a:ext cx="2711773" cy="243601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rgbClr val="FFFFFF"/>
                </a:solidFill>
                <a:latin typeface="Arial" charset="0"/>
              </a:rPr>
              <a:t>Совершенство</a:t>
            </a:r>
          </a:p>
          <a:p>
            <a:pPr algn="ctr">
              <a:defRPr/>
            </a:pPr>
            <a:r>
              <a:rPr lang="ru-RU" altLang="ru-RU" b="1" dirty="0" err="1">
                <a:solidFill>
                  <a:srgbClr val="FFFFFF"/>
                </a:solidFill>
                <a:latin typeface="Arial" charset="0"/>
              </a:rPr>
              <a:t>вание</a:t>
            </a:r>
            <a:r>
              <a:rPr lang="ru-RU" altLang="ru-RU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ru-RU" altLang="ru-RU" b="1" dirty="0" err="1">
                <a:solidFill>
                  <a:srgbClr val="FFFFFF"/>
                </a:solidFill>
                <a:latin typeface="Arial" charset="0"/>
              </a:rPr>
              <a:t>муни-ципальной</a:t>
            </a:r>
            <a:r>
              <a:rPr lang="ru-RU" altLang="ru-RU" b="1" dirty="0">
                <a:solidFill>
                  <a:srgbClr val="FFFFFF"/>
                </a:solidFill>
                <a:latin typeface="Arial" charset="0"/>
              </a:rPr>
              <a:t> службы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86,5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58293" y="187127"/>
            <a:ext cx="2593876" cy="216257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75,0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237260" y="332656"/>
            <a:ext cx="2566988" cy="2150194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транспортной системы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64,1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64288" y="858322"/>
            <a:ext cx="2528192" cy="20849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b="1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</a:t>
            </a: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-туры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39,1</a:t>
            </a:r>
            <a:endParaRPr lang="ru-RU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997428" y="2410919"/>
            <a:ext cx="2134841" cy="19573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900" b="1" dirty="0">
              <a:solidFill>
                <a:srgbClr val="FFFFFF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153275" y="4251386"/>
            <a:ext cx="1978994" cy="1762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52331" y="5374937"/>
            <a:ext cx="1703834" cy="1444961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64063" y="5493614"/>
            <a:ext cx="1525621" cy="13701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sz="17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7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ctr">
              <a:defRPr/>
            </a:pP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17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12,5</a:t>
            </a:r>
            <a:endParaRPr lang="ru-RU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63770" y="4848068"/>
            <a:ext cx="1246981" cy="12160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63770" y="2943225"/>
            <a:ext cx="1195508" cy="106634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758" name="Прямоугольник 16"/>
          <p:cNvSpPr>
            <a:spLocks noChangeArrowheads="1"/>
          </p:cNvSpPr>
          <p:nvPr/>
        </p:nvSpPr>
        <p:spPr bwMode="auto">
          <a:xfrm>
            <a:off x="5888831" y="5691188"/>
            <a:ext cx="183083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Благоустройство территории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12,6</a:t>
            </a:r>
            <a:endParaRPr lang="ru-RU" altLang="ru-RU" sz="15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59" name="Прямоугольник 17"/>
          <p:cNvSpPr>
            <a:spLocks noChangeArrowheads="1"/>
          </p:cNvSpPr>
          <p:nvPr/>
        </p:nvSpPr>
        <p:spPr bwMode="auto">
          <a:xfrm>
            <a:off x="3170203" y="5786594"/>
            <a:ext cx="29781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charset="0"/>
              </a:rPr>
              <a:t>Обеспечение безопасности жизнедеятельности населения и 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территории</a:t>
            </a:r>
            <a:endParaRPr lang="ru-RU" altLang="ru-RU" sz="15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0" name="Прямоугольник 18"/>
          <p:cNvSpPr>
            <a:spLocks noChangeArrowheads="1"/>
          </p:cNvSpPr>
          <p:nvPr/>
        </p:nvSpPr>
        <p:spPr bwMode="auto">
          <a:xfrm>
            <a:off x="2951973" y="4980364"/>
            <a:ext cx="2374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Экономическое развитие</a:t>
            </a:r>
            <a:endParaRPr lang="ru-RU" altLang="ru-RU" sz="15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</a:rPr>
              <a:t>4,3</a:t>
            </a:r>
            <a:endParaRPr lang="ru-RU" altLang="ru-RU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1" name="Прямоугольник 19"/>
          <p:cNvSpPr>
            <a:spLocks noChangeArrowheads="1"/>
          </p:cNvSpPr>
          <p:nvPr/>
        </p:nvSpPr>
        <p:spPr bwMode="auto">
          <a:xfrm>
            <a:off x="7153276" y="4434680"/>
            <a:ext cx="1978994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charset="0"/>
              </a:rPr>
              <a:t>Эффективное управление </a:t>
            </a:r>
            <a:endParaRPr lang="ru-RU" altLang="ru-RU" sz="15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земельными </a:t>
            </a:r>
          </a:p>
          <a:p>
            <a:pPr algn="ctr"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ресурсами </a:t>
            </a:r>
            <a:r>
              <a:rPr lang="ru-RU" altLang="ru-RU" sz="1500" b="1" dirty="0">
                <a:solidFill>
                  <a:srgbClr val="000000"/>
                </a:solidFill>
                <a:latin typeface="Arial" charset="0"/>
              </a:rPr>
              <a:t>и имуществом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13,7 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    </a:t>
            </a:r>
            <a:endParaRPr lang="ru-RU" altLang="ru-RU" sz="1500" b="1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2" name="Прямоугольник 20"/>
          <p:cNvSpPr>
            <a:spLocks noChangeArrowheads="1"/>
          </p:cNvSpPr>
          <p:nvPr/>
        </p:nvSpPr>
        <p:spPr bwMode="auto">
          <a:xfrm>
            <a:off x="2499616" y="4012595"/>
            <a:ext cx="25114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Молодежная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 политика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2,8</a:t>
            </a:r>
            <a:endParaRPr lang="ru-RU" altLang="ru-RU" sz="15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63" name="Прямоугольник 21"/>
          <p:cNvSpPr>
            <a:spLocks noChangeArrowheads="1"/>
          </p:cNvSpPr>
          <p:nvPr/>
        </p:nvSpPr>
        <p:spPr bwMode="auto">
          <a:xfrm>
            <a:off x="6944694" y="2804836"/>
            <a:ext cx="21875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Развитие физической культуры, спорта и формирование здорового образа жизни </a:t>
            </a:r>
            <a:endParaRPr lang="ru-RU" altLang="ru-RU" sz="1400" b="1" dirty="0" smtClean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000000"/>
                </a:solidFill>
                <a:latin typeface="Arial" charset="0"/>
              </a:rPr>
              <a:t>37,7</a:t>
            </a:r>
            <a:endParaRPr lang="ru-RU" altLang="ru-RU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40" name="TextBox 23"/>
          <p:cNvSpPr txBox="1">
            <a:spLocks noChangeArrowheads="1"/>
          </p:cNvSpPr>
          <p:nvPr/>
        </p:nvSpPr>
        <p:spPr bwMode="auto">
          <a:xfrm>
            <a:off x="755576" y="-144398"/>
            <a:ext cx="83884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в 2020 году (452,9 млн. руб.)</a:t>
            </a:r>
          </a:p>
        </p:txBody>
      </p:sp>
      <p:sp>
        <p:nvSpPr>
          <p:cNvPr id="31765" name="Прямоугольник 1"/>
          <p:cNvSpPr>
            <a:spLocks noChangeArrowheads="1"/>
          </p:cNvSpPr>
          <p:nvPr/>
        </p:nvSpPr>
        <p:spPr bwMode="auto">
          <a:xfrm>
            <a:off x="3424391" y="2482850"/>
            <a:ext cx="34575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Развитие градостроительной деятельности</a:t>
            </a:r>
            <a:endParaRPr lang="ru-RU" altLang="ru-RU" sz="18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816614" y="2979644"/>
            <a:ext cx="1017793" cy="993507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altLang="ru-RU" sz="1600" b="1" dirty="0">
              <a:solidFill>
                <a:srgbClr val="FFFFFF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1767" name="Прямоугольник 20"/>
          <p:cNvSpPr>
            <a:spLocks noChangeArrowheads="1"/>
          </p:cNvSpPr>
          <p:nvPr/>
        </p:nvSpPr>
        <p:spPr bwMode="auto">
          <a:xfrm>
            <a:off x="4818199" y="4051067"/>
            <a:ext cx="254297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charset="0"/>
              </a:rPr>
              <a:t>Улучшение гражданского единства и гармонизации межнациональных отношений </a:t>
            </a:r>
            <a:r>
              <a:rPr lang="ru-RU" altLang="ru-RU" sz="1600" b="1" dirty="0">
                <a:latin typeface="Arial" charset="0"/>
              </a:rPr>
              <a:t>0,08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5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Прямоугольник 1"/>
          <p:cNvSpPr>
            <a:spLocks noChangeArrowheads="1"/>
          </p:cNvSpPr>
          <p:nvPr/>
        </p:nvSpPr>
        <p:spPr bwMode="auto">
          <a:xfrm>
            <a:off x="3001597" y="3036848"/>
            <a:ext cx="21713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Формирование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современной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городской среды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1,9</a:t>
            </a:r>
            <a:endParaRPr lang="ru-RU" alt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5572200" y="2992391"/>
            <a:ext cx="158417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Расселение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граждан из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 smtClean="0">
                <a:solidFill>
                  <a:srgbClr val="000000"/>
                </a:solidFill>
                <a:latin typeface="Arial" charset="0"/>
              </a:rPr>
              <a:t>аварийного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500" b="1" dirty="0" smtClean="0">
                <a:latin typeface="Arial" charset="0"/>
              </a:rPr>
              <a:t>жилья </a:t>
            </a:r>
            <a:r>
              <a:rPr lang="ru-RU" altLang="ru-RU" sz="1800" b="1" dirty="0" smtClean="0">
                <a:latin typeface="Arial" charset="0"/>
              </a:rPr>
              <a:t>0,6</a:t>
            </a:r>
            <a:endParaRPr lang="ru-RU" altLang="ru-RU" sz="18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574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35564" y="0"/>
            <a:ext cx="8408436" cy="533531"/>
          </a:xfrm>
        </p:spPr>
        <p:txBody>
          <a:bodyPr/>
          <a:lstStyle/>
          <a:p>
            <a:pPr algn="ctr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социальной направленности бюджета</a:t>
            </a:r>
            <a:endParaRPr lang="ru-RU" sz="2800" b="1" i="1" u="sng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75359094"/>
              </p:ext>
            </p:extLst>
          </p:nvPr>
        </p:nvGraphicFramePr>
        <p:xfrm>
          <a:off x="179512" y="908720"/>
          <a:ext cx="878497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22587" y="75751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Расходы бюджета на 2020 год 475,9 </a:t>
            </a:r>
            <a:r>
              <a:rPr lang="ru-RU" sz="2400" b="1" dirty="0" err="1" smtClean="0"/>
              <a:t>млн.руб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971550" y="115888"/>
            <a:ext cx="7726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857312" y="6032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«РАЗВИТИЕ СИСТЕМЫ ОБРАЗОВАНИЯ ОСИНСКОГО ГОРОДСКОГО ОКРУГА»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6738267"/>
              </p:ext>
            </p:extLst>
          </p:nvPr>
        </p:nvGraphicFramePr>
        <p:xfrm>
          <a:off x="451373" y="908720"/>
          <a:ext cx="8240713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525139"/>
            <a:ext cx="2160587" cy="10302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12" name="Picture 40"/>
          <p:cNvPicPr>
            <a:picLocks noChangeAspect="1" noChangeArrowheads="1"/>
          </p:cNvPicPr>
          <p:nvPr/>
        </p:nvPicPr>
        <p:blipFill rotWithShape="1">
          <a:blip r:embed="rId5"/>
          <a:srcRect l="7051" t="15433" r="16558" b="21844"/>
          <a:stretch/>
        </p:blipFill>
        <p:spPr bwMode="auto">
          <a:xfrm>
            <a:off x="6583748" y="3645024"/>
            <a:ext cx="2160587" cy="114935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 rotWithShape="1">
          <a:blip r:embed="rId6"/>
          <a:srcRect l="7718" t="10722" r="17282" b="21846"/>
          <a:stretch/>
        </p:blipFill>
        <p:spPr bwMode="auto">
          <a:xfrm>
            <a:off x="3419872" y="3522977"/>
            <a:ext cx="1800225" cy="113982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3850" y="4693836"/>
            <a:ext cx="2808288" cy="21195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школ в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школы со структурным подразделением д/сад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дошкольных учреждения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ЦДТ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ОМЦ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(87%)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87552,0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96310" y="5033674"/>
            <a:ext cx="2735263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Приведение в нормативное состояние учреждений образования 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(11%)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11113,9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4869160"/>
            <a:ext cx="2592388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(2%)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2150,0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5935" y="3068960"/>
            <a:ext cx="3708796" cy="369332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ТЕКУЩИЕ РАСХОДЫ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63596" y="3068960"/>
            <a:ext cx="2600892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БЮДЖЕТ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1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895720" y="151661"/>
            <a:ext cx="8229600" cy="72008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«КУЛЬТУРА ОСИНСКОГО ГОРОДСКОГО ОКРУГА»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325596"/>
              </p:ext>
            </p:extLst>
          </p:nvPr>
        </p:nvGraphicFramePr>
        <p:xfrm>
          <a:off x="539552" y="1052736"/>
          <a:ext cx="8205328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764802"/>
            <a:ext cx="2365492" cy="112799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13400" y="5099665"/>
            <a:ext cx="2375942" cy="1439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ОЦКиД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ДШИ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(91%)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68026,2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5068915"/>
            <a:ext cx="2875497" cy="16724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современного эффективного и конкурентоспособного туристского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(3%)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2369,0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07584" y="5099666"/>
            <a:ext cx="2592388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(6%)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4579,8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3119422"/>
            <a:ext cx="3600450" cy="369332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ТЕКУЩИЕ РАСХОДЫ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988" y="2976846"/>
            <a:ext cx="2600892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 РАЗВИТИЯ</a:t>
            </a:r>
            <a:endParaRPr lang="ru-RU" dirty="0"/>
          </a:p>
        </p:txBody>
      </p:sp>
      <p:pic>
        <p:nvPicPr>
          <p:cNvPr id="16" name="Рисунок 15" descr="C:\Users\fau-19\Desktop\IKoiEi6Knc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84" y="3704912"/>
            <a:ext cx="1876425" cy="124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0" descr="Пос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88754"/>
            <a:ext cx="2580137" cy="14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82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 txBox="1">
            <a:spLocks/>
          </p:cNvSpPr>
          <p:nvPr/>
        </p:nvSpPr>
        <p:spPr bwMode="auto">
          <a:xfrm>
            <a:off x="971550" y="115888"/>
            <a:ext cx="7726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179512" y="60325"/>
            <a:ext cx="8907400" cy="114300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«РАЗВИТИЕ ФИЗИЧЕСКОЙ КУЛЬТУРЫ, СПОРТА И ФОРМИРОВАНИЕ ЗДОРОВОГО ОБРАЗА ЖИЗНИ В ОСИНСКОМ ГОРОДСКОМ ОКРУГЕ»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623951"/>
              </p:ext>
            </p:extLst>
          </p:nvPr>
        </p:nvGraphicFramePr>
        <p:xfrm>
          <a:off x="491270" y="1242262"/>
          <a:ext cx="8240713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11" name="Picture 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19" y="3884861"/>
            <a:ext cx="2160587" cy="10302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42569" y="5085184"/>
            <a:ext cx="2473247" cy="10597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 СШ «Фаворит»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(86%) - 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32444,6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229225" y="4988788"/>
            <a:ext cx="2735263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новых спортивных объектов и сооружений (6%)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2174,6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03747" y="5085183"/>
            <a:ext cx="2592388" cy="1167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(8%)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3079,5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3200231"/>
            <a:ext cx="3744415" cy="369332"/>
          </a:xfrm>
          <a:prstGeom prst="rect">
            <a:avLst/>
          </a:prstGeom>
          <a:noFill/>
          <a:ln w="190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ТЕКУЩИЕ РАСХОДЫ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63596" y="3068960"/>
            <a:ext cx="2600892" cy="369332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БЮДЖЕТ РАЗВИТИЯ</a:t>
            </a:r>
            <a:endParaRPr lang="ru-RU" dirty="0"/>
          </a:p>
        </p:txBody>
      </p:sp>
      <p:pic>
        <p:nvPicPr>
          <p:cNvPr id="16" name="Picture 3" descr="S1010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13" y="3613902"/>
            <a:ext cx="2304255" cy="137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IMG_06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3569563"/>
            <a:ext cx="2109689" cy="1227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3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sun9-19.userapi.com/c831309/v831309758/16b86a/wAthbnD--2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8" r="340"/>
          <a:stretch/>
        </p:blipFill>
        <p:spPr bwMode="auto">
          <a:xfrm>
            <a:off x="7853081" y="1495866"/>
            <a:ext cx="1202602" cy="167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1975" y="1262967"/>
            <a:ext cx="622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+mj-lt"/>
              </a:rPr>
              <a:t>МКУ «Гражданская защита» - </a:t>
            </a:r>
            <a:r>
              <a:rPr lang="ru-RU" sz="2000" b="1" u="sng" dirty="0" smtClean="0">
                <a:latin typeface="+mj-lt"/>
              </a:rPr>
              <a:t>10745,6 </a:t>
            </a:r>
            <a:r>
              <a:rPr lang="ru-RU" sz="2000" b="1" u="sng" dirty="0" err="1" smtClean="0">
                <a:latin typeface="+mj-lt"/>
              </a:rPr>
              <a:t>т.р</a:t>
            </a:r>
            <a:r>
              <a:rPr lang="ru-RU" sz="2000" b="1" u="sng" dirty="0" smtClean="0">
                <a:latin typeface="+mj-lt"/>
              </a:rPr>
              <a:t>.</a:t>
            </a:r>
            <a:endParaRPr lang="ru-RU" sz="2000" b="1" u="sng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18" y="1928376"/>
            <a:ext cx="7221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/>
              <a:t>Организация </a:t>
            </a:r>
            <a:r>
              <a:rPr lang="ru-RU" sz="2000" dirty="0"/>
              <a:t>деятельности </a:t>
            </a:r>
            <a:r>
              <a:rPr lang="ru-RU" sz="2000" dirty="0" smtClean="0"/>
              <a:t>службы </a:t>
            </a:r>
            <a:r>
              <a:rPr lang="ru-RU" sz="2000" dirty="0"/>
              <a:t>ЕДДС </a:t>
            </a:r>
            <a:endParaRPr lang="ru-RU" sz="2000" dirty="0" smtClean="0"/>
          </a:p>
          <a:p>
            <a:r>
              <a:rPr lang="ru-RU" sz="2000" dirty="0" smtClean="0"/>
              <a:t>     и системы «112</a:t>
            </a:r>
            <a:r>
              <a:rPr lang="ru-RU" sz="2000" dirty="0"/>
              <a:t>») – </a:t>
            </a:r>
            <a:r>
              <a:rPr lang="ru-RU" sz="2000" b="1" dirty="0" smtClean="0"/>
              <a:t>2 889,5 </a:t>
            </a:r>
            <a:r>
              <a:rPr lang="ru-RU" sz="2000" b="1" dirty="0" err="1"/>
              <a:t>т.р</a:t>
            </a:r>
            <a:r>
              <a:rPr lang="ru-RU" sz="20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470" y="2774217"/>
            <a:ext cx="64405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Обеспечение </a:t>
            </a:r>
            <a:r>
              <a:rPr lang="ru-RU" sz="2000" dirty="0"/>
              <a:t>первичных мер пожарной безопасности в границах округа – </a:t>
            </a:r>
            <a:r>
              <a:rPr lang="ru-RU" sz="2000" b="1" dirty="0"/>
              <a:t>5 795,4 </a:t>
            </a:r>
            <a:r>
              <a:rPr lang="ru-RU" sz="2000" b="1" dirty="0" err="1" smtClean="0"/>
              <a:t>т.р</a:t>
            </a:r>
            <a:r>
              <a:rPr lang="ru-RU" sz="2000" b="1" dirty="0" smtClean="0"/>
              <a:t>.</a:t>
            </a:r>
          </a:p>
          <a:p>
            <a:endParaRPr lang="ru-RU" sz="2000" b="1" dirty="0"/>
          </a:p>
          <a:p>
            <a:pPr marL="285750" indent="-285750">
              <a:buFontTx/>
              <a:buChar char="-"/>
            </a:pPr>
            <a:r>
              <a:rPr lang="ru-RU" sz="2000" dirty="0" smtClean="0"/>
              <a:t>Осуществление </a:t>
            </a:r>
            <a:r>
              <a:rPr lang="ru-RU" sz="2000" dirty="0"/>
              <a:t>мероприятий по обеспечению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безопасности </a:t>
            </a:r>
            <a:r>
              <a:rPr lang="ru-RU" sz="2000" dirty="0"/>
              <a:t>людей на водных объектах,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охране их жизни </a:t>
            </a:r>
            <a:r>
              <a:rPr lang="ru-RU" sz="2000" dirty="0"/>
              <a:t>и здоровья – </a:t>
            </a:r>
            <a:r>
              <a:rPr lang="ru-RU" sz="2000" b="1" dirty="0"/>
              <a:t>1 154,8 </a:t>
            </a:r>
            <a:r>
              <a:rPr lang="ru-RU" sz="2000" b="1" dirty="0" err="1" smtClean="0"/>
              <a:t>т.р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30" name="Picture 6" descr="https://vsetreningi.ru/avatars/objects/3-50052_1_6.jpg?1cef45782f1a00dbf00b7f1cb5c7bc9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08" y="3103241"/>
            <a:ext cx="2122472" cy="141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-25247"/>
            <a:ext cx="8412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«ОБЕСПЕЧЕНИЕ БЕЗОПАСНОСТИ ЖИЗНЕДЕЯТЕЛЬНОСТИ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НАСЕЛЕНИЯ И ТЕРРИТОРИИ ОСИНСКОГО ГОРОДСКОГО ОКРУГА - 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12499,6 </a:t>
            </a:r>
            <a:r>
              <a:rPr lang="ru-RU" sz="20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т.р</a:t>
            </a: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688" y="5917590"/>
            <a:ext cx="790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Прочие мероприятия программы - </a:t>
            </a:r>
            <a:r>
              <a:rPr lang="ru-RU" sz="2000" b="1" dirty="0" smtClean="0">
                <a:latin typeface="+mj-lt"/>
              </a:rPr>
              <a:t>1754,0 </a:t>
            </a:r>
            <a:r>
              <a:rPr lang="ru-RU" sz="2000" b="1" dirty="0" err="1" smtClean="0">
                <a:latin typeface="+mj-lt"/>
              </a:rPr>
              <a:t>т.р</a:t>
            </a:r>
            <a:r>
              <a:rPr lang="ru-RU" sz="2000" b="1" dirty="0" smtClean="0">
                <a:latin typeface="+mj-lt"/>
              </a:rPr>
              <a:t>.</a:t>
            </a:r>
            <a:endParaRPr lang="ru-RU" sz="2000" b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2324" y="4848244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rgbClr val="000000"/>
                </a:solidFill>
              </a:rPr>
              <a:t>- Прочие расходы учреждения – </a:t>
            </a:r>
            <a:r>
              <a:rPr lang="ru-RU" sz="2000" b="1" dirty="0">
                <a:solidFill>
                  <a:srgbClr val="000000"/>
                </a:solidFill>
              </a:rPr>
              <a:t>905,9 </a:t>
            </a:r>
            <a:r>
              <a:rPr lang="ru-RU" sz="2000" b="1" dirty="0" err="1">
                <a:solidFill>
                  <a:srgbClr val="000000"/>
                </a:solidFill>
              </a:rPr>
              <a:t>т.р</a:t>
            </a:r>
            <a:r>
              <a:rPr lang="ru-RU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5" name="Picture 20" descr="C:\Users\Сергей Игоревич\Desktop\Фото для ПРЕЗЕНТАЦИИ\IMG_20191122_1453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42" y="963329"/>
            <a:ext cx="1760104" cy="1318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C:\Users\Сергей Игоревич\Desktop\Фото для ПРЕЗЕНТАЦИИ\spaseni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533" y="4437112"/>
            <a:ext cx="183515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 descr="C:\Users\Сергей Игоревич\Desktop\1450252984_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378328"/>
            <a:ext cx="1458670" cy="109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263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Заголовок 6"/>
          <p:cNvSpPr>
            <a:spLocks noGrp="1"/>
          </p:cNvSpPr>
          <p:nvPr>
            <p:ph type="title"/>
          </p:nvPr>
        </p:nvSpPr>
        <p:spPr>
          <a:xfrm>
            <a:off x="900257" y="128666"/>
            <a:ext cx="8229600" cy="46707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ПРОЧИЕ РАСХОДЫ СОЦИАЛЬНОЙ НАПРАВЛЕННОСТИ</a:t>
            </a:r>
          </a:p>
        </p:txBody>
      </p:sp>
      <p:graphicFrame>
        <p:nvGraphicFramePr>
          <p:cNvPr id="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9417835"/>
              </p:ext>
            </p:extLst>
          </p:nvPr>
        </p:nvGraphicFramePr>
        <p:xfrm>
          <a:off x="451373" y="908720"/>
          <a:ext cx="8240713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66247" y="2904807"/>
            <a:ext cx="453650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некоммерческими организациями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1083,0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4509120"/>
            <a:ext cx="6192688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«Молодежная политика»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2782,8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молодых семей в приобретении жилья -             1500,0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2700" indent="-127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мероприятия - 1282,8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0715" y="2783030"/>
            <a:ext cx="3542010" cy="15118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работников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учреждений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путевками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санаторно-курортное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–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100,8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065" y="4604890"/>
            <a:ext cx="2475711" cy="1848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Пенсионное обеспечение за выслугу лет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4682,3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 </a:t>
            </a:r>
          </a:p>
        </p:txBody>
      </p:sp>
    </p:spTree>
    <p:extLst>
      <p:ext uri="{BB962C8B-B14F-4D97-AF65-F5344CB8AC3E}">
        <p14:creationId xmlns:p14="http://schemas.microsoft.com/office/powerpoint/2010/main" val="9787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xfrm>
            <a:off x="935025" y="332656"/>
            <a:ext cx="7416824" cy="12954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характеристики бюджета Осинского городского округа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 2020 год, тыс. рублей*</a:t>
            </a:r>
          </a:p>
        </p:txBody>
      </p:sp>
      <p:graphicFrame>
        <p:nvGraphicFramePr>
          <p:cNvPr id="6184" name="Group 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885262"/>
              </p:ext>
            </p:extLst>
          </p:nvPr>
        </p:nvGraphicFramePr>
        <p:xfrm>
          <a:off x="571500" y="1844675"/>
          <a:ext cx="8135938" cy="3775074"/>
        </p:xfrm>
        <a:graphic>
          <a:graphicData uri="http://schemas.openxmlformats.org/drawingml/2006/table">
            <a:tbl>
              <a:tblPr/>
              <a:tblGrid>
                <a:gridCol w="2051050"/>
                <a:gridCol w="1620838"/>
                <a:gridCol w="1584325"/>
                <a:gridCol w="1656357"/>
                <a:gridCol w="1223368"/>
              </a:tblGrid>
              <a:tr h="92084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2019 год (первоначальный)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(прогноз)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 2019 года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8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431209,4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445661,9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14452,5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103,4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3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445757,7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475894,2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30136,5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2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-14548,3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-30232,3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15684,0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207,8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3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C60D2E-3244-421C-B5C6-B50D3CF3101A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14374" name="Text Box 62"/>
          <p:cNvSpPr txBox="1">
            <a:spLocks noChangeArrowheads="1"/>
          </p:cNvSpPr>
          <p:nvPr/>
        </p:nvSpPr>
        <p:spPr bwMode="auto">
          <a:xfrm>
            <a:off x="571500" y="5857875"/>
            <a:ext cx="81438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</a:t>
            </a:r>
            <a:r>
              <a:rPr lang="ru-RU" altLang="ru-RU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целевых средств и прочих безвозмездных поступлений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0"/>
            <a:ext cx="8059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социально-значимых инвестиционных проектов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(газоснабжение)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(15801,3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7" name="Picture 2" descr="C:\Users\fau-4\Desktop\ga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" y="116632"/>
            <a:ext cx="1164910" cy="10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 descr="C:\Users\fau-4\Desktop\gallery!7y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65" y="2932438"/>
            <a:ext cx="11853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047" y="5949280"/>
            <a:ext cx="8911879" cy="76944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газопровод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газоснабжения жилых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д.Ирьяк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750,0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545" y="830997"/>
            <a:ext cx="7595986" cy="76944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«Строительство распределительного газопровода кв.10,11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1 300,0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8980" y="1700808"/>
            <a:ext cx="8796549" cy="110799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газопровод для газоснабжения жилых домов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ул.Мичурина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ул.Маяковского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ул.Урицкого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ул.М.Горького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ул.Злыгостева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ул.Школьная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ул.К.Маркса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3 163,6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19687" y="2976570"/>
            <a:ext cx="7595986" cy="1107996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газопровод для газоснабжения жилых домов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ул.Уральская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Е.Пугачева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с.Гремяча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331,1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256" y="4221088"/>
            <a:ext cx="8911879" cy="76944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газопровод для газоснабжения жилых домов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с.Устиново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2 273,1 тыс. руб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096" y="5085184"/>
            <a:ext cx="8904435" cy="769441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Распределительный газопровод для газоснабжения жилых домов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д.Симакова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7 983,5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813" y="188913"/>
            <a:ext cx="835818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социально-значимых инвестиционных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проектов (водоснабжение и водоотведение) 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2020 год 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(13412,1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03240" y="2852936"/>
            <a:ext cx="6840760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«Водоснабжение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д.Пакли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1500,0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16832"/>
            <a:ext cx="2088232" cy="186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4041104"/>
            <a:ext cx="7632848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станции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биофильтрации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Ремонт покрытия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5500,0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662695"/>
            <a:ext cx="6660231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ПСД на строительство объекта «Водоснабжение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с.Комарово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800,0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095" y="5301208"/>
            <a:ext cx="7632848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строительство водопроводных сетей м-н Восточный–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5612,1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" y="0"/>
            <a:ext cx="5762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9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9501" y="332656"/>
            <a:ext cx="8094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социально-значимых                       </a:t>
            </a:r>
          </a:p>
          <a:p>
            <a:pPr algn="ctr">
              <a:defRPr/>
            </a:pP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инвестиционных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(теплоснабжение)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(6745,9 </a:t>
            </a:r>
            <a:r>
              <a:rPr lang="ru-RU" sz="24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349" y="1752458"/>
            <a:ext cx="8964488" cy="144655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документации на строительство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объектов: «Модульная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газовая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котельная                «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Модульная газовая котельная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ул.Интернациональная,8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по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г.Оса ПК»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eaLnBrk="0" hangingPunct="0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г.Оса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ПК» -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132,0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143,3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 descr="C:\Users\fau-4\Desktop\gallery!7y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679"/>
            <a:ext cx="1519425" cy="114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47" y="3424071"/>
            <a:ext cx="8934689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 на объект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сетей теплоснабжения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Оса»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68,8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137" y="4509120"/>
            <a:ext cx="8949700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газовых котлов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с.Крылово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ул.Ленина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6, 6а, 8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221,8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876" y="5589240"/>
            <a:ext cx="8944960" cy="830997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Tx/>
              <a:buChar char="-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инвестиционной программы в сфере теплоснабжения МУП "Тепловые сети" 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6180,0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" y="-21258"/>
            <a:ext cx="5762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62"/>
            <a:ext cx="735722" cy="123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5"/>
          <p:cNvSpPr>
            <a:spLocks noChangeArrowheads="1"/>
          </p:cNvSpPr>
          <p:nvPr/>
        </p:nvSpPr>
        <p:spPr bwMode="auto">
          <a:xfrm>
            <a:off x="107505" y="270"/>
            <a:ext cx="9036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Национальный проект </a:t>
            </a:r>
            <a:r>
              <a:rPr lang="ru-RU" sz="2600" b="1" i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b="1" i="1" u="sng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Жильё и городская среда</a:t>
            </a:r>
            <a:r>
              <a:rPr lang="ru-RU" sz="2600" b="1" i="1" u="sng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altLang="ru-RU" sz="2600" b="1" i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sz="2300" dirty="0" smtClean="0">
              <a:latin typeface="Times New Roman"/>
              <a:ea typeface="Calibri"/>
            </a:endParaRPr>
          </a:p>
          <a:p>
            <a:pPr algn="ctr" eaLnBrk="1" hangingPunct="1"/>
            <a:r>
              <a:rPr lang="ru-RU" sz="2300" dirty="0" smtClean="0">
                <a:latin typeface="Times New Roman"/>
                <a:ea typeface="Calibri"/>
              </a:rPr>
              <a:t>Участие в реализации федеральных проектов: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3573016"/>
            <a:ext cx="8856983" cy="256993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сокращения непригодного для проживания жилищного фонда» </a:t>
            </a:r>
            <a:endParaRPr lang="ru-RU" sz="23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3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Расселение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из многоквартирных домах, признанных аварийными (снос многоквартирных домов, оценка выкупной стоимости жилых помещений, признанных аварийными, снятие </a:t>
            </a:r>
            <a:endParaRPr lang="ru-RU" sz="2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кадастрового </a:t>
            </a:r>
            <a:r>
              <a:rPr lang="ru-RU" sz="23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домов)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643,0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97675"/>
            <a:ext cx="8136904" cy="1938992"/>
          </a:xfrm>
          <a:prstGeom prst="rect">
            <a:avLst/>
          </a:prstGeom>
          <a:ln w="19050">
            <a:solidFill>
              <a:srgbClr val="C00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</a:p>
          <a:p>
            <a:pPr algn="ctr" eaLnBrk="1" hangingPunct="1"/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Планируется улучшение благоустройства:</a:t>
            </a:r>
          </a:p>
          <a:p>
            <a:pPr algn="ctr" eaLnBrk="1" hangingPunct="1"/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дворовых территорий – 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638,3 тыс. руб.,</a:t>
            </a:r>
          </a:p>
          <a:p>
            <a:pPr algn="ctr" eaLnBrk="1" hangingPunct="1"/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 общественной территории – 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606,7</a:t>
            </a:r>
            <a:r>
              <a:rPr lang="ru-RU" sz="2400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11111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тыс. руб. </a:t>
            </a:r>
            <a:r>
              <a:rPr lang="ru-RU" alt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79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4" y="0"/>
            <a:ext cx="735722" cy="123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280831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Прямоугольник 15"/>
          <p:cNvSpPr>
            <a:spLocks noChangeArrowheads="1"/>
          </p:cNvSpPr>
          <p:nvPr/>
        </p:nvSpPr>
        <p:spPr bwMode="auto">
          <a:xfrm>
            <a:off x="755576" y="270"/>
            <a:ext cx="838842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 sz="24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дорожной инфраструктуры </a:t>
            </a:r>
            <a:endParaRPr lang="ru-RU" altLang="ru-RU" sz="2500" b="1" u="sng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300" b="1" u="sng" dirty="0" smtClean="0">
              <a:solidFill>
                <a:srgbClr val="2F2B20"/>
              </a:solidFill>
              <a:latin typeface="Times New Roman"/>
              <a:ea typeface="Calibri"/>
            </a:endParaRPr>
          </a:p>
          <a:p>
            <a:pPr algn="ctr" eaLnBrk="1" hangingPunct="1"/>
            <a:r>
              <a:rPr lang="ru-RU" sz="2300" dirty="0" smtClean="0">
                <a:latin typeface="Times New Roman"/>
                <a:ea typeface="Calibri"/>
              </a:rPr>
              <a:t>Реализуется в рамках муниципальной программы </a:t>
            </a:r>
            <a:r>
              <a:rPr lang="ru-RU" sz="2300" dirty="0">
                <a:latin typeface="Times New Roman"/>
                <a:ea typeface="Calibri"/>
              </a:rPr>
              <a:t>«Развитие транспортной системы </a:t>
            </a:r>
            <a:r>
              <a:rPr lang="ru-RU" sz="2300" dirty="0" smtClean="0">
                <a:latin typeface="Times New Roman"/>
                <a:ea typeface="Calibri"/>
              </a:rPr>
              <a:t>Осинского городского округа»</a:t>
            </a:r>
          </a:p>
          <a:p>
            <a:pPr algn="ctr" eaLnBrk="1" hangingPunct="1"/>
            <a:r>
              <a:rPr lang="ru-RU" sz="2400" b="1" i="1" u="sng" dirty="0">
                <a:latin typeface="Times New Roman"/>
                <a:ea typeface="Calibri"/>
              </a:rPr>
              <a:t>Задача </a:t>
            </a:r>
            <a:r>
              <a:rPr lang="ru-RU" sz="2400" b="1" i="1" u="sng" dirty="0" smtClean="0">
                <a:latin typeface="Times New Roman"/>
                <a:ea typeface="Calibri"/>
              </a:rPr>
              <a:t>– </a:t>
            </a:r>
            <a:r>
              <a:rPr lang="ru-RU" sz="2400" i="1" u="sng" dirty="0" smtClean="0">
                <a:latin typeface="Times New Roman"/>
                <a:ea typeface="Calibri"/>
              </a:rPr>
              <a:t>улучшение </a:t>
            </a:r>
            <a:r>
              <a:rPr lang="ru-RU" sz="2400" i="1" u="sng" dirty="0">
                <a:latin typeface="Times New Roman"/>
                <a:ea typeface="Calibri"/>
              </a:rPr>
              <a:t>транспортно-эксплуатационного </a:t>
            </a:r>
            <a:r>
              <a:rPr lang="ru-RU" sz="2400" i="1" u="sng" dirty="0" smtClean="0">
                <a:latin typeface="Times New Roman"/>
                <a:ea typeface="Calibri"/>
              </a:rPr>
              <a:t>                    состояния сети </a:t>
            </a:r>
            <a:r>
              <a:rPr lang="ru-RU" sz="2400" i="1" u="sng" dirty="0">
                <a:latin typeface="Times New Roman"/>
                <a:ea typeface="Calibri"/>
              </a:rPr>
              <a:t>автомобильных </a:t>
            </a:r>
            <a:r>
              <a:rPr lang="ru-RU" sz="2400" i="1" u="sng" dirty="0" smtClean="0">
                <a:latin typeface="Times New Roman"/>
                <a:ea typeface="Calibri"/>
              </a:rPr>
              <a:t>дорог – </a:t>
            </a:r>
            <a:r>
              <a:rPr lang="ru-RU" sz="2400" b="1" i="1" u="sng" dirty="0" smtClean="0">
                <a:latin typeface="Times New Roman"/>
                <a:ea typeface="Calibri"/>
              </a:rPr>
              <a:t>52613,4</a:t>
            </a:r>
            <a:r>
              <a:rPr lang="ru-RU" sz="2400" i="1" u="sng" dirty="0" smtClean="0">
                <a:latin typeface="Times New Roman"/>
                <a:ea typeface="Calibri"/>
              </a:rPr>
              <a:t> </a:t>
            </a:r>
            <a:r>
              <a:rPr lang="ru-RU" sz="2200" i="1" u="sng" dirty="0" smtClean="0">
                <a:latin typeface="Times New Roman"/>
                <a:ea typeface="Calibri"/>
              </a:rPr>
              <a:t>тыс. </a:t>
            </a:r>
            <a:r>
              <a:rPr lang="ru-RU" sz="2200" i="1" u="sng" dirty="0" smtClean="0">
                <a:solidFill>
                  <a:srgbClr val="2F2B20"/>
                </a:solidFill>
                <a:latin typeface="Times New Roman"/>
                <a:ea typeface="Calibri"/>
              </a:rPr>
              <a:t>руб.:</a:t>
            </a:r>
          </a:p>
          <a:p>
            <a:pPr algn="ctr" eaLnBrk="1" hangingPunct="1"/>
            <a:endParaRPr lang="ru-RU" sz="2200" i="1" u="sng" dirty="0" smtClean="0">
              <a:solidFill>
                <a:srgbClr val="2F2B20"/>
              </a:solidFill>
              <a:latin typeface="Times New Roman"/>
              <a:ea typeface="Calibri"/>
            </a:endParaRPr>
          </a:p>
          <a:p>
            <a:pPr marL="342900" indent="-342900" eaLnBrk="1" hangingPunct="1">
              <a:buFontTx/>
              <a:buChar char="-"/>
            </a:pPr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altLang="ru-RU" sz="23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автомобильных дорог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искусственных сооружений на них –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45 809,8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(592,0 км.),</a:t>
            </a:r>
          </a:p>
          <a:p>
            <a:pPr marL="342900" lvl="0" indent="-342900" eaLnBrk="1" fontAlgn="ctr" hangingPunct="1">
              <a:buFontTx/>
              <a:buChar char="-"/>
            </a:pPr>
            <a:endParaRPr lang="ru-RU" altLang="ru-RU" sz="2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1" fontAlgn="ctr" hangingPunct="1">
              <a:buFontTx/>
              <a:buChar char="-"/>
            </a:pP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емонт дорог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6 803,6 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(24,825 км.)</a:t>
            </a:r>
          </a:p>
          <a:p>
            <a:pPr eaLnBrk="1" hangingPunct="1"/>
            <a:r>
              <a:rPr lang="ru-RU" altLang="ru-RU" sz="2300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/>
            <a:endParaRPr lang="ru-RU" altLang="ru-RU" sz="22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fau-19\Desktop\650x366-67d4483cee06f8c78abc.194ab9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360040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48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" y="-26987"/>
            <a:ext cx="742737" cy="12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6002" y="-26987"/>
            <a:ext cx="817848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sz="2300" b="1" i="1" u="sng" dirty="0" smtClean="0">
              <a:solidFill>
                <a:srgbClr val="2F2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300" b="1" i="1" u="sng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</a:t>
            </a:r>
            <a:r>
              <a:rPr lang="ru-RU" sz="2300" b="1" i="1" u="sng" dirty="0" smtClean="0">
                <a:solidFill>
                  <a:srgbClr val="2F2B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градостроительной</a:t>
            </a:r>
            <a:r>
              <a:rPr lang="ru-RU" sz="2300" b="1" i="1" u="sng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i="1" u="sng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  <a:endParaRPr lang="ru-RU" sz="2300" b="1" i="1" u="sng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рамках муниципальной программы</a:t>
            </a:r>
          </a:p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«Развитие градостроительной деятельности </a:t>
            </a:r>
          </a:p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городского округа»</a:t>
            </a:r>
          </a:p>
          <a:p>
            <a:pPr algn="ctr">
              <a:defRPr/>
            </a:pPr>
            <a:endParaRPr lang="ru-RU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Прямоугольник 10"/>
          <p:cNvSpPr>
            <a:spLocks noChangeArrowheads="1"/>
          </p:cNvSpPr>
          <p:nvPr/>
        </p:nvSpPr>
        <p:spPr bwMode="auto">
          <a:xfrm>
            <a:off x="611560" y="1700808"/>
            <a:ext cx="8352928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eaLnBrk="1" hangingPunct="1"/>
            <a:r>
              <a:rPr lang="ru-RU" altLang="ru-RU" sz="23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</a:p>
          <a:p>
            <a:pPr marL="0" indent="0" algn="ctr" eaLnBrk="1" hangingPunct="1"/>
            <a:endParaRPr lang="ru-RU" altLang="ru-RU" sz="2600" b="1" i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/>
            <a:r>
              <a:rPr lang="ru-RU" altLang="ru-RU" sz="2600" b="1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altLang="ru-RU" sz="2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altLang="ru-RU" sz="2600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актуальными </a:t>
            </a:r>
            <a:r>
              <a:rPr lang="ru-RU" altLang="ru-RU" sz="2600" i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документами территориального планирования и градостроительного зонирования:</a:t>
            </a:r>
            <a:endParaRPr lang="ru-RU" altLang="ru-RU" i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346502" y="3646645"/>
            <a:ext cx="61200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indent="0" algn="ctr" eaLnBrk="1" hangingPunct="1"/>
            <a:endParaRPr lang="ru-RU" alt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/>
            <a:endParaRPr lang="ru-RU" altLang="ru-RU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57"/>
          <a:stretch/>
        </p:blipFill>
        <p:spPr>
          <a:xfrm>
            <a:off x="7236297" y="3722614"/>
            <a:ext cx="1907704" cy="1645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56854" y="3429000"/>
            <a:ext cx="765550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проектов генерального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плана,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 землепользования и застройки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642,2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проекта местных нормативов градостроительного проектирования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110,0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проектов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планировки территории и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  <a:r>
              <a:rPr lang="ru-RU" altLang="ru-RU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межевания территории на 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объекты (6 ед.) – </a:t>
            </a:r>
            <a:r>
              <a:rPr lang="ru-RU" alt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400,0</a:t>
            </a:r>
            <a:r>
              <a:rPr lang="ru-RU" alt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тыс. руб.</a:t>
            </a:r>
            <a:endParaRPr lang="ru-RU" altLang="ru-RU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8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908720"/>
          </a:xfrm>
          <a:extLst/>
        </p:spPr>
        <p:txBody>
          <a:bodyPr anchor="ctr">
            <a:no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b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Осинского городского округа 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61656"/>
              </p:ext>
            </p:extLst>
          </p:nvPr>
        </p:nvGraphicFramePr>
        <p:xfrm>
          <a:off x="-107950" y="1125538"/>
          <a:ext cx="9359900" cy="573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" y="122083"/>
            <a:ext cx="5762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7" r="1374" b="69433"/>
          <a:stretch/>
        </p:blipFill>
        <p:spPr bwMode="auto">
          <a:xfrm>
            <a:off x="1358949" y="4588084"/>
            <a:ext cx="7549490" cy="2199702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107950" y="11266"/>
            <a:ext cx="8593590" cy="7534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i="1" u="sng" dirty="0" smtClean="0">
                <a:solidFill>
                  <a:schemeClr val="tx1"/>
                </a:solidFill>
              </a:rPr>
              <a:t>Повышение открытости и прозрачности </a:t>
            </a:r>
            <a:br>
              <a:rPr lang="ru-RU" altLang="ru-RU" sz="2800" b="1" i="1" u="sng" dirty="0" smtClean="0">
                <a:solidFill>
                  <a:schemeClr val="tx1"/>
                </a:solidFill>
              </a:rPr>
            </a:br>
            <a:r>
              <a:rPr lang="ru-RU" altLang="ru-RU" sz="2800" b="1" i="1" u="sng" dirty="0" smtClean="0">
                <a:solidFill>
                  <a:schemeClr val="tx1"/>
                </a:solidFill>
              </a:rPr>
              <a:t>бюджетного процесса</a:t>
            </a:r>
          </a:p>
        </p:txBody>
      </p:sp>
      <p:sp>
        <p:nvSpPr>
          <p:cNvPr id="52227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fld id="{F9689839-7263-4F73-B06F-2BC50E8726D4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/>
              <a:t>27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3136" y="4437112"/>
            <a:ext cx="2483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kern="0" dirty="0" smtClean="0">
                <a:solidFill>
                  <a:srgbClr val="AE422C"/>
                </a:solidFill>
                <a:latin typeface="Times New Roman" pitchFamily="18" charset="0"/>
                <a:cs typeface="Times New Roman" pitchFamily="18" charset="0"/>
              </a:rPr>
              <a:t>fauosa.ru</a:t>
            </a:r>
            <a:endParaRPr lang="ru-RU" sz="3200" kern="0" dirty="0">
              <a:solidFill>
                <a:srgbClr val="AE422C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89094" y="6220586"/>
            <a:ext cx="1444600" cy="50405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" b="4135"/>
          <a:stretch/>
        </p:blipFill>
        <p:spPr bwMode="auto">
          <a:xfrm>
            <a:off x="951867" y="879954"/>
            <a:ext cx="7308304" cy="3456384"/>
          </a:xfrm>
          <a:prstGeom prst="rect">
            <a:avLst/>
          </a:prstGeom>
          <a:ln w="28575">
            <a:solidFill>
              <a:srgbClr val="0066FF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Овал 7"/>
          <p:cNvSpPr/>
          <p:nvPr/>
        </p:nvSpPr>
        <p:spPr>
          <a:xfrm>
            <a:off x="1043608" y="908720"/>
            <a:ext cx="2520280" cy="864096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" y="0"/>
            <a:ext cx="576262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4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3240088"/>
          </a:xfrm>
        </p:spPr>
        <p:txBody>
          <a:bodyPr/>
          <a:lstStyle/>
          <a:p>
            <a:pPr algn="ctr" eaLnBrk="1" hangingPunct="1"/>
            <a:r>
              <a:rPr lang="ru-RU" altLang="ru-RU" sz="6000" b="1" i="1" smtClean="0">
                <a:solidFill>
                  <a:schemeClr val="tx1"/>
                </a:solidFill>
                <a:latin typeface="Times New Roman" pitchFamily="18" charset="0"/>
              </a:rPr>
              <a:t>Спасибо </a:t>
            </a:r>
            <a:br>
              <a:rPr lang="ru-RU" altLang="ru-RU" sz="6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6000" b="1" i="1" smtClean="0">
                <a:solidFill>
                  <a:schemeClr val="tx1"/>
                </a:solidFill>
                <a:latin typeface="Times New Roman" pitchFamily="18" charset="0"/>
              </a:rPr>
              <a:t>за внимание!</a:t>
            </a:r>
          </a:p>
        </p:txBody>
      </p:sp>
      <p:sp>
        <p:nvSpPr>
          <p:cNvPr id="3481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2ED7FBF-EB44-4414-A2D2-F20CA0F89AA0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296988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Основные характеристики бюджета </a:t>
            </a:r>
            <a:b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000" b="1" dirty="0" err="1" smtClean="0">
                <a:solidFill>
                  <a:schemeClr val="tx1"/>
                </a:solidFill>
                <a:latin typeface="Times New Roman" pitchFamily="18" charset="0"/>
              </a:rPr>
              <a:t>Осинского</a:t>
            </a: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 городского округа</a:t>
            </a:r>
            <a:b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на 2021-2022 годы, тыс. рублей*</a:t>
            </a:r>
          </a:p>
        </p:txBody>
      </p:sp>
      <p:graphicFrame>
        <p:nvGraphicFramePr>
          <p:cNvPr id="7222" name="Group 5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52078"/>
              </p:ext>
            </p:extLst>
          </p:nvPr>
        </p:nvGraphicFramePr>
        <p:xfrm>
          <a:off x="107950" y="1916113"/>
          <a:ext cx="9001124" cy="3478212"/>
        </p:xfrm>
        <a:graphic>
          <a:graphicData uri="http://schemas.openxmlformats.org/drawingml/2006/table">
            <a:tbl>
              <a:tblPr/>
              <a:tblGrid>
                <a:gridCol w="1511721"/>
                <a:gridCol w="1440160"/>
                <a:gridCol w="1365821"/>
                <a:gridCol w="878033"/>
                <a:gridCol w="1463388"/>
                <a:gridCol w="1463388"/>
                <a:gridCol w="878613"/>
              </a:tblGrid>
              <a:tr h="822943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показатели</a:t>
                      </a:r>
                    </a:p>
                  </a:txBody>
                  <a:tcPr marL="90000" marR="90000" marT="46790" marB="467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от 2020 г.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L="90000" marR="90000" marT="46790" marB="467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отклонение от 2021 г.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сумма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%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447717,7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2055,8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432687,7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-15030,0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447717,7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-28176,5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94,1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432687,7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-15030,0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96,6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4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дефицит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30232,3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65CBE5F-DF3D-4385-872E-C11C9C2AA3C0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6194" name="Text Box 35"/>
          <p:cNvSpPr txBox="1">
            <a:spLocks noChangeArrowheads="1"/>
          </p:cNvSpPr>
          <p:nvPr/>
        </p:nvSpPr>
        <p:spPr bwMode="auto">
          <a:xfrm>
            <a:off x="107950" y="5470525"/>
            <a:ext cx="813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без целевых средств и прочих безвозмездных поступлений</a:t>
            </a:r>
            <a:endParaRPr lang="ru-RU" altLang="ru-RU" sz="2000" dirty="0" smtClean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2" name="Group 4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51152732"/>
              </p:ext>
            </p:extLst>
          </p:nvPr>
        </p:nvGraphicFramePr>
        <p:xfrm>
          <a:off x="285750" y="1857375"/>
          <a:ext cx="8645525" cy="4451945"/>
        </p:xfrm>
        <a:graphic>
          <a:graphicData uri="http://schemas.openxmlformats.org/drawingml/2006/table">
            <a:tbl>
              <a:tblPr/>
              <a:tblGrid>
                <a:gridCol w="3637905"/>
                <a:gridCol w="1605160"/>
                <a:gridCol w="1782946"/>
                <a:gridCol w="1619514"/>
              </a:tblGrid>
              <a:tr h="682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3" marR="91433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L="91433" marR="91433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52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ВСЕГО, в т.ч.</a:t>
                      </a:r>
                    </a:p>
                  </a:txBody>
                  <a:tcPr marL="91433" marR="91433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9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привлечение кредитов банков</a:t>
                      </a:r>
                    </a:p>
                  </a:txBody>
                  <a:tcPr marL="91433" marR="91433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погашение кредитов банков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marL="91433" marR="91433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ea typeface="+mn-ea"/>
                          <a:cs typeface="Times New Roman" pitchFamily="18" charset="0"/>
                        </a:rPr>
                        <a:t>изменение остатков средств</a:t>
                      </a:r>
                    </a:p>
                  </a:txBody>
                  <a:tcPr marL="91433" marR="91433" marT="45711" marB="4571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30232,3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1433" marR="91433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8996688-B0BE-4379-B440-8D6D20E84D8C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sp>
        <p:nvSpPr>
          <p:cNvPr id="16414" name="Rectangle 2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7668344" cy="1500188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Источники финансирования дефицита бюджета </a:t>
            </a:r>
            <a:r>
              <a:rPr lang="ru-RU" altLang="ru-RU" sz="3000" b="1" dirty="0" err="1" smtClean="0">
                <a:solidFill>
                  <a:schemeClr val="tx1"/>
                </a:solidFill>
                <a:latin typeface="Times New Roman" pitchFamily="18" charset="0"/>
              </a:rPr>
              <a:t>Осинского</a:t>
            </a: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 городского округа</a:t>
            </a:r>
            <a:b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000" b="1" dirty="0" smtClean="0">
                <a:solidFill>
                  <a:schemeClr val="tx1"/>
                </a:solidFill>
                <a:latin typeface="Times New Roman" pitchFamily="18" charset="0"/>
              </a:rPr>
              <a:t>на 2020-2022 годы,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1187450" y="1939925"/>
            <a:ext cx="6672263" cy="43894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6000" b="1" smtClean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sp>
        <p:nvSpPr>
          <p:cNvPr id="1741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FB188C0-C5A9-4AFD-A782-6E9C9471E3B3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1741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864235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15888"/>
            <a:ext cx="298767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 rot="5400000">
            <a:off x="1304838" y="1505584"/>
            <a:ext cx="694387" cy="4967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1303" y="2073641"/>
            <a:ext cx="3370577" cy="1355360"/>
          </a:xfrm>
          <a:prstGeom prst="rect">
            <a:avLst/>
          </a:prstGeom>
          <a:solidFill>
            <a:srgbClr val="FF9966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562" y="31230"/>
            <a:ext cx="8077962" cy="80548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 smtClean="0"/>
              <a:t>Основные направления налоговой политики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845" y="2102289"/>
            <a:ext cx="3348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Развитие налогового потенциала</a:t>
            </a:r>
          </a:p>
          <a:p>
            <a:pPr algn="ctr"/>
            <a:r>
              <a:rPr lang="ru-RU" sz="2000" b="1" dirty="0" smtClean="0"/>
              <a:t>Осинского городского округа</a:t>
            </a:r>
            <a:endParaRPr lang="ru-RU" sz="1600" dirty="0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293103" y="1464822"/>
            <a:ext cx="644623" cy="47705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724129" y="2025656"/>
            <a:ext cx="3305522" cy="23394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2197025"/>
            <a:ext cx="34918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b="1" dirty="0" smtClean="0"/>
              <a:t>Реализация комплекса мер и осуществление </a:t>
            </a:r>
            <a:r>
              <a:rPr lang="ru-RU" sz="2000" b="1" dirty="0"/>
              <a:t>постоянного </a:t>
            </a:r>
            <a:r>
              <a:rPr lang="ru-RU" sz="2000" b="1" dirty="0" smtClean="0"/>
              <a:t>мониторинга </a:t>
            </a:r>
            <a:r>
              <a:rPr lang="ru-RU" sz="2000" b="1" dirty="0"/>
              <a:t>обеспечения своевременного и полного поступления в бюджет </a:t>
            </a:r>
            <a:r>
              <a:rPr lang="ru-RU" sz="2000" b="1" dirty="0" smtClean="0"/>
              <a:t>налогов</a:t>
            </a:r>
            <a:r>
              <a:rPr lang="ru-RU" sz="2000" b="1" dirty="0"/>
              <a:t>, сборов и иных обязательных платежей</a:t>
            </a:r>
          </a:p>
        </p:txBody>
      </p:sp>
      <p:sp>
        <p:nvSpPr>
          <p:cNvPr id="14" name="Стрелка вправо 13"/>
          <p:cNvSpPr/>
          <p:nvPr/>
        </p:nvSpPr>
        <p:spPr>
          <a:xfrm rot="5996951">
            <a:off x="2758014" y="2462440"/>
            <a:ext cx="2489119" cy="3772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4799037">
            <a:off x="3699758" y="2823552"/>
            <a:ext cx="3337932" cy="45510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12433" y="5005624"/>
            <a:ext cx="4017218" cy="169156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132178" y="5005624"/>
            <a:ext cx="3733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Повышение </a:t>
            </a:r>
            <a:r>
              <a:rPr lang="ru-RU" sz="2000" b="1" dirty="0"/>
              <a:t>качества администрирования </a:t>
            </a:r>
            <a:r>
              <a:rPr lang="ru-RU" sz="2000" b="1" dirty="0" smtClean="0"/>
              <a:t>доходов</a:t>
            </a:r>
          </a:p>
          <a:p>
            <a:pPr algn="ctr"/>
            <a:r>
              <a:rPr lang="ru-RU" sz="2000" b="1" dirty="0"/>
              <a:t>б</a:t>
            </a:r>
            <a:r>
              <a:rPr lang="ru-RU" sz="2000" b="1" dirty="0" smtClean="0"/>
              <a:t>юджета Осинского городского округа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5288" y="836712"/>
            <a:ext cx="8749200" cy="576064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Задача – мобилизация всех возможных доходов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75586"/>
            <a:ext cx="4733063" cy="221771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Повышение </a:t>
            </a:r>
            <a:r>
              <a:rPr lang="ru-RU" sz="2000" b="1" dirty="0">
                <a:solidFill>
                  <a:schemeClr val="bg1"/>
                </a:solidFill>
              </a:rPr>
              <a:t>эффективности системы налоговых льгот и пониженных ставок по местным налогам за счет регулярного проведения комплексной оценки эффективности льгот</a:t>
            </a:r>
          </a:p>
        </p:txBody>
      </p:sp>
    </p:spTree>
    <p:extLst>
      <p:ext uri="{BB962C8B-B14F-4D97-AF65-F5344CB8AC3E}">
        <p14:creationId xmlns:p14="http://schemas.microsoft.com/office/powerpoint/2010/main" val="24853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830263" y="47023"/>
            <a:ext cx="5986462" cy="163195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Особенности формирования доходов бюджета </a:t>
            </a:r>
            <a:b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altLang="ru-RU" sz="3200" b="1" dirty="0" smtClean="0">
                <a:solidFill>
                  <a:schemeClr val="tx1"/>
                </a:solidFill>
                <a:latin typeface="Times New Roman" pitchFamily="18" charset="0"/>
              </a:rPr>
              <a:t>на 2020-2022 годы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107504" y="1844824"/>
            <a:ext cx="8785349" cy="5013176"/>
          </a:xfrm>
        </p:spPr>
        <p:txBody>
          <a:bodyPr/>
          <a:lstStyle/>
          <a:p>
            <a:pPr algn="just">
              <a:buFont typeface="Wingdings 2" pitchFamily="18" charset="2"/>
              <a:buNone/>
              <a:defRPr/>
            </a:pPr>
            <a:r>
              <a:rPr lang="ru-RU" alt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Учитывались изменения законодательства с 1 января 2020 г :</a:t>
            </a:r>
          </a:p>
          <a:p>
            <a:pPr marL="0" indent="0" algn="just">
              <a:buFont typeface="Wingdings 2" pitchFamily="18" charset="2"/>
              <a:buNone/>
              <a:defRPr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- учтены изменения ставок акцизов на нефтепродукты и дифференцированного норматива отчислений в бюджет Осинского городского округа от акцизов на автомобильный и прямогонный бензин, дизельное топливо, моторные масла для дизельных и (или) карбюраторных (инжекторных) двигателей, с 0,0564% до 0,0554%;</a:t>
            </a:r>
          </a:p>
          <a:p>
            <a:pPr marL="0" indent="0" algn="just"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учтено решение Думы Осинского ГО об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отмене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года единого налога на вмененный доход для отдельных видов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учтены изменения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нормативов отчисления НДФЛ в бюджеты городских округов (было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37%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стало 33,5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%);</a:t>
            </a:r>
          </a:p>
          <a:p>
            <a:pPr marL="0" indent="0" algn="just">
              <a:buNone/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учтены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изменения в статье 46 Бюджетного кодекса РФ в части распределения штрафов по уровням бюджетной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системы;</a:t>
            </a:r>
          </a:p>
          <a:p>
            <a:pPr marL="0" indent="0" algn="just">
              <a:buNone/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учтены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изменения в части нормативов отчисления поступлений от негативного воздействия на окружающую среду с 55% до 60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18436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C279A-4149-411E-BDFB-FA46A4777CB7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dirty="0" smtClean="0">
              <a:solidFill>
                <a:srgbClr val="045C75"/>
              </a:solidFill>
              <a:latin typeface="Arial" charset="0"/>
            </a:endParaRPr>
          </a:p>
        </p:txBody>
      </p:sp>
      <p:pic>
        <p:nvPicPr>
          <p:cNvPr id="18437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83" y="58017"/>
            <a:ext cx="2339851" cy="17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" y="16669"/>
            <a:ext cx="8229600" cy="651098"/>
          </a:xfrm>
        </p:spPr>
        <p:txBody>
          <a:bodyPr/>
          <a:lstStyle/>
          <a:p>
            <a:r>
              <a: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Изменение доходного потенциала, млн. руб.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770601"/>
              </p:ext>
            </p:extLst>
          </p:nvPr>
        </p:nvGraphicFramePr>
        <p:xfrm>
          <a:off x="395536" y="764704"/>
          <a:ext cx="82296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51720" y="5877272"/>
            <a:ext cx="144016" cy="1440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6153769"/>
            <a:ext cx="144016" cy="144016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6457875"/>
            <a:ext cx="144016" cy="14401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57646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Дотации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760" y="6041111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Неналоговые доходы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1760" y="634521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Налоговые доходы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19168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25%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759" y="27809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20%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50425" y="407707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55%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6096" y="19888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30%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36096" y="29655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2</a:t>
            </a:r>
            <a:r>
              <a:rPr lang="ru-RU" b="1" dirty="0" smtClean="0">
                <a:solidFill>
                  <a:srgbClr val="000000"/>
                </a:solidFill>
              </a:rPr>
              <a:t>0%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6431" y="42210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50%</a:t>
            </a:r>
            <a:endParaRPr lang="ru-RU" b="1" dirty="0">
              <a:solidFill>
                <a:srgbClr val="0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3347864" y="1844824"/>
            <a:ext cx="1728192" cy="25667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347864" y="2708920"/>
            <a:ext cx="1728192" cy="144016"/>
          </a:xfrm>
          <a:prstGeom prst="straightConnector1">
            <a:avLst/>
          </a:prstGeom>
          <a:ln w="57150">
            <a:solidFill>
              <a:srgbClr val="FF7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347864" y="3645024"/>
            <a:ext cx="1728192" cy="288032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 rot="21118834">
            <a:off x="3491880" y="764704"/>
            <a:ext cx="1440160" cy="72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+14,4</a:t>
            </a:r>
            <a:endParaRPr lang="ru-RU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73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Palatino Linotype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Palatino Linotype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Palatino Linotype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Palatino Linotype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20B2D5-9665-4E90-932F-CF3B7CB63B4F}" type="slidenum">
              <a:rPr lang="ru-RU" altLang="ru-RU" sz="1200" smtClean="0">
                <a:solidFill>
                  <a:srgbClr val="045C75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solidFill>
                <a:srgbClr val="045C75"/>
              </a:solidFill>
              <a:latin typeface="Arial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73555"/>
              </p:ext>
            </p:extLst>
          </p:nvPr>
        </p:nvGraphicFramePr>
        <p:xfrm>
          <a:off x="107950" y="0"/>
          <a:ext cx="8928101" cy="6703199"/>
        </p:xfrm>
        <a:graphic>
          <a:graphicData uri="http://schemas.openxmlformats.org/drawingml/2006/table">
            <a:tbl>
              <a:tblPr/>
              <a:tblGrid>
                <a:gridCol w="2702067"/>
                <a:gridCol w="1977986"/>
                <a:gridCol w="1800221"/>
                <a:gridCol w="2447827"/>
              </a:tblGrid>
              <a:tr h="134081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3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</a:p>
                    <a:p>
                      <a:pPr algn="ctr" fontAlgn="ctr"/>
                      <a:r>
                        <a:rPr lang="ru-RU" sz="3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Динамика </a:t>
                      </a:r>
                      <a:r>
                        <a:rPr lang="ru-RU" sz="32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налоговых доходов </a:t>
                      </a:r>
                      <a:endParaRPr lang="ru-RU" sz="32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 руб.)</a:t>
                      </a:r>
                    </a:p>
                  </a:txBody>
                  <a:tcPr marL="7569" marR="7569" marT="757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2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20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2019 г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ru-RU" sz="1800" b="1" i="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(первоначальный бюджет)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8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г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(проект бюджета)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Отклонение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первоначальному бюджету</a:t>
                      </a:r>
                      <a:endParaRPr lang="ru-RU" sz="1800" b="1" dirty="0"/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207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НДФЛ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138 933,8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121 961,6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-16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972,2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9115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14 181,6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15 660,5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+1 478,9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133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16 906,1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7 234,1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-9 672,0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446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61 541,6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64 996,8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+3 455,2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957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Госпошлина</a:t>
                      </a: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3 944,7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4 292,3</a:t>
                      </a:r>
                      <a:endParaRPr lang="ru-RU" sz="2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+347,6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919">
                <a:tc>
                  <a:txBody>
                    <a:bodyPr/>
                    <a:lstStyle/>
                    <a:p>
                      <a:pPr marL="88900" indent="0" algn="l" fontAlgn="t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235 507,8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214 145,3</a:t>
                      </a:r>
                      <a:endParaRPr lang="ru-RU" sz="2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-21 362,5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69" marR="7569" marT="75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875"/>
            <a:ext cx="2061236" cy="140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32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19966</TotalTime>
  <Words>4533</Words>
  <Application>Microsoft Office PowerPoint</Application>
  <PresentationFormat>Экран (4:3)</PresentationFormat>
  <Paragraphs>559</Paragraphs>
  <Slides>28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2_Поток</vt:lpstr>
      <vt:lpstr>«Об основных направлениях бюджетной  и налоговой  политики  на 2020 год  и на плановый период  2021  и  2022  годов.  Об основных характеристиках бюджета Осинского городского округа на 2020 год  и на плановый период 2021 и 2022 годов»</vt:lpstr>
      <vt:lpstr>Основные характеристики бюджета Осинского городского округа на 2020 год, тыс. рублей*</vt:lpstr>
      <vt:lpstr> Основные характеристики бюджета  Осинского городского округа на 2021-2022 годы, тыс. рублей*</vt:lpstr>
      <vt:lpstr>            Источники финансирования дефицита бюджета Осинского городского округа на 2020-2022 годы, тыс. рублей</vt:lpstr>
      <vt:lpstr>Презентация PowerPoint</vt:lpstr>
      <vt:lpstr>Основные направления налоговой политики</vt:lpstr>
      <vt:lpstr>Особенности формирования доходов бюджета  на 2020-2022 годы</vt:lpstr>
      <vt:lpstr>Изменение доходного потенциала, млн. руб.</vt:lpstr>
      <vt:lpstr>Презентация PowerPoint</vt:lpstr>
      <vt:lpstr>Презентация PowerPoint</vt:lpstr>
      <vt:lpstr>РАСХОДЫ БЮДЖЕТА</vt:lpstr>
      <vt:lpstr>Основные  направления  бюджетной  политики</vt:lpstr>
      <vt:lpstr>Презентация PowerPoint</vt:lpstr>
      <vt:lpstr> Сохранение социальной направленности бюджета</vt:lpstr>
      <vt:lpstr>МУНИЦИПАЛЬНАЯ ПРОГРАММА  «РАЗВИТИЕ СИСТЕМЫ ОБРАЗОВАНИЯ ОСИНСКОГО ГОРОДСКОГО ОКРУГА»</vt:lpstr>
      <vt:lpstr>МУНИЦИПАЛЬНАЯ ПРОГРАММА  «КУЛЬТУРА ОСИНСКОГО ГОРОДСКОГО ОКРУГА»</vt:lpstr>
      <vt:lpstr>МУНИЦИПАЛЬНАЯ ПРОГРАММА  «РАЗВИТИЕ ФИЗИЧЕСКОЙ КУЛЬТУРЫ, СПОРТА И ФОРМИРОВАНИЕ ЗДОРОВОГО ОБРАЗА ЖИЗНИ В ОСИНСКОМ ГОРОДСКОМ ОКРУГЕ»</vt:lpstr>
      <vt:lpstr>Презентация PowerPoint</vt:lpstr>
      <vt:lpstr>ПРОЧИЕ РАСХОДЫ СОЦИАЛЬНОЙ НАПРАВЛЕННОСТИ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бюджета  Осинского городского округа (тыс. рублей)</vt:lpstr>
      <vt:lpstr>Повышение открытости и прозрачности  бюджетного процесса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собственных доходов бюджета Осинского муниципального района за 1 квар2009 год</dc:title>
  <dc:creator>Fau-46-4</dc:creator>
  <cp:lastModifiedBy>fau-11</cp:lastModifiedBy>
  <cp:revision>1927</cp:revision>
  <cp:lastPrinted>2019-11-15T03:10:24Z</cp:lastPrinted>
  <dcterms:created xsi:type="dcterms:W3CDTF">2010-05-17T10:12:45Z</dcterms:created>
  <dcterms:modified xsi:type="dcterms:W3CDTF">2020-03-23T05:19:43Z</dcterms:modified>
</cp:coreProperties>
</file>