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49"/>
  </p:notesMasterIdLst>
  <p:sldIdLst>
    <p:sldId id="262" r:id="rId2"/>
    <p:sldId id="300" r:id="rId3"/>
    <p:sldId id="263" r:id="rId4"/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367" r:id="rId16"/>
    <p:sldId id="271" r:id="rId17"/>
    <p:sldId id="374" r:id="rId18"/>
    <p:sldId id="364" r:id="rId19"/>
    <p:sldId id="365" r:id="rId20"/>
    <p:sldId id="274" r:id="rId21"/>
    <p:sldId id="295" r:id="rId22"/>
    <p:sldId id="296" r:id="rId23"/>
    <p:sldId id="366" r:id="rId24"/>
    <p:sldId id="368" r:id="rId25"/>
    <p:sldId id="369" r:id="rId26"/>
    <p:sldId id="375" r:id="rId27"/>
    <p:sldId id="370" r:id="rId28"/>
    <p:sldId id="360" r:id="rId29"/>
    <p:sldId id="371" r:id="rId30"/>
    <p:sldId id="362" r:id="rId31"/>
    <p:sldId id="275" r:id="rId32"/>
    <p:sldId id="344" r:id="rId33"/>
    <p:sldId id="372" r:id="rId34"/>
    <p:sldId id="346" r:id="rId35"/>
    <p:sldId id="347" r:id="rId36"/>
    <p:sldId id="348" r:id="rId37"/>
    <p:sldId id="349" r:id="rId38"/>
    <p:sldId id="350" r:id="rId39"/>
    <p:sldId id="352" r:id="rId40"/>
    <p:sldId id="353" r:id="rId41"/>
    <p:sldId id="354" r:id="rId42"/>
    <p:sldId id="355" r:id="rId43"/>
    <p:sldId id="336" r:id="rId44"/>
    <p:sldId id="373" r:id="rId45"/>
    <p:sldId id="293" r:id="rId46"/>
    <p:sldId id="343" r:id="rId47"/>
    <p:sldId id="299" r:id="rId4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E6"/>
    <a:srgbClr val="99FFCC"/>
    <a:srgbClr val="5526DA"/>
    <a:srgbClr val="FF5050"/>
    <a:srgbClr val="00FFFF"/>
    <a:srgbClr val="99CCFF"/>
    <a:srgbClr val="AB93ED"/>
    <a:srgbClr val="99FF66"/>
    <a:srgbClr val="D6009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227" autoAdjust="0"/>
    <p:restoredTop sz="99854" autoAdjust="0"/>
  </p:normalViewPr>
  <p:slideViewPr>
    <p:cSldViewPr>
      <p:cViewPr varScale="1">
        <p:scale>
          <a:sx n="98" d="100"/>
          <a:sy n="98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164291007868625E-2"/>
          <c:y val="3.5228724790686144E-2"/>
          <c:w val="0.88447907102729439"/>
          <c:h val="0.8056041158825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-3.7229732661204743E-3"/>
                  <c:y val="-3.3717658822222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614866330602371E-3"/>
                  <c:y val="-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853032669572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1366</c:v>
                </c:pt>
                <c:pt idx="1">
                  <c:v>978</c:v>
                </c:pt>
                <c:pt idx="2">
                  <c:v>998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3.7229732661204743E-3"/>
                  <c:y val="-2.074932850598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7809981897436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657375063466434E-7"/>
                  <c:y val="-2.8530326695726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753379697542134E-2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1388</c:v>
                </c:pt>
                <c:pt idx="1">
                  <c:v>978</c:v>
                </c:pt>
                <c:pt idx="2">
                  <c:v>998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66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-22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4637824"/>
        <c:axId val="32274624"/>
      </c:barChart>
      <c:catAx>
        <c:axId val="34637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32274624"/>
        <c:crosses val="autoZero"/>
        <c:auto val="1"/>
        <c:lblAlgn val="ctr"/>
        <c:lblOffset val="100"/>
        <c:noMultiLvlLbl val="0"/>
      </c:catAx>
      <c:valAx>
        <c:axId val="32274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346378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1129601913451841E-2"/>
          <c:y val="0.90265522919099217"/>
          <c:w val="0.79672203741792913"/>
          <c:h val="7.5814740018520912E-2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540928"/>
        <c:axId val="32428544"/>
        <c:axId val="0"/>
      </c:bar3DChart>
      <c:catAx>
        <c:axId val="124540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428544"/>
        <c:crosses val="autoZero"/>
        <c:auto val="1"/>
        <c:lblAlgn val="ctr"/>
        <c:lblOffset val="100"/>
        <c:noMultiLvlLbl val="0"/>
      </c:catAx>
      <c:valAx>
        <c:axId val="32428544"/>
        <c:scaling>
          <c:orientation val="minMax"/>
        </c:scaling>
        <c:delete val="0"/>
        <c:axPos val="l"/>
        <c:majorTickMark val="none"/>
        <c:minorTickMark val="none"/>
        <c:tickLblPos val="none"/>
        <c:crossAx val="12454092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accent5">
            <a:tint val="35000"/>
            <a:satMod val="260000"/>
          </a:schemeClr>
        </a:gs>
        <a:gs pos="30000">
          <a:schemeClr val="accent5">
            <a:tint val="38000"/>
            <a:satMod val="260000"/>
          </a:schemeClr>
        </a:gs>
        <a:gs pos="75000">
          <a:schemeClr val="accent5">
            <a:tint val="55000"/>
            <a:satMod val="255000"/>
          </a:schemeClr>
        </a:gs>
        <a:gs pos="100000">
          <a:schemeClr val="accent5">
            <a:tint val="70000"/>
            <a:satMod val="255000"/>
          </a:schemeClr>
        </a:gs>
      </a:gsLst>
      <a:path path="circle">
        <a:fillToRect l="5000" t="100000" r="120000" b="10000"/>
      </a:path>
    </a:gradFill>
    <a:ln w="12700" cap="flat" cmpd="sng" algn="ctr">
      <a:solidFill>
        <a:schemeClr val="accent5">
          <a:shade val="70000"/>
          <a:satMod val="150000"/>
        </a:schemeClr>
      </a:solidFill>
      <a:prstDash val="solid"/>
    </a:ln>
    <a:effectLst>
      <a:outerShdw blurRad="50800" dist="250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31100128659538"/>
          <c:y val="0.31825677426319765"/>
          <c:w val="0.39682847609380195"/>
          <c:h val="0.6178632254301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</c:spPr>
          </c:dPt>
          <c:dPt>
            <c:idx val="1"/>
            <c:bubble3D val="0"/>
            <c:spPr>
              <a:solidFill>
                <a:srgbClr val="AB93ED"/>
              </a:solidFill>
            </c:spPr>
          </c:dPt>
          <c:dPt>
            <c:idx val="2"/>
            <c:bubble3D val="0"/>
            <c:spPr>
              <a:solidFill>
                <a:srgbClr val="5526DA"/>
              </a:solidFill>
            </c:spPr>
          </c:dPt>
          <c:dPt>
            <c:idx val="3"/>
            <c:bubble3D val="0"/>
            <c:spPr>
              <a:solidFill>
                <a:srgbClr val="FF505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baseline="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Проведение соревнований на территории Осинского ГО - 1937</c:v>
                </c:pt>
                <c:pt idx="1">
                  <c:v>Участие спортсменов в соревнованиях различного уровня  (Чемпионат и Первенство ПК по волейболу, футболу, хоккею, лыжным гонкам, Краевые сельские спортивные игры, Кубок ПК по спортивному ориентированию) - 1155</c:v>
                </c:pt>
                <c:pt idx="2">
                  <c:v>Организация  занятий спортом на базе образовательных организаций - 721</c:v>
                </c:pt>
                <c:pt idx="3">
                  <c:v>Мероприятия среди лиц с ограниченными возможностями здоровья - 230</c:v>
                </c:pt>
                <c:pt idx="4">
                  <c:v>Прочие мероприятия в области физической культуры (Фестиваль Оса - Акватория Беринга, пропаганда физической культуры и спорта) - 488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1937</c:v>
                </c:pt>
                <c:pt idx="1">
                  <c:v>1155</c:v>
                </c:pt>
                <c:pt idx="2">
                  <c:v>721</c:v>
                </c:pt>
                <c:pt idx="3">
                  <c:v>230</c:v>
                </c:pt>
                <c:pt idx="4">
                  <c:v>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1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 b="1" baseline="0"/>
            </a:pPr>
            <a:endParaRPr lang="ru-RU"/>
          </a:p>
        </c:txPr>
      </c:legendEntry>
      <c:layout>
        <c:manualLayout>
          <c:xMode val="edge"/>
          <c:yMode val="edge"/>
          <c:x val="0.683942039594167"/>
          <c:y val="5.9667344392865279E-2"/>
          <c:w val="0.30183463038157049"/>
          <c:h val="0.92890727146232921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0000"/>
            </a:srgbClr>
          </a:outerShdw>
        </a:effectLst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12700" cap="flat" cmpd="sng" algn="ctr">
      <a:solidFill>
        <a:schemeClr val="accent2">
          <a:shade val="70000"/>
          <a:satMod val="150000"/>
        </a:schemeClr>
      </a:solidFill>
      <a:prstDash val="solid"/>
    </a:ln>
    <a:effectLst>
      <a:outerShdw blurRad="50800" dist="250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27779673400843E-2"/>
          <c:y val="6.9693731668213216E-2"/>
          <c:w val="0.56605975383125273"/>
          <c:h val="0.849087728999748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мест общего пользования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13 916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13 916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13 916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13915.5</c:v>
                </c:pt>
                <c:pt idx="1">
                  <c:v>13915.5</c:v>
                </c:pt>
                <c:pt idx="2">
                  <c:v>13915.5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 территории (организация уличного освещения в сельских территориях)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970791164998409E-3"/>
                  <c:y val="7.08117686897182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86319517581607E-3"/>
                  <c:y val="-6.9040971924373641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108520799479535E-3"/>
                  <c:y val="-2.433429280426043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497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381456532457341E-2"/>
                  <c:y val="-1.13119009055551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636.6</c:v>
                </c:pt>
                <c:pt idx="1">
                  <c:v>475.9</c:v>
                </c:pt>
                <c:pt idx="2">
                  <c:v>497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 мест общего пользования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4101519081141163E-3"/>
                  <c:y val="-4.64171701132633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2 542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28121526491293E-3"/>
                  <c:y val="-1.8566868045305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2 315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20303816228233E-2"/>
                  <c:y val="-2.55296263070590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2 315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2542.4</c:v>
                </c:pt>
                <c:pt idx="1">
                  <c:v>2315.1</c:v>
                </c:pt>
                <c:pt idx="2">
                  <c:v>2315.1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000576"/>
        <c:axId val="32299200"/>
        <c:axId val="0"/>
      </c:bar3DChart>
      <c:catAx>
        <c:axId val="12700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32299200"/>
        <c:crosses val="autoZero"/>
        <c:auto val="1"/>
        <c:lblAlgn val="ctr"/>
        <c:lblOffset val="100"/>
        <c:noMultiLvlLbl val="0"/>
      </c:catAx>
      <c:valAx>
        <c:axId val="32299200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27000576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66260692451386372"/>
          <c:y val="4.1459893804756655E-2"/>
          <c:w val="0.33591105483804151"/>
          <c:h val="0.687349016387608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100"/>
      <c:rAngAx val="0"/>
      <c:perspective val="3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3539592966813693"/>
          <c:y val="7.3227828136364512E-2"/>
          <c:w val="0.54994056488395315"/>
          <c:h val="0.561574234807243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проект "Формирование комфортной городской среды"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995536339334639E-3"/>
                  <c:y val="-2.26115896023707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10 511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149750530140836E-3"/>
                  <c:y val="-2.261158960237075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10 511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 </a:t>
                    </a:r>
                    <a:r>
                      <a:rPr lang="en-US" dirty="0" smtClean="0"/>
                      <a:t>679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10511</c:v>
                </c:pt>
                <c:pt idx="1">
                  <c:v>10511</c:v>
                </c:pt>
                <c:pt idx="2">
                  <c:v>11679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 дворовых территорий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3605866366493329E-3"/>
                  <c:y val="6.61362164341474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3 297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4 112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4 053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 formatCode="General">
                  <c:v>3297</c:v>
                </c:pt>
                <c:pt idx="1">
                  <c:v>4112</c:v>
                </c:pt>
                <c:pt idx="2">
                  <c:v>4053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 общественных территорий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659203322964752E-2"/>
                  <c:y val="-4.52228954617578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76345287425808E-3"/>
                  <c:y val="-3.47596610610290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169454059251524E-3"/>
                  <c:y val="-1.76369465627957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792</c:v>
                </c:pt>
                <c:pt idx="1">
                  <c:v>421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568448"/>
        <c:axId val="114574464"/>
        <c:axId val="0"/>
      </c:bar3DChart>
      <c:catAx>
        <c:axId val="12656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0" b="1">
                <a:solidFill>
                  <a:srgbClr val="FFFF00"/>
                </a:solidFill>
              </a:defRPr>
            </a:pPr>
            <a:endParaRPr lang="ru-RU"/>
          </a:p>
        </c:txPr>
        <c:crossAx val="114574464"/>
        <c:crosses val="autoZero"/>
        <c:auto val="1"/>
        <c:lblAlgn val="ctr"/>
        <c:lblOffset val="100"/>
        <c:noMultiLvlLbl val="0"/>
      </c:catAx>
      <c:valAx>
        <c:axId val="114574464"/>
        <c:scaling>
          <c:orientation val="minMax"/>
          <c:max val="16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chemeClr val="bg1"/>
                </a:solidFill>
              </a:defRPr>
            </a:pPr>
            <a:endParaRPr lang="ru-RU"/>
          </a:p>
        </c:txPr>
        <c:crossAx val="126568448"/>
        <c:crosses val="autoZero"/>
        <c:crossBetween val="between"/>
        <c:majorUnit val="4000"/>
      </c:valAx>
      <c:spPr>
        <a:noFill/>
        <a:ln w="25398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600" b="1" spc="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9439390553618171E-3"/>
          <c:y val="0.68056175704663513"/>
          <c:w val="0.81445766152025934"/>
          <c:h val="0.21737488569646107"/>
        </c:manualLayout>
      </c:layout>
      <c:overlay val="0"/>
      <c:spPr>
        <a:effectLst>
          <a:outerShdw blurRad="50800" sx="1000" sy="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600" b="1" spc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430311022163356"/>
          <c:y val="8.5197893489622506E-2"/>
          <c:w val="0.76970916612451967"/>
          <c:h val="0.67205277112195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9642941538569256E-3"/>
                  <c:y val="3.5565363631114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49457220959642E-3"/>
                  <c:y val="4.8370625486961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732840684651356E-3"/>
                  <c:y val="-1.677112809527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775924591493497E-3"/>
                  <c:y val="-5.0277953518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118536</c:v>
                </c:pt>
                <c:pt idx="1">
                  <c:v>81774</c:v>
                </c:pt>
                <c:pt idx="2">
                  <c:v>84386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работ по перевозке пассажиров и багажа автомобильным транспортом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2"/>
              <c:layout>
                <c:manualLayout>
                  <c:x val="2.9640607632456465E-3"/>
                  <c:y val="1.8016861300824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820303816229319E-3"/>
                  <c:y val="-1.645886267577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12538</c:v>
                </c:pt>
                <c:pt idx="1">
                  <c:v>12488</c:v>
                </c:pt>
                <c:pt idx="2">
                  <c:v>12488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40480"/>
        <c:axId val="114579072"/>
        <c:axId val="0"/>
      </c:bar3DChart>
      <c:catAx>
        <c:axId val="1267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0" b="1"/>
            </a:pPr>
            <a:endParaRPr lang="ru-RU"/>
          </a:p>
        </c:txPr>
        <c:crossAx val="114579072"/>
        <c:crosses val="autoZero"/>
        <c:auto val="1"/>
        <c:lblAlgn val="ctr"/>
        <c:lblOffset val="100"/>
        <c:noMultiLvlLbl val="0"/>
      </c:catAx>
      <c:valAx>
        <c:axId val="114579072"/>
        <c:scaling>
          <c:orientation val="minMax"/>
          <c:max val="16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6740480"/>
        <c:crosses val="autoZero"/>
        <c:crossBetween val="between"/>
        <c:majorUnit val="40000"/>
      </c:valAx>
      <c:spPr>
        <a:noFill/>
        <a:ln w="254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7.1471206892024753E-3"/>
          <c:y val="0.83048514043806665"/>
          <c:w val="0.94901302027872658"/>
          <c:h val="0.1695148068117251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</c:spPr>
    </c:backWall>
    <c:plotArea>
      <c:layout>
        <c:manualLayout>
          <c:layoutTarget val="inner"/>
          <c:xMode val="edge"/>
          <c:yMode val="edge"/>
          <c:x val="0.16244686716865098"/>
          <c:y val="5.767729042272389E-2"/>
          <c:w val="0.76378109455343535"/>
          <c:h val="0.729196242841559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автомобильных дорог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66588</c:v>
                </c:pt>
                <c:pt idx="1">
                  <c:v>28755</c:v>
                </c:pt>
                <c:pt idx="2">
                  <c:v>31367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автомобильных дорог</c:v>
                </c:pt>
              </c:strCache>
            </c:strRef>
          </c:tx>
          <c:spPr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51948</c:v>
                </c:pt>
                <c:pt idx="1">
                  <c:v>53019</c:v>
                </c:pt>
                <c:pt idx="2">
                  <c:v>53019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409664"/>
        <c:axId val="114580800"/>
        <c:axId val="0"/>
      </c:bar3DChart>
      <c:catAx>
        <c:axId val="1274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14580800"/>
        <c:crosses val="autoZero"/>
        <c:auto val="1"/>
        <c:lblAlgn val="ctr"/>
        <c:lblOffset val="100"/>
        <c:noMultiLvlLbl val="0"/>
      </c:catAx>
      <c:valAx>
        <c:axId val="11458080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rgbClr val="FFFF00">
                    <a:alpha val="99000"/>
                  </a:srgbClr>
                </a:solidFill>
                <a:effectLst>
                  <a:outerShdw blurRad="50800" dist="50800" dir="1800000" algn="ctr" rotWithShape="0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27409664"/>
        <c:crosses val="autoZero"/>
        <c:crossBetween val="between"/>
        <c:majorUnit val="30000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0"/>
          <c:y val="0.87560586841538424"/>
          <c:w val="0.98457611852651306"/>
          <c:h val="0.12439413158461576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2469225989211519"/>
          <c:y val="7.1393425036119146E-2"/>
          <c:w val="0.6363264317784656"/>
          <c:h val="0.438545099334040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сельского хозяйства"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627</c:v>
                </c:pt>
                <c:pt idx="1">
                  <c:v>589</c:v>
                </c:pt>
                <c:pt idx="2">
                  <c:v>589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малого и среднего предпринимательства"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-2.9640607632456465E-3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640607632456465E-3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389032975175989E-2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250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996864"/>
        <c:axId val="127545856"/>
        <c:axId val="0"/>
      </c:bar3DChart>
      <c:catAx>
        <c:axId val="12899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7545856"/>
        <c:crosses val="autoZero"/>
        <c:auto val="1"/>
        <c:lblAlgn val="ctr"/>
        <c:lblOffset val="100"/>
        <c:noMultiLvlLbl val="0"/>
      </c:catAx>
      <c:valAx>
        <c:axId val="127545856"/>
        <c:scaling>
          <c:orientation val="minMax"/>
          <c:max val="1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28996864"/>
        <c:crosses val="autoZero"/>
        <c:crossBetween val="between"/>
        <c:majorUnit val="500"/>
      </c:valAx>
      <c:spPr>
        <a:noFill/>
        <a:ln w="25405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8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6302334197851057E-2"/>
          <c:y val="0.58741757262520045"/>
          <c:w val="0.95655130363243313"/>
          <c:h val="0.21309492525026555"/>
        </c:manualLayout>
      </c:layout>
      <c:overlay val="0"/>
      <c:txPr>
        <a:bodyPr/>
        <a:lstStyle/>
        <a:p>
          <a:pPr>
            <a:defRPr sz="180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65100">
        <a:schemeClr val="accent1">
          <a:alpha val="40000"/>
        </a:schemeClr>
      </a:glow>
      <a:softEdge rad="0"/>
    </a:effectLst>
  </c:spPr>
  <c:txPr>
    <a:bodyPr/>
    <a:lstStyle/>
    <a:p>
      <a:pPr>
        <a:defRPr sz="1699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</c:spPr>
    </c:backWall>
    <c:plotArea>
      <c:layout>
        <c:manualLayout>
          <c:layoutTarget val="inner"/>
          <c:xMode val="edge"/>
          <c:yMode val="edge"/>
          <c:x val="0.18023123174812486"/>
          <c:y val="0.10947091524695615"/>
          <c:w val="0.76378109455343535"/>
          <c:h val="0.598261372757384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"Муниципальное имущество Осинского городского округа" (ремонт и содержание, приобретение жилья детям-сиротам)</c:v>
                </c:pt>
              </c:strCache>
            </c:strRef>
          </c:tx>
          <c:spPr>
            <a:solidFill>
              <a:srgbClr val="65ED65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18623</c:v>
                </c:pt>
                <c:pt idx="1">
                  <c:v>12663</c:v>
                </c:pt>
                <c:pt idx="2">
                  <c:v>12688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"Земельные ресурсы Осинского городского округа"</c:v>
                </c:pt>
              </c:strCache>
            </c:strRef>
          </c:tx>
          <c:spPr>
            <a:solidFill>
              <a:schemeClr val="accent2"/>
            </a:solidFill>
            <a:ln w="6350"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914800830741188E-3"/>
                  <c:y val="-4.581020579242998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650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29601661482376E-3"/>
                  <c:y val="2.2905102896215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914800830741188E-3"/>
                  <c:y val="-2.2906906447624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1481</c:v>
                </c:pt>
                <c:pt idx="1">
                  <c:v>1424</c:v>
                </c:pt>
                <c:pt idx="2">
                  <c:v>1048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099264"/>
        <c:axId val="127548160"/>
        <c:axId val="0"/>
      </c:bar3DChart>
      <c:catAx>
        <c:axId val="12909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>
                <a:solidFill>
                  <a:schemeClr val="bg1"/>
                </a:solidFill>
              </a:defRPr>
            </a:pPr>
            <a:endParaRPr lang="ru-RU"/>
          </a:p>
        </c:txPr>
        <c:crossAx val="127548160"/>
        <c:crosses val="autoZero"/>
        <c:auto val="1"/>
        <c:lblAlgn val="ctr"/>
        <c:lblOffset val="100"/>
        <c:noMultiLvlLbl val="0"/>
      </c:catAx>
      <c:valAx>
        <c:axId val="127548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ru-RU"/>
          </a:p>
        </c:txPr>
        <c:crossAx val="129099264"/>
        <c:crosses val="autoZero"/>
        <c:crossBetween val="between"/>
        <c:majorUnit val="7000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 b="1" spc="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spc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0426705834993806"/>
          <c:w val="0.938789182554435"/>
          <c:h val="0.1888614107811975"/>
        </c:manualLayout>
      </c:layout>
      <c:overlay val="1"/>
      <c:spPr>
        <a:effectLst>
          <a:outerShdw blurRad="50800" sx="1000" sy="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2000" b="1" spc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g"/><Relationship Id="rId4" Type="http://schemas.openxmlformats.org/officeDocument/2006/relationships/image" Target="../media/image5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0.02864</cdr:x>
      <cdr:y>0.0262</cdr:y>
    </cdr:from>
    <cdr:to>
      <cdr:x>0.63199</cdr:x>
      <cdr:y>0.4698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253663" y="149449"/>
          <a:ext cx="5343819" cy="2530357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системы условий и мероприятий, способствующих реализации и увеличению потенциала молодежи, воспитанию гражданственности и организации созидательного досуга в молодежной среде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857 тыс.руб.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endParaRPr lang="ru-RU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0.01215</cdr:x>
      <cdr:y>0.3198</cdr:y>
    </cdr:from>
    <cdr:to>
      <cdr:x>0.21283</cdr:x>
      <cdr:y>0.75167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8519" y="2132856"/>
          <a:ext cx="1791883" cy="28803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0.05354</cdr:x>
      <cdr:y>0.0625</cdr:y>
    </cdr:from>
    <cdr:to>
      <cdr:x>0.15715</cdr:x>
      <cdr:y>0.22123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522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0.0617</cdr:x>
      <cdr:y>0.0625</cdr:y>
    </cdr:from>
    <cdr:to>
      <cdr:x>0.16531</cdr:x>
      <cdr:y>0.22123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4530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0.07754</cdr:x>
      <cdr:y>0.09225</cdr:y>
    </cdr:from>
    <cdr:to>
      <cdr:x>0.18078</cdr:x>
      <cdr:y>0.25099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6791" y="531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0.07147</cdr:y>
    </cdr:from>
    <cdr:to>
      <cdr:x>0.64516</cdr:x>
      <cdr:y>0.35043</cdr:y>
    </cdr:to>
    <cdr:pic>
      <cdr:nvPicPr>
        <cdr:cNvPr id="7" name="Picture 13" descr="0_8d8db_14d63ca1_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600399" y="476672"/>
          <a:ext cx="2160240" cy="18604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0.01177</cdr:x>
      <cdr:y>0.00352</cdr:y>
    </cdr:from>
    <cdr:to>
      <cdr:x>0.97604</cdr:x>
      <cdr:y>0.06186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08521" y="24160"/>
          <a:ext cx="8892480" cy="4001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Значимые мероприятия  в области физической культуры в 2022 году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0.08871</cdr:x>
      <cdr:y>0.08227</cdr:y>
    </cdr:from>
    <cdr:to>
      <cdr:x>0.3871</cdr:x>
      <cdr:y>0.3448</cdr:y>
    </cdr:to>
    <cdr:pic>
      <cdr:nvPicPr>
        <cdr:cNvPr id="10" name="Рисунок 9" descr="C:\Users\SC-0206\Desktop\Фото\Сельские 2021\баскетбол.jpg"/>
        <cdr:cNvPicPr/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2087" y="548680"/>
          <a:ext cx="2664296" cy="1750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0.01215</cdr:x>
      <cdr:y>0.71928</cdr:y>
    </cdr:from>
    <cdr:to>
      <cdr:x>0.25</cdr:x>
      <cdr:y>0.97765</cdr:y>
    </cdr:to>
    <cdr:pic>
      <cdr:nvPicPr>
        <cdr:cNvPr id="11" name="Рисунок 10" descr="C:\Users\SC-0206\Desktop\Фото\Сельские 2021\волейбол девушки.jpg"/>
        <cdr:cNvPicPr/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8519" y="4797152"/>
          <a:ext cx="2123728" cy="17231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0.15125</cdr:x>
      <cdr:y>0.05264</cdr:y>
    </cdr:from>
    <cdr:to>
      <cdr:x>0.2857</cdr:x>
      <cdr:y>0.11843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96144" y="288032"/>
          <a:ext cx="1152127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17 095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0.31931</cdr:x>
      <cdr:y>0.05264</cdr:y>
    </cdr:from>
    <cdr:to>
      <cdr:x>0.44536</cdr:x>
      <cdr:y>0.11843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36271" y="288032"/>
          <a:ext cx="1080153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16 707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0.47897</cdr:x>
      <cdr:y>0.05264</cdr:y>
    </cdr:from>
    <cdr:to>
      <cdr:x>0.60502</cdr:x>
      <cdr:y>0.11843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104455" y="288052"/>
          <a:ext cx="1080121" cy="36001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16 728</a:t>
          </a:r>
          <a:endParaRPr lang="ru-RU" sz="1800" b="1" dirty="0">
            <a:solidFill>
              <a:srgbClr val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0.36579</cdr:x>
      <cdr:y>0</cdr:y>
    </cdr:from>
    <cdr:to>
      <cdr:x>0.50148</cdr:x>
      <cdr:y>0.0625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55986" y="-1032444"/>
          <a:ext cx="1170719" cy="40181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9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15 044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0.50418</cdr:x>
      <cdr:y>0.0385</cdr:y>
    </cdr:from>
    <cdr:to>
      <cdr:x>0.62185</cdr:x>
      <cdr:y>0.09953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2" y="216016"/>
          <a:ext cx="1008353" cy="342427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solidFill>
            <a:schemeClr val="bg1">
              <a:lumMod val="95000"/>
            </a:schemeClr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94 262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0.25209</cdr:x>
      <cdr:y>0.0385</cdr:y>
    </cdr:from>
    <cdr:to>
      <cdr:x>0.37813</cdr:x>
      <cdr:y>0.09954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10800000" flipV="1">
          <a:off x="2160239" y="216016"/>
          <a:ext cx="1080079" cy="342483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solidFill>
            <a:schemeClr val="bg1">
              <a:lumMod val="95000"/>
            </a:schemeClr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131 074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0.75627</cdr:x>
      <cdr:y>0.0385</cdr:y>
    </cdr:from>
    <cdr:to>
      <cdr:x>0.87391</cdr:x>
      <cdr:y>0.09953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10800000" flipV="1">
          <a:off x="6480716" y="216024"/>
          <a:ext cx="1008113" cy="342419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solidFill>
            <a:schemeClr val="bg1">
              <a:lumMod val="95000"/>
            </a:schemeClr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96 874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0.48734</cdr:x>
      <cdr:y>0</cdr:y>
    </cdr:from>
    <cdr:to>
      <cdr:x>0.61338</cdr:x>
      <cdr:y>0.07305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70716" y="0"/>
          <a:ext cx="1052803" cy="4208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81 774</a:t>
          </a:r>
          <a:endParaRPr lang="ru-RU" sz="2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0.3192</cdr:x>
      <cdr:y>0.05033</cdr:y>
    </cdr:from>
    <cdr:to>
      <cdr:x>0.40323</cdr:x>
      <cdr:y>0.1098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5351" y="304700"/>
          <a:ext cx="720080" cy="3600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877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0.52099</cdr:x>
      <cdr:y>0.05033</cdr:y>
    </cdr:from>
    <cdr:to>
      <cdr:x>0.6049</cdr:x>
      <cdr:y>0.11023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533" y="304700"/>
          <a:ext cx="719090" cy="36266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789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0.73095</cdr:x>
      <cdr:y>0.05033</cdr:y>
    </cdr:from>
    <cdr:to>
      <cdr:x>0.81498</cdr:x>
      <cdr:y>0.10965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263743" y="304700"/>
          <a:ext cx="720080" cy="35915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869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0.7981</cdr:y>
    </cdr:from>
    <cdr:to>
      <cdr:x>0.55418</cdr:x>
      <cdr:y>0.92773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0" y="4831912"/>
          <a:ext cx="4748949" cy="784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5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кадрового потенциала в с/х</a:t>
          </a:r>
        </a:p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5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и организационное сопровождение сельхозтоваропроизводителей</a:t>
          </a:r>
          <a:endParaRPr lang="ru-RU" sz="1500" b="1" kern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0.50972</cdr:x>
      <cdr:y>0.06378</cdr:y>
    </cdr:from>
    <cdr:to>
      <cdr:x>0.61714</cdr:x>
      <cdr:y>0.13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41782" y="353636"/>
          <a:ext cx="936104" cy="3671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14 087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917B01D-6747-4CFF-9C51-0E78E5342929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B263BF98-A02C-4B16-B833-3763E696F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78CB-8D33-4674-A3A4-F343AC44AAD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5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«Эффективное управление земельными ресурсами и имуществом Осинского муниципального района»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предусмотрено 5560 тыс. рублей ежегодно,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план на 2015 год составил – 7111 тыс. рублей. 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в рамках муниципальной программы нацелена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плановых показателей по доходам от использования муниципального имущества, арендной платы за землю и доходов от продажи земельных участков;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обеспечение эффективного управления, распоряжения, использования и сохранности муниципального имущества, находящегося в собственности Осинского муниципального района;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задолженности за аренду имущества, находящегося в собственности Осинского муниципального района.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мероприятия: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проведение предпродажной подготовки объектов муниципальной казны, расходы на 2015 год были запланированы в сумме 242,5 тыс. руб., на 2016 год потребность составляет 466 тыс. руб.,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2017- 2018 годы - по 426 тыс. рублей ежегодно.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Средства направляются на основные мероприятия: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технической экспертизы, изготовление технической документации на объекты муниципальной недвижимости, получение сведений об объектах учета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 240,0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независимой оценки рыночной стоимости объектов муниципальной собственности ежегодно по 119 тыс. рублей.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запланировано 546 тыс. рублей, на 2017- 2018 годы - по 586 тыс. рублей ежегодно. С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окращение расходов по сравнению с 2015 годом связано с выполнением необходимых работ по текущему ремонту объектов.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Расходы на мероприятия по землеустройству и землепользованию уменьшились по сравнению с 2015 годом на 43% и составляют 1000,0 тыс. руб. В 2016 году средства направляются на: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комплексных кадастровых работ 304,0 тыс. руб. (38 з/уч);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В первоначальном бюджете 2015 года было запланировано сформировать для продажи 170 зем/участков, на текущую дату сформировано 14 участков.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 обеспечение деятельности Комитета имущественных и земельных отношений в проекте бюджета предусмотрено 3548 тыс. руб. ежегодно. 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A5E6AE-C1DA-47A4-8B31-B5E1E39C0F4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37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0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МП «Развитие транспортной системы Осинского муниципального района» предусмотрено 60754,9 тыс. рублей, в том числе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г. – 19774 тыс. рублей;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 г. – 20490 тыс. рублей;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г. – 20490 тыс. рублей. 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первоначальном плане на 2015 год было запланировано 18536 тыс.рублей. Р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асходы на 2016 год увеличились в сравнении с 2015 годом на 4478,4 тыс. руб.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мероприятия дорожного фонда и организацию перевозок пассажиров и грузов на маршрутах внутреннего водного транспорта. Расшифровка средств дорожного фонда представлена следующим слайдом. Финансовое обеспечение перевозок пассажиров и грузов на маршрутах внутреннего водного транспорта составляет 2511,4 тыс. рублей ежегодно. За счет указанных средств планируется содержать паром СП-16 в ненавигационный период. 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первоначальном бюджете 2015 года данные средства были предусмотрены в сумме 3930 тыс. руб.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на 2016-2018 годы средств на организацию перевозок пассажиров автомобильным транспортом не предусмотрено.</a:t>
            </a:r>
            <a:endParaRPr lang="ru-RU" alt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данной программы осуществляется в рамках дорожного фонда Осинского муниципального района. </a:t>
            </a:r>
            <a:endParaRPr lang="ru-RU" altLang="ru-RU" sz="13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40052-AD77-44DE-99E2-B7C5DED0AE54}" type="slidenum">
              <a:rPr lang="ru-RU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Порядком формирования и использования бюджетных ассигнований дорожного фонда Осинского муниципального района объем фонда рассчитан исходя из прогнозируемого объема доходов бюджета Осинского муниципального района от: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акцизов на автомобильный бензин, прямогонный бензин, дизельное топливо, моторные масла для дизельных и карбюраторных (инжекторных) двигателей, производимые на территории Российской Федерации, подлежащих зачислению в  бюджета района в размере 100% доходов бюджета;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Tx/>
              <a:buChar char="-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транспортного налога до 50 % доходов бюджета.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дорожного фонда направляются на: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Ремонт автомобильных дорог. Финансовое обеспечение составляет 3147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транспортно-эксплуатационного состояния сети автомобильных дорог. Планируется отремонтировать 7,822 км. автомобильных дорог: 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год: ремонт автомобильной дороги «Гамицы-Козлово»,1,239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год: подъезд к г.Оса, 1,330 км; участок а/дороги «Кукуштан-Чайковский-Лесной», 2,833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 год: участок а/дороги «Устиново-Новозалесново-Кашкара», 1,2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год: участок а/дороги «Гремяча-Верхняя Чермода», 1,220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Содержание автомобильных дорог. Финансовое обеспечение составляет на 2016 год 14116,0 тыс. рублей, на 2017-2018 годы по 14832,0 тыс. рублей.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доли ДТП с сопутствующими неудовлетворительными дорожными условиями из общего количества ДТП на автомобильных дорогах. За счет указанных средств планируется содержать 157,386 км автомобильных дорог ежегодно.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F170004-6F74-4518-BF8C-4B1D282328D2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39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67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проекте бюджета Осинского муниципального района на 2016 год и на плановый период 2017 - 2018 годы предусмотрены расходы на реализацию муниципальной программы «Развитие сельского хозяйства  Осинского муниципального района» в сумме 8039,0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в проекте бюджета на 2016 год составили 96,3 % к первоначальному бюджету на 2015 год (8345,0 тыс. рублей).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муниципальной программы является повышение занятости, доходов сельского населения, а также рост доходности и эффективности сельскохозяйственных товаропроизводителей.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муниципальной программы в районе ожидается: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увеличение доли прибыльных сельскохозяйственных предприятий  до 85%;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рост среднемесячной заработной платы в сельском хозяйстве на 46,4%;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рост производительности труда в сельском хозяйстве более чем в 1,8 раза;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увеличение  производства  сельскохозяйственной продукции в малых формах хозяйствования более чем в 4 раза;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создание 1 убойного пункта.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подпрограммы: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Подпрограмма «Развитие приоритетных отраслей сельского хозяйства и эффективное использование ресурсного потенциала предприятий».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предусмотрено в сумме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4832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Основными задачами реализации данной подпрограммы является: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стимулирование сельскохозяйственных товаропроизводителей к постоянной инновационной и инвестиционной деятельности;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вовлечение в оборот неиспользуемых земель сельскохозяйственного назначения;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кадрового потенциала в сельском хозяйстве.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Подпрограмма «Поддержка малых форм хозяйствования». 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предусмотрено в сумме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3207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задачи данной подпрограммы включают в себя: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КФХ, ИП, занимающихся сельскохозяйственным производством;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субъектов малых форм хозяйствования, реализующих проекты в сфере производства и переработки сельскохозяйственной продукции.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86EFF-1FE1-42CB-B62D-788C2F4C9D85}" type="slidenum">
              <a:rPr lang="ru-RU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«Эффективное управление земельными ресурсами и имуществом Осинского муниципального района»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предусмотрено 5560 тыс. рублей ежегодно,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план на 2015 год составил – 7111 тыс. рублей. 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в рамках муниципальной программы нацелена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плановых показателей по доходам от использования муниципального имущества, арендной платы за землю и доходов от продажи земельных участков;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обеспечение эффективного управления, распоряжения, использования и сохранности муниципального имущества, находящегося в собственности Осинского муниципального района;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задолженности за аренду имущества, находящегося в собственности Осинского муниципального района.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мероприятия: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проведение предпродажной подготовки объектов муниципальной казны, расходы на 2015 год были запланированы в сумме 242,5 тыс. руб., на 2016 год потребность составляет 466 тыс. руб.,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2017- 2018 годы - по 426 тыс. рублей ежегодно.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Средства направляются на основные мероприятия: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технической экспертизы, изготовление технической документации на объекты муниципальной недвижимости, получение сведений об объектах учета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 240,0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независимой оценки рыночной стоимости объектов муниципальной собственности ежегодно по 119 тыс. рублей.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запланировано 546 тыс. рублей, на 2017- 2018 годы - по 586 тыс. рублей ежегодно. С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окращение расходов по сравнению с 2015 годом связано с выполнением необходимых работ по текущему ремонту объектов.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Расходы на мероприятия по землеустройству и землепользованию уменьшились по сравнению с 2015 годом на 43% и составляют 1000,0 тыс. руб. В 2016 году средства направляются на: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комплексных кадастровых работ 304,0 тыс. руб. (38 з/уч);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В первоначальном бюджете 2015 года было запланировано сформировать для продажи 170 зем/участков, на текущую дату сформировано 14 участков.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 обеспечение деятельности Комитета имущественных и земельных отношений в проекте бюджета предусмотрено 3548 тыс. руб. ежегодно. 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A5E6AE-C1DA-47A4-8B31-B5E1E39C0F4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42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0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9420C-5B7A-4A23-9910-AE6108B091A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035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806" indent="-228806">
              <a:spcBef>
                <a:spcPct val="0"/>
              </a:spcBef>
            </a:pPr>
            <a:r>
              <a:rPr lang="ru-RU" altLang="ru-RU" sz="1300" b="1" dirty="0">
                <a:latin typeface="Times New Roman" pitchFamily="18" charset="0"/>
              </a:rPr>
              <a:t>1. Содержание ОМСУ 17502,3 тыс.руб., в том числе: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Глава муниципального района – 1271,5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Руководитель КСП – 966,0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КСП – 1671,1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Председатель ЗС – 1106,1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Депутаты ЗС – 251,7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Аппарат ЗС – 997,3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Представительные расходы ЗС – 89,5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УЭР - 3096,4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УРИ – 4418,0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УСР – 3634,7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Мероприятия, осуществляемые органами местного самоуправления Осинского муниципального района в рамках непрограммных направлений расходов</a:t>
            </a:r>
            <a:endParaRPr lang="ru-RU" alt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резервный фонд предусмотрен в сумме 1500,0 тыс. рублей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предоставление услуг по опубликованию муниципальных правовых актов и доведению до сведения жителей официальной информации предлагается предусмотреть средства в сумме 323,0 тыс. рублей  ежегодно в том числе: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предоставление услуг на публикацию официальной информации Земского собрания Осинского муниципального района расходы запланированы на уровне 2015 года в сумме 100,0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2. предоставление услуг по созданию, размещению, прокату в эфире телевещания видеоматериалов о деятельности Земского собрания Осинского муниципального района расходы запланированы на уровне 2015 года в сумме 168,0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созданию, размещению, прокату радиопередач в эфире радиоматериалов о деятельности Земского собрания Осинского муниципального района расходы запланированы на уровне 2015 года в сумме 55,0 тыс. руб.,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выплаты Почетным гражданам   Осинского муниципального района на 2016-2018 годы  предусмотрено по 229,0 тыс. рублей ежегодно. Расходы увеличились на 12,0 тыс. рублей в связи с изменением  количество получателей, которое в 2016 году может составить 18 человек. Планирование данных расходов осуществлялось в соответствии с решением Земского собрания Осинского муниципального района от 26.09.2013г. № 284 «Об утверждении Положения о почетном звании «Почетный гражданин Осинского муниципального района»;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субсидии социально-ориентированным некоммерческим организациям на проведение социально-значимых и спортивных мероприятий на 2016-2018 годы запланированы в сумме 878,000 тыс. руб. ежегодно. 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018" indent="-284884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858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5401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125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8486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6845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20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56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27E57B0-FCC4-4C57-97E0-B4B53518BC53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45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50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806" indent="-228806">
              <a:spcBef>
                <a:spcPct val="0"/>
              </a:spcBef>
            </a:pPr>
            <a:r>
              <a:rPr lang="ru-RU" altLang="ru-RU" sz="1300" b="1" dirty="0">
                <a:latin typeface="Times New Roman" pitchFamily="18" charset="0"/>
              </a:rPr>
              <a:t>1. Содержание ОМСУ 17502,3 тыс.руб., в том числе: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Глава муниципального района – 1271,5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Руководитель КСП – 966,0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КСП – 1671,1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Председатель ЗС – 1106,1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Депутаты ЗС – 251,7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Аппарат ЗС – 997,3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Представительные расходы ЗС – 89,5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УЭР - 3096,4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УРИ – 4418,0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УСР – 3634,7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Мероприятия, осуществляемые органами местного самоуправления Осинского муниципального района в рамках непрограммных направлений расходов</a:t>
            </a:r>
            <a:endParaRPr lang="ru-RU" alt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резервный фонд предусмотрен в сумме 1500,0 тыс. рублей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предоставление услуг по опубликованию муниципальных правовых актов и доведению до сведения жителей официальной информации предлагается предусмотреть средства в сумме 323,0 тыс. рублей  ежегодно в том числе: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предоставление услуг на публикацию официальной информации Земского собрания Осинского муниципального района расходы запланированы на уровне 2015 года в сумме 100,0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2. предоставление услуг по созданию, размещению, прокату в эфире телевещания видеоматериалов о деятельности Земского собрания Осинского муниципального района расходы запланированы на уровне 2015 года в сумме 168,0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созданию, размещению, прокату радиопередач в эфире радиоматериалов о деятельности Земского собрания Осинского муниципального района расходы запланированы на уровне 2015 года в сумме 55,0 тыс. руб.,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выплаты Почетным гражданам   Осинского муниципального района на 2016-2018 годы  предусмотрено по 229,0 тыс. рублей ежегодно. Расходы увеличились на 12,0 тыс. рублей в связи с изменением  количество получателей, которое в 2016 году может составить 18 человек. Планирование данных расходов осуществлялось в соответствии с решением Земского собрания Осинского муниципального района от 26.09.2013г. № 284 «Об утверждении Положения о почетном звании «Почетный гражданин Осинского муниципального района»;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субсидии социально-ориентированным некоммерческим организациям на проведение социально-значимых и спортивных мероприятий на 2016-2018 годы запланированы в сумме 878,000 тыс. руб. ежегодно. 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018" indent="-284884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858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5401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125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8486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6845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20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56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27E57B0-FCC4-4C57-97E0-B4B53518BC53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46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Общегосударственные вопросы: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в прогнозе на 2016 год расходы уменьшились на 27349,4 тыс.руб.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органов местного самоуправления снизились на 7,4 </a:t>
            </a:r>
            <a:r>
              <a:rPr lang="ru-RU" altLang="ru-R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2015 годом.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предоставлению услуг по опубликованию муниципальных правовых актов и доведению до сведения жителей официальной информации, публикация официальной информации Земского собрания по аппарату администрации расходы запланированы в сумме 961,0 тыс. рублей, расходы по данным услугам по сравнению с 2015 годом не изменились.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транспортных услуг и услуги по техническому обслуживанию здания администрации Осинского муниципального района произошло увеличение расходов на 6,6% по сравнению с 2015 годом. Рост расходов связан с повышением фонда оплаты труда.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предусмотрены расходы на предоставление субсидии некоммерческим организациям в объеме 878,0 тыс. рублей. Средства направлены на оказание поддержки социально-ориентированным некоммерческим организациям, из них: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психологической поддержки «Доверие» объем финансирования на 2016 год составит 33,0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Осинская районная организация ветеранов (пенсионеров) войны и труда объем финансирования на 2016 год составит 225,0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«Общество инвалидов» объем финансирования на 2016 год составит 199,0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ветеранов участников боевых действий «Гранит» объем финансирования на 2016 год составит 190,0 тыс. рублей ежегодно.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 Женщин» объем финансирования на 2016 год составит 30,0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«Мать защитника отечества» объем финансирования на 2016 год составит 40,0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«Оса мастеровая» объем финансирования на 2016 год составит 20,0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 пенсионеров России» объем финансирования на 2016 год составит 41,0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 слепых» объем финансирования на 2016 год составит 100,0 тыс. рублей ежегодно.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предусмотрен в сумме 1500 тыс. руб. в проекте бюджета на 2016 год.</a:t>
            </a: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подпрограммы «Управление муниципальным имуществом Осинского муниципального района» муниципальной программы "Эффективное управление земельными ресурсами и имуществом Осинского муниципального района« в проекте бюджета на 2016-2018 годы предусмотрены средства в объеме 1011,7 тыс. руб. ежегодно. Расходы на  проведение предпродажной подготовки объектов муниципальной казны в 2015 году составляют 190,8 тыс. руб., на 2016 год потребность составляет 465,5 тыс. руб.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направляются на реализацию следующих основных мероприятий: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проведение технической экспертизы, изготовление технической документации на объекты муниципальной недвижимости 240,0 тыс. руб.;</a:t>
            </a:r>
          </a:p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оценки рыночной стоимости объектов муниципальной собственности 118,5 тыс. руб.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 предусмотрено 546,2 тыс. руб. (в т.ч. оплата услуг теплоснабжения административного здания д. Пермякова, ул. Ленина, 10 -212,3 тыс. руб., страхование муниципального имущества -72,0 тыс. руб., оплата услуг по опубликованию в печатном издании информации о проведении аукционов, конкурсов по продаже муниципального имущества -117,0 тыс. руб., перечисление в фонд капремонта -75,9 тыс. руб., содержание и ремонт муниципального имущества -69,0 тыс. руб.). Уменьшение расходов по сравнению с 2015 годом на 4083,5 тыс. руб. связано с выполненными работами по текущему ремонту объектов (ремонт скважины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п.Лесной -637,0 тыс. руб., ремонт крыши здания по ул.Октябрьской, 89 г.Оса -382,2 тыс. руб., ремонт здания для МФЦ в г.Оса -2466,4 тыс. руб.)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других обязательств государства (представительские расходы) по аппарату администрации запланированы в сумме 766,5 тыс. руб. Планирование  представительских расходов на мероприятия администрации Осинского муниципального района произведено в соответствии  с Постановлением главы №381 от 15.04.2008 г. с учетом изменений №398 от 22.06.2012 года. Представительские расходы по Земскому собранию запланированы в сумме 78,1 тыс. руб. на основании решения Земского собрания № 213 от 25.10.2012г.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конкурс поселений, входящих в состав Осинского муниципального района, по достижению наиболее результативных значений показателей социально-экономического развития в сумме 300 тыс. руб. 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деятельность: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органов местного самоуправления увеличились на 157,7 тыс. руб. по сравнению с 2015 годом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ведомственной целевой программы ««Обеспечение безопасности жизнедеятельности населения ОМР на 2016-2018 годы» »  в проекте бюджета на 2016-2018 годы предусмотрены средства в объеме 4693,3 тыс. руб. ежегодно.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экономика: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рыболовство (0405)</a:t>
            </a:r>
            <a:endParaRPr lang="ru-RU" alt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сельского хозяйства Осинского муниципального района на 2016-2018 годы» в бюджете на 2016 год запланировано 8039,0 тыс. рублей. Реализация программы в проекте бюджета на 2016 год запланирована 100%.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направляются на: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сельскохозяйственных товаропроизводителей к постоянной инновационной и инвестиционной деятельности;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использования ресурсного потенциала в сельскохозяйственных предприятиях;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малых форм хозяйствования в АПК;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кадрового потенциала и информационное обеспечение в АПК.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Водное хозяйство  (0406)</a:t>
            </a:r>
          </a:p>
          <a:p>
            <a:pPr indent="453555" algn="just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2014-2017 годах на условиях софинансирования мероприятий подпрограммы «Развитие водохозяйственного комплекса Пермского края» государственной программы Пермского края «Воспроизводство и использование природных ресурсов Пермского края» запланированы расходы на проведение работ по берегоукреплению Воткинского водохранилища г.Оса в сумме 3166,4 тыс. руб. в 2016г. и 1033,1 тыс. руб. в 2017г.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Транспорт  (0408)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запланированы средства в сумме  2511,4 тыс. рублей на предоставление субсидий МБУ «Транспортник» по перевозке пассажиров и грузов на маршрутах внутреннего водного транспорта общего пользования в рамках муниципальной программы "Развитие транспортной системы Осинского муниципального района". За счет указанных средств планируется содержать паром СП-16 в ненавигационный период. В уточненном бюджете 2015 года данные средства были предусмотрены в сумме 3929,3 тыс. руб.</a:t>
            </a:r>
            <a:endParaRPr lang="ru-RU" alt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  (0409)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разделу 0409 «Дорожное хозяйство» расходы на 2016 год увеличились в сравнении с 2015 годом на 4339,4 тыс. руб. Расходы предусмотрены в соответствии с постановлением главы ОМР от  22.10.2009г. № 746 «Об утверждении нормативов финансовых затрат на капитальный ремонт, ремонт и содержание автомобильных дорог и искусственных сооружений на них местного значения вне границ населенных пунктов в границах ОМР и правил расчета размеров ассигнований бюджета ОМР на указанные цели» в рамках муниципальной программы "Развитие транспортной системы Осинского муниципального района". На содержание автомобильных дорог предусмотрены расходы в сумме 14116,0 тыс. рублей, за счет указанных средств планируется содержать 157,386 км. автомобильных дорог. На ремонт автомобильных дорог расходы составляют 3146,9 тыс. рублей ежегодно, в трехлетний период планируется отремонтировать 7,822 км. автомобильных дорог.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данных мероприятий в 2016-2018 гг. (ремонт, капитальный ремонт и содержание автомобильных дорог) будет осуществляться за счет средств дорожного фонда Осинского муниципального района, который формируется согласно Порядка, утвержденного решением Земского собрания ОМР.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экономики (0412) 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Расходы на мероприятия по землеустройству и землепользованию в 2016 году увеличились по сравнению с уточненным бюджетом 2015 года на 752,6 тыс. руб. и составляют 1000,0 тыс. руб. В уточненном бюджете 2015 года запланировано 134,5 тыс. руб. на формирование 14 земельных участков для продажи, для оценки з/участков запланировано 113,0 тыс. руб.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2016 году планируется реализация следующих основных мероприятий: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2804" indent="-172804"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комплексных кадастровых работ 304,0 тыс. руб. (38 з/уч);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3555" algn="just">
              <a:defRPr/>
            </a:pPr>
            <a:r>
              <a:rPr lang="ru-RU" alt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Программа развития туризма в Осинском муниципальном районе на 2013-2014 годы с целью создания благоприятных условий для полноценного развития туризма, как познавательного вида деятельности, предусмотрены средства в сумме 740,0 тыс. руб. на 2014 год. На 2015-2016 годы расходы не запланированы по причине окончания срока действия программы.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Средства подпрограммы развития малого и среднего предпринимательства Осинского муниципального района в проекте бюджета на 2016-2018 годы, средства запланированы в сумме 835,0 тыс. руб. на создание условий для развития предпринимательства в районе и финансовую поддержку субъектов МП.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Объем расходов по разделу «Образование» в уточненном бюджете 2015 года – 132663,8 тыс. рублей, в проекте бюджета 2016 года – 125431,6 тыс. рублей, по отношению к бюджету 2015 года расходы бюджета 2016 года сокращаются на 5,5% (за счет реализации инвестиционного проекта планируемого на 2015 год).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учреждений образования: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дошкольного образования (6 детских садов) - предусмотрено перечисление субсидии на выполнение муниципального задания в сумме 26205,0  тыс. рублей. По отношению к 2015 году произошло увеличение расходов на 4796,5 тыс. рублей или 2,4 % , в связи с индексацией коммунальных услуг и материальных затрат, увеличилось количество на 66 детей в 2015г. – 1727 дет., в 2016 г. – 1793 дет. Количество детских садов уменьшилось на 5 в связи с реорганизацией учреждений. 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общего образования (12 общеобразовательных школ и 1 коррекционная школа) - предусмотрено перечисление субсидии на выполнение муниципального задания в сумме 28869,7 тыс. рублей. По отношению к 2015 году произошло увеличение расходов 2433,8 тыс. рублей или 9,2 % , в связи с индексацией коммунальных услуг и материальных затрат, так же увеличилось количество на 99 детей в 2015 г. – 3642 дет., в 2016 г – 3741 дет.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дополнительного образования (ДЮСШ, ЦДТ, ДШИ) - предусмотрено перечисление субсидии на выполнение муниципального задания в сумме 40088,6 тыс. рублей. По отношению к 2015 году произошло увеличение расходов на 3421,3 тыс. рублей или 9,3 % , в связи с индексацией коммунальных услуг и материальных затрат, количество детей так же увеличилось на 119 дет. в 2015 г. – 1421 дет, в 2016 г. – 1537 дет.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прочие учреждения (МБУ ХЭГ) - предусмотрено перечисление субсидии на выполнение муниципального задания в 2016 году в сумме 5861,1 тыс. рублей, осталось на уровне  2015 года.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осуществление перевозок обучающихся, проживающих на территории района, иными организациями - предусмотрено перечисление субсидии в сумме 926,7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произошло увеличение расходов на 239,4 тыс. рублей или 34,8 % , в связи увеличением количества детей на 23, в 2015 г. – 59 дет, в 2016 г. – 82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Также в проекте бюджета на 2016 год предусмотрены расходы на организацию летнего отдыха детей в сумме 1936,6 тыс. рублей. По отношению к 2015 году произошло увеличение расходов на 223,7 тыс. рублей или 13,1 % , в связи увеличением количества детей на 49, в 2015 г. – 1657 дет, в 2016 г. – 1706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муниципальных программ: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«Развитие системы образования в ОМР на 2016-2018 годы», в проекте бюджета запланировано 20989,9 тыс. рублей. По отношению к 2015 году произошло увеличение расходов на 5282 тыс. рублей или 33,6 % , в связи с переходом МБУ «ХЭГ» из Комитета имущественных отношений в Управление образования. Средства направляются на формирование развивающей среды в образовательных учреждениях, на проведение профессиональных конкурсов, мероприятий с педагогами, юбилейных мероприятий в образовательных учреждениях, на компенсацию за наем жилья детям, проживающим в сельской местности и обучающимся на третьей ступени обучения, на публикацию в СМИ, на сайте управления образования печатных и видеоматериалов, освещающих достижения и проблемы сферы  образования, на формирование у обучающихся культуры здорового образа жизни, на создание системы духовно-нравственного воспитания обучающихся, на создание эффективной конкурентоспособной сети образовательных учреждений, на приведение материально-технической  базы муниципальных образовательных организаций в нормативное состояние, на обеспечение выполнений  функций управления образования администрации для реализации мероприятий подпрограмм.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«Культура Осинского муниципального района на 2016-2018 годы», в подпрограмме «Молодежная политика» на 2016 год в бюджете предусмотрено 554 тыс. рублей. Средства планируются на стимулирование социально-активной молодежи, поддержку творческих инициатив, укрепление института молодей семьи, а также на формирование у молодежи активной жизненной позиции, готовности к участию в общественно-политической жизни района;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Мероприятия финансируемые в 2015 году: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«Развитие сети муниципальных дошкольных образовательных учреждений на территории Осинского муниципального района на 2012-2015 годы» предусмотрены средства на реализацию инвестиционного проекта «Реконструкция существующего здания под детский сад на 80 мест по адресу: Пермский край г.Оса, ул. Гоголя, д.115» в сумме 17614,9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ИП "ПСД на инженерные сети по адресу: Пермский край, г.Оса, ул.Гоголя, 115 в сумме 427,7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ИП "Строительство инженерных сетей по адресу: Пермский край, г.Оса, ул.Гоголя, 115"  в сумме 2840,7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акупку и поставку учебного оборудования для вновь создаваемых мест в ДОО  в сумме 2774,5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На 2016 год финансирование данных мероприятий не предусмотрено.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Культура: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Расходы по отрасли «Культура, кинематография» предусмотренные в проекте бюджета на 2016 год, по сравнению с первоначальным бюджетом на 2015 год увеличились на 3437 тыс. рублей или 22,8%. Объем расходов по данной отрасли составит в 2016 году – 18472,1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2 учреждений культуры: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МБУ «Осинский МЦНКиМ» - предусмотрено перечисление субсидии на выполнение муниципального задания в сумме 7404,2 тыс. рублей. По отношению к 2015 году произошло увеличение расходов на 691,6 тыс. рублей или 10,3 % , в связи с индексацией коммунальных услуг и материальных затрат;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МУ «Осинская МЦБ» - предусмотрено перечисление субсидии на выполнение муниципального задания в сумме 5831,8 тыс. рублей. По отношению к 2015 году произошло увеличение расходов на 509,3 тыс. рублей или 9,6 % , в связи с индексацией коммунальных услуг и материальных затрат;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муниципальной программы «Культура Осинского муниципального района на 2016-2018 годы», на реализацию которой в проекте бюджета запланировано 5236,1 тыс. рублей. Средства направляются на обновление книжных фондов, на юбилейные программы и мероприятия, а также на мероприятия, способствующие росту престижа Осинской культуры среди населения района, Пермского края, России и за рубежом, на развитие внутреннего и въездного туризма в Осинском муниципальном районе. По отношению к 2015 году произошло увеличение расходов на 2236,1 тыс. рублей или 74,5 %.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расходов на строительство объекта  котельной  по адресу: Пермский край,  г.Оса, ул. Кобелева, 5  и составляют 1250,0 тыс. руб. Данные расходы включены в проект бюджета на основании ИП «Строительство котельной  по адресу: Пермский край,  г.Оса, ул. Кобелева, 5»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altLang="ru-RU" sz="1000" u="sng" dirty="0">
              <a:latin typeface="Times New Roman" pitchFamily="18" charset="0"/>
              <a:cs typeface="Times New Roman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предусмотрено финансирование 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униципальной программы "Развитие здравоохранения в Осинском муниципальном районе"  в сумме 272 тыс. рублей. на обеспечение учреждении здравоохранения медицинскими работниками по наиболее востребованным врачебным специальностям (выплата стипендий).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по разделу «Социальная политика» в уточненном бюджете 2015 года – 2499,36  тыс. рублей, на 2016 год запланировано – 2505,9  тыс. рублей. Проектом бюджета  Осинского муниципального района на 2016-2018 годы предусмотрены средства на: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доплаты к пенсиям муниципальных служащих увеличились в связи с увеличением окладов выборным должностным лицам и муниципальным служащим на 6 % с 01.01.2015г.,  изменением размера трудовой пенсии и фиксированного базового размера страховой части трудовой пенсии по старости в размере 1,114 (Постановление Правительства Российской Федерации от 23.01.2015г. №40), а также в связи с увеличением числа получателей на 5 человек и составило 59;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 г. Оса на 2016-2018 годы  запланированы в сумме по 229 тыс. руб. ежегодно. Расходы увеличились на 12,0 тыс. рублей в связи с изменением  количество получателей, которое в 2016 году может составить 18 человек; 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работников бюджетных учреждений Осинского муниципального района путевками на санаторно-курортное лечение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100,8 тыс. руб.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Физическая культура и спорт: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2016-2018годы по разделу «Физическая культура и спорт» на территории Осинского муниципального района осуществляется финансирование муниципальной программы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 спорта и формирование здорового образа жизни в Осинском муниципальном районе" в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сумме 2505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Средства направляются на развитие массового спорта и пропаганду здорового образа жизни, приобщение различных слоев населения Осинского муниципального района к регулярным занятиям физической культурой и спортом, развитие инфраструктуры для занятия массовым спортом, развитие спорта высших достижений как составляющей престижа Осинского муниципального района, развитие спектра услуг и системы подготовки спортивного резерва для лиц с ограниченными возможностями здоровья.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уточненному  бюджету 2015 года финансирование программы уменьшилось на 1665 тыс. рублей. или 60%. Средства запланированы на мероприятия с целью формирования у населения района, особенно у детей и молодежи, устойчивого интереса к занятиям физической культурой и спортом, здоровому образу жизни, на создание условий для занятий массовым спортом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Обслуживание муниципального долг: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планирования бюджета с дефицитом, для покрытия которого планируется получить кредит в банке, в проекте бюджета предусмотрены средства на обслуживание муниципального долга.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Межбюджетные трансферты: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поселений прогнозируются в 2016 году на уровне ожидаемой оценки 2015 года. Принято решение сохранить объем РФФПП, утвержденный решением Земского собрания от 25 декабря 2014г. № 413 «О бюджете Осинского муниципального  района на 2015 год и на плановый период 2016-2017 годов» в ранее утвержденном размере. В результате, на 2016 год районный фонд финансовой поддержки поселений  составит 35190,0 тыс. руб. (12,3% от собственных доходов бюджета Осинского муниципального района), на 2017 и  2018 годы РФФПП составит 31280,0 тыс. руб. ежегодно (11,3% в 2017г. и 10,8% в 2018 г. от собственных доходов).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предусмотрена компенсация дополнительных расходов, возникающих в результате решений, принятых органами местного самоуправления района, финансирование составляет 4718,4 тыс.руб. (в т.ч., Осинскому городскому поселению на ремонт очистных сооружений – 1718,4 тыс. рублей, Комаровскому сельскому поселению – 1700,0 тыс. рублей и Пальскому сельскому поселению – 1300,0 тыс. рублей на распределительные газопроводы).</a:t>
            </a:r>
          </a:p>
          <a:p>
            <a:pPr indent="453555">
              <a:lnSpc>
                <a:spcPct val="80000"/>
              </a:lnSpc>
              <a:defRPr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58" indent="-290390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371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636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504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0561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617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673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6729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403F72E-041C-4CBD-9A7A-3AF3CE96392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9420C-5B7A-4A23-9910-AE6108B091A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36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A3F0-95B6-4E43-B58D-6DB2FC1DECA5}" type="slidenum">
              <a:rPr lang="ru-RU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0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Реализация социально-значимых инвестиционных проектов, формирование комфортной городской среды и повышение качества дорожной инфраструктуры, актуализация градостроительной документации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муниципальных программ Осинского городского округа в 2020 г на разработку ПСД, строительство (реконструкцию) объектов общественной инфраструктуры планируется направить  30990,2 тыс.руб.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Планируется реализовать следующие инвестиционные проекты: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4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14988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05227-433E-468B-A7B8-C6C36D8BDE27}" type="slidenum">
              <a:rPr lang="ru-RU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26A52E-728E-412E-9760-710DA8B19811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B9875-0914-427C-8F85-22C9A044E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E1AC43-9524-455F-B23E-929DC02663DC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3D19E-CB22-4B33-B8CB-4F74256ED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E20EE-E83A-416B-B62B-AEAE0D3097FC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F7E437-F661-4DAB-B2AD-F216B1474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3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E844B-2799-49D3-AFD2-6CF23FDE557E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983B75-9353-4F4A-A865-7BE5DDE5F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8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C52E48-EB5C-4905-97F5-57E3B722A4A4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E1016-A05A-4C56-AF3F-F0D3F71CF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8B091-FF48-45E6-91DF-201FAAA6DBB6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298C7-07BC-427E-89C9-490AA6030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D51E3-F70C-4B12-8D12-75FD4059D0AF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254CC-8AF6-4C7F-8507-BAD81C2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0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F1741-42CB-4764-88F1-A3531072E495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03C91-4061-4B28-9929-4F370FEBE6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F5A013-4B12-4106-A8AD-BCEDFD69A1DC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3208C-DC1A-4D2B-B89D-317C6022B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F308A-74D1-4D44-937D-E60A891D8624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905DE-F407-47A3-B7B1-A90115984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2D52DC-2A97-4AA1-B9B6-DA045D7C2AF9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186CF-9FB1-4193-BE0D-D85C2941E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130A4C-BBD8-4C3E-823E-DC881F084860}" type="datetime1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020680-1FE9-4057-A11A-BC4E65AF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chart" Target="../charts/chart8.xml"/><Relationship Id="rId4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становлен в 2016 году перед ДК &amp;quot;Нефтяник&amp;quot; в городе Осе, Пермски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67" y="2522343"/>
            <a:ext cx="3110451" cy="20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352928" cy="61926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8106"/>
            <a:ext cx="3038378" cy="207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44512"/>
            <a:ext cx="3170245" cy="2324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50" y="700172"/>
            <a:ext cx="3312368" cy="1822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03837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168352" cy="15841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116632"/>
            <a:ext cx="8712968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Бюджет Осинского городского округа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 2022 год и на плановый период 2023-2024 годов.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www.newsko.ru/media/2741257/skver-neftyaniko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89" y="700466"/>
            <a:ext cx="2781891" cy="1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71800" y="2516184"/>
            <a:ext cx="4104456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Бюджет </a:t>
            </a:r>
          </a:p>
          <a:p>
            <a:pPr algn="ctr"/>
            <a:r>
              <a:rPr lang="ru-RU" sz="5400" dirty="0" smtClean="0"/>
              <a:t>для граждан</a:t>
            </a:r>
            <a:endParaRPr lang="ru-RU" sz="5400" dirty="0"/>
          </a:p>
        </p:txBody>
      </p:sp>
      <p:pic>
        <p:nvPicPr>
          <p:cNvPr id="16" name="Picture 2" descr="C:\Users\User\Desktop\2020\Оса. Набережная\после 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26" y="4595978"/>
            <a:ext cx="2875579" cy="20733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9923" y="5439788"/>
            <a:ext cx="7930519" cy="720080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545" y="4467019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638" y="3437175"/>
            <a:ext cx="7992888" cy="792088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652" y="2420888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52350"/>
            <a:ext cx="8352928" cy="1224136"/>
          </a:xfrm>
          <a:prstGeom prst="roundRect">
            <a:avLst/>
          </a:prstGeom>
          <a:solidFill>
            <a:srgbClr val="FF5050"/>
          </a:solidFill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82" y="-8787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Times New Roman"/>
              </a:rPr>
              <a:t>НА ЧЕМ ОСНОВЫВАЕТСЯ ПРОЕКТ БЮДЖЕТА?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 smtClean="0"/>
              <a:t>Проект бюджета Осинского городского округа составляется </a:t>
            </a:r>
            <a:r>
              <a:rPr lang="ru-RU" sz="2400" b="1" dirty="0"/>
              <a:t>ежегодно на три года и основывается на: </a:t>
            </a:r>
            <a:endParaRPr lang="ru-RU" sz="2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8652" y="24208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Положениях </a:t>
            </a:r>
            <a:r>
              <a:rPr lang="ru-RU" sz="2000" b="1" dirty="0"/>
              <a:t>послания Президента РФ Федеральному собранию РФ, </a:t>
            </a:r>
            <a:r>
              <a:rPr lang="ru-RU" sz="2000" b="1" dirty="0" smtClean="0"/>
              <a:t>определяющих </a:t>
            </a:r>
            <a:r>
              <a:rPr lang="ru-RU" sz="2000" b="1" dirty="0"/>
              <a:t>бюджетную политику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3429000"/>
            <a:ext cx="7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Прогнозе </a:t>
            </a:r>
            <a:r>
              <a:rPr lang="ru-RU" sz="2000" b="1" dirty="0"/>
              <a:t>социально-экономического развития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332" y="4509120"/>
            <a:ext cx="77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Основных </a:t>
            </a:r>
            <a:r>
              <a:rPr lang="ru-RU" sz="2000" b="1" dirty="0"/>
              <a:t>направлениях бюджетной и налоговой </a:t>
            </a:r>
            <a:r>
              <a:rPr lang="ru-RU" sz="2000" b="1" dirty="0" smtClean="0"/>
              <a:t>политики Осинского городского округа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2965" y="5599773"/>
            <a:ext cx="771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Муниципальных </a:t>
            </a:r>
            <a:r>
              <a:rPr lang="ru-RU" sz="2000" b="1" dirty="0"/>
              <a:t>программах </a:t>
            </a:r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ьная выноска 9"/>
          <p:cNvSpPr/>
          <p:nvPr/>
        </p:nvSpPr>
        <p:spPr>
          <a:xfrm>
            <a:off x="6559116" y="3909639"/>
            <a:ext cx="2497228" cy="2016224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479470" y="1653046"/>
            <a:ext cx="2557280" cy="206413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16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0070C0"/>
                </a:solidFill>
                <a:latin typeface="Times New Roman"/>
              </a:rPr>
              <a:t>2. ОБЩИЕ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</a:rPr>
              <a:t>ХАРАКТЕРИСТИКИ БЮДЖЕТА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5692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ОСНОВНЫЕ ХАРАКТЕРИСТИКИ </a:t>
            </a:r>
            <a:r>
              <a:rPr lang="ru-RU" sz="2000" b="1" dirty="0" smtClean="0">
                <a:solidFill>
                  <a:srgbClr val="C00000"/>
                </a:solidFill>
              </a:rPr>
              <a:t>БЮДЖЕТА ОКРУГА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 2022-2024 </a:t>
            </a:r>
            <a:r>
              <a:rPr lang="ru-RU" sz="2000" b="1" dirty="0">
                <a:solidFill>
                  <a:srgbClr val="C00000"/>
                </a:solidFill>
              </a:rPr>
              <a:t>ГОДЫ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940235"/>
              </p:ext>
            </p:extLst>
          </p:nvPr>
        </p:nvGraphicFramePr>
        <p:xfrm>
          <a:off x="126281" y="1834147"/>
          <a:ext cx="6426919" cy="471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4470"/>
            <a:ext cx="89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5165" y="2078629"/>
            <a:ext cx="1966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Объем доходов </a:t>
            </a:r>
            <a:endParaRPr lang="ru-RU" sz="1600" b="1" dirty="0" smtClean="0"/>
          </a:p>
          <a:p>
            <a:r>
              <a:rPr lang="ru-RU" sz="1600" b="1" dirty="0"/>
              <a:t>г</a:t>
            </a:r>
            <a:r>
              <a:rPr lang="ru-RU" sz="1600" b="1" dirty="0" smtClean="0"/>
              <a:t>ородского округа</a:t>
            </a:r>
          </a:p>
          <a:p>
            <a:r>
              <a:rPr lang="ru-RU" sz="1600" b="1" dirty="0" smtClean="0"/>
              <a:t>на </a:t>
            </a:r>
            <a:r>
              <a:rPr lang="ru-RU" sz="1600" b="1" dirty="0"/>
              <a:t>1 жителя в </a:t>
            </a:r>
            <a:r>
              <a:rPr lang="ru-RU" sz="1600" b="1" dirty="0" smtClean="0"/>
              <a:t>2022 </a:t>
            </a:r>
          </a:p>
          <a:p>
            <a:r>
              <a:rPr lang="ru-RU" sz="1600" b="1" dirty="0" smtClean="0"/>
              <a:t>году – 49,1 тыс</a:t>
            </a:r>
            <a:r>
              <a:rPr lang="ru-RU" sz="1600" b="1" dirty="0"/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8400" y="4179087"/>
            <a:ext cx="20128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>
              <a:solidFill>
                <a:srgbClr val="000000"/>
              </a:solidFill>
            </a:endParaRPr>
          </a:p>
          <a:p>
            <a:r>
              <a:rPr lang="ru-RU" sz="1600" b="1" dirty="0"/>
              <a:t>Объем расходов </a:t>
            </a:r>
            <a:endParaRPr lang="ru-RU" sz="1600" b="1" dirty="0" smtClean="0"/>
          </a:p>
          <a:p>
            <a:r>
              <a:rPr lang="ru-RU" sz="1600" b="1" dirty="0" smtClean="0"/>
              <a:t>городского округа </a:t>
            </a:r>
          </a:p>
          <a:p>
            <a:r>
              <a:rPr lang="ru-RU" sz="1600" b="1" dirty="0" smtClean="0"/>
              <a:t>на </a:t>
            </a:r>
            <a:r>
              <a:rPr lang="ru-RU" sz="1600" b="1" dirty="0"/>
              <a:t>1 жителя в </a:t>
            </a:r>
            <a:r>
              <a:rPr lang="ru-RU" sz="1600" b="1" dirty="0" smtClean="0"/>
              <a:t>2022</a:t>
            </a:r>
          </a:p>
          <a:p>
            <a:r>
              <a:rPr lang="ru-RU" sz="1600" b="1" dirty="0" smtClean="0"/>
              <a:t>году – 49,9 тыс</a:t>
            </a:r>
            <a:r>
              <a:rPr lang="ru-RU" sz="1600" b="1" dirty="0"/>
              <a:t>. руб. 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9870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411760" y="5610172"/>
            <a:ext cx="6552728" cy="907623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4653136"/>
            <a:ext cx="6552728" cy="833574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284984"/>
            <a:ext cx="6552728" cy="1221234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556792"/>
            <a:ext cx="6552728" cy="1368152"/>
          </a:xfrm>
          <a:prstGeom prst="rect">
            <a:avLst/>
          </a:prstGeom>
          <a:solidFill>
            <a:srgbClr val="77E0F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ЦЕЛЬ </a:t>
            </a:r>
            <a:r>
              <a:rPr lang="ru-RU" b="1" dirty="0">
                <a:solidFill>
                  <a:srgbClr val="00B0F0"/>
                </a:solidFill>
              </a:rPr>
              <a:t>И ЗАДАЧИ БЮДЖЕТНОЙ ПОЛИТИКИ НА </a:t>
            </a:r>
            <a:r>
              <a:rPr lang="ru-RU" b="1" dirty="0" smtClean="0">
                <a:solidFill>
                  <a:srgbClr val="00B0F0"/>
                </a:solidFill>
              </a:rPr>
              <a:t>2022-2024 </a:t>
            </a:r>
            <a:r>
              <a:rPr lang="ru-RU" b="1" dirty="0">
                <a:solidFill>
                  <a:srgbClr val="00B0F0"/>
                </a:solidFill>
              </a:rPr>
              <a:t>ГОДЫ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895" y="1556792"/>
            <a:ext cx="1944216" cy="1368152"/>
          </a:xfrm>
          <a:prstGeom prst="rect">
            <a:avLst/>
          </a:prstGeo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ЦЕЛЬ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4"/>
            <a:ext cx="1944216" cy="3232812"/>
          </a:xfrm>
          <a:prstGeom prst="rect">
            <a:avLst/>
          </a:prstGeo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57992" y="1602555"/>
            <a:ext cx="6444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обеспечение </a:t>
            </a:r>
            <a:r>
              <a:rPr lang="ru-RU" sz="1600" b="1" dirty="0"/>
              <a:t>сбалансированности и устойчивости бюджетной системы Осинского городского округа, повышение уровня и качества жизни населения, создание современной инфраструктуры и повышение эффективности и прозрачности местного самоуправления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9181" y="3356992"/>
            <a:ext cx="6444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Повышение </a:t>
            </a:r>
            <a:r>
              <a:rPr lang="ru-RU" sz="1600" b="1" dirty="0">
                <a:solidFill>
                  <a:srgbClr val="FF0000"/>
                </a:solidFill>
              </a:rPr>
              <a:t>качества </a:t>
            </a:r>
            <a:r>
              <a:rPr lang="ru-RU" sz="1600" b="1" dirty="0" smtClean="0">
                <a:solidFill>
                  <a:srgbClr val="FF0000"/>
                </a:solidFill>
              </a:rPr>
              <a:t>муниципальных </a:t>
            </a:r>
            <a:r>
              <a:rPr lang="ru-RU" sz="1600" b="1" dirty="0">
                <a:solidFill>
                  <a:srgbClr val="FF0000"/>
                </a:solidFill>
              </a:rPr>
              <a:t>программ </a:t>
            </a:r>
            <a:r>
              <a:rPr lang="ru-RU" sz="1600" b="1" dirty="0" smtClean="0">
                <a:solidFill>
                  <a:srgbClr val="FF0000"/>
                </a:solidFill>
              </a:rPr>
              <a:t>Осинского городского округа, </a:t>
            </a:r>
            <a:r>
              <a:rPr lang="ru-RU" sz="1600" b="1" dirty="0">
                <a:solidFill>
                  <a:srgbClr val="FF0000"/>
                </a:solidFill>
              </a:rPr>
              <a:t>как документов </a:t>
            </a:r>
            <a:r>
              <a:rPr lang="ru-RU" sz="1600" b="1" dirty="0" smtClean="0">
                <a:solidFill>
                  <a:srgbClr val="FF0000"/>
                </a:solidFill>
              </a:rPr>
              <a:t>стратегического </a:t>
            </a:r>
            <a:r>
              <a:rPr lang="ru-RU" sz="1600" b="1" dirty="0">
                <a:solidFill>
                  <a:srgbClr val="FF0000"/>
                </a:solidFill>
              </a:rPr>
              <a:t>планирования, их дальнейшая интеграция </a:t>
            </a:r>
            <a:r>
              <a:rPr lang="ru-RU" sz="1600" b="1" dirty="0" smtClean="0">
                <a:solidFill>
                  <a:srgbClr val="FF0000"/>
                </a:solidFill>
              </a:rPr>
              <a:t>в </a:t>
            </a:r>
            <a:r>
              <a:rPr lang="ru-RU" sz="1600" b="1" dirty="0">
                <a:solidFill>
                  <a:srgbClr val="FF0000"/>
                </a:solidFill>
              </a:rPr>
              <a:t>процесс бюджетного планирования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8101" y="4797152"/>
            <a:ext cx="63727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>
                <a:solidFill>
                  <a:srgbClr val="FF0000"/>
                </a:solidFill>
              </a:rPr>
              <a:t>.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Повышение </a:t>
            </a:r>
            <a:r>
              <a:rPr lang="ru-RU" sz="1600" b="1" dirty="0">
                <a:solidFill>
                  <a:srgbClr val="FF0000"/>
                </a:solidFill>
              </a:rPr>
              <a:t>эффективности бюджетных расходов </a:t>
            </a:r>
            <a:r>
              <a:rPr lang="ru-RU" sz="1600" b="1" dirty="0" smtClean="0">
                <a:solidFill>
                  <a:srgbClr val="FF0000"/>
                </a:solidFill>
              </a:rPr>
              <a:t>и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     качества оказания муниципальных </a:t>
            </a:r>
            <a:r>
              <a:rPr lang="ru-RU" sz="1600" b="1" dirty="0">
                <a:solidFill>
                  <a:srgbClr val="FF0000"/>
                </a:solidFill>
              </a:rPr>
              <a:t>услуг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5766" y="5625244"/>
            <a:ext cx="6444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Повышение эффективности осуществления капитальных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    вложений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061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444208" y="3453919"/>
            <a:ext cx="1658499" cy="151507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124781" y="3453919"/>
            <a:ext cx="1658499" cy="151507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rgbClr val="CC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4115" y="4141479"/>
            <a:ext cx="3670093" cy="1017387"/>
          </a:xfrm>
          <a:prstGeom prst="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636912"/>
            <a:ext cx="3718240" cy="1149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2636912"/>
            <a:ext cx="3744417" cy="1149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ОСОБЕННОСТЬ БЮДЖЕТА ОСИНСКОГО ГОРОДСКОГО ОКРУГА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649" y="13407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Бюджет округа формируется </a:t>
            </a:r>
            <a:r>
              <a:rPr lang="ru-RU" sz="2000" b="1" dirty="0">
                <a:solidFill>
                  <a:srgbClr val="7030A0"/>
                </a:solidFill>
              </a:rPr>
              <a:t>в «программном» формате на основе </a:t>
            </a:r>
            <a:r>
              <a:rPr lang="ru-RU" sz="2000" b="1" dirty="0" smtClean="0">
                <a:solidFill>
                  <a:srgbClr val="7030A0"/>
                </a:solidFill>
              </a:rPr>
              <a:t>муниципальных программ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Осинского городского округа 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457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Стратегические </a:t>
            </a:r>
            <a:r>
              <a:rPr lang="ru-RU" sz="1600" b="1" dirty="0"/>
              <a:t>цели и задачи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социально-экономического </a:t>
            </a:r>
          </a:p>
          <a:p>
            <a:pPr algn="ctr"/>
            <a:r>
              <a:rPr lang="ru-RU" sz="1600" b="1" dirty="0" smtClean="0"/>
              <a:t>развития  Осинского </a:t>
            </a:r>
          </a:p>
          <a:p>
            <a:pPr algn="ctr"/>
            <a:r>
              <a:rPr lang="ru-RU" sz="1600" b="1" dirty="0" smtClean="0"/>
              <a:t>Городского округа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908975"/>
            <a:ext cx="1709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Бюджет округа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6797" y="4357784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Муниципальные </a:t>
            </a:r>
            <a:r>
              <a:rPr lang="ru-RU" sz="1600" b="1" dirty="0"/>
              <a:t>программы </a:t>
            </a:r>
            <a:endParaRPr lang="ru-RU" sz="1600" dirty="0"/>
          </a:p>
          <a:p>
            <a:pPr algn="ctr"/>
            <a:r>
              <a:rPr lang="ru-RU" sz="1600" b="1" dirty="0" smtClean="0"/>
              <a:t>Осинского городского округа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71567" y="5661248"/>
            <a:ext cx="322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 </a:t>
            </a:r>
            <a:r>
              <a:rPr lang="ru-RU" sz="1600" b="1" dirty="0">
                <a:solidFill>
                  <a:schemeClr val="bg1"/>
                </a:solidFill>
              </a:rPr>
              <a:t>значимый результат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</a:rPr>
              <a:t>измеряется показателями)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0648" y="5158866"/>
            <a:ext cx="1260139" cy="3551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01462" y="1809591"/>
            <a:ext cx="1942537" cy="4752528"/>
          </a:xfrm>
          <a:prstGeom prst="round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Развитие территории и общественная безопасность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1" y="1783964"/>
            <a:ext cx="2059518" cy="47525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sz="1600" dirty="0" smtClean="0">
              <a:solidFill>
                <a:srgbClr val="6600FF"/>
              </a:solidFill>
            </a:endParaRPr>
          </a:p>
          <a:p>
            <a:endParaRPr lang="ru-RU" sz="1600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Развитая   </a:t>
            </a:r>
            <a:r>
              <a:rPr lang="ru-RU" sz="1500" b="1" dirty="0" smtClean="0">
                <a:solidFill>
                  <a:srgbClr val="6600FF"/>
                </a:solidFill>
              </a:rPr>
              <a:t>инфраструктура </a:t>
            </a:r>
            <a:endParaRPr lang="ru-RU" sz="1500" b="1" dirty="0">
              <a:solidFill>
                <a:srgbClr val="66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СТРАТЕГИЧЕСКИЕ </a:t>
            </a:r>
            <a:r>
              <a:rPr lang="ru-RU" sz="2700" b="1" dirty="0">
                <a:solidFill>
                  <a:srgbClr val="FF5050"/>
                </a:solidFill>
                <a:ea typeface="Gungsuh" panose="02030600000101010101" pitchFamily="18" charset="-127"/>
              </a:rPr>
              <a:t>ЦЕЛИ, НА ДОСТИЖЕНИЕ КОТОРЫХ НАПРАВЛЕНЫ </a:t>
            </a:r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МУНИЦИПАЛЬНЫЕ </a:t>
            </a:r>
            <a:r>
              <a:rPr lang="ru-RU" sz="2700" b="1" dirty="0">
                <a:solidFill>
                  <a:srgbClr val="FF5050"/>
                </a:solidFill>
                <a:ea typeface="Gungsuh" panose="02030600000101010101" pitchFamily="18" charset="-127"/>
              </a:rPr>
              <a:t>ПРОГРАММЫ </a:t>
            </a:r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ОСИНСКОГО ГОРОДСКОГО ОКРУГА</a:t>
            </a:r>
            <a:endParaRPr lang="ru-RU" sz="2700" b="1" dirty="0">
              <a:solidFill>
                <a:srgbClr val="FF5050"/>
              </a:solidFill>
              <a:ea typeface="Gungsuh" panose="02030600000101010101" pitchFamily="18" charset="-127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13876" y="1783964"/>
            <a:ext cx="2051721" cy="4752528"/>
          </a:xfrm>
          <a:prstGeom prst="round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Экономическое развитие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1804551"/>
            <a:ext cx="1896093" cy="47525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Развитие человеческого потенциала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8204" y="1783964"/>
            <a:ext cx="1800200" cy="475252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Управление ресурсами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0" y="5500647"/>
            <a:ext cx="9143999" cy="1061471"/>
          </a:xfrm>
          <a:prstGeom prst="leftRightArrow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Среднесрочные цели Стратегии социально-экономического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99" y="1916832"/>
            <a:ext cx="1617364" cy="1584176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3" y="1988840"/>
            <a:ext cx="1656183" cy="1584176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9" y="1916832"/>
            <a:ext cx="1563018" cy="1584177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83" y="1932438"/>
            <a:ext cx="1656184" cy="1624972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40" y="1988840"/>
            <a:ext cx="1680519" cy="1604555"/>
          </a:xfrm>
          <a:prstGeom prst="ellipse">
            <a:avLst/>
          </a:prstGeom>
          <a:ln w="190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9268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49770" y="-13390"/>
            <a:ext cx="8229600" cy="6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CC0000"/>
                </a:solidFill>
              </a:rPr>
              <a:t>Перечень муниципальных программ в соответствии со стратегическим</a:t>
            </a:r>
            <a:r>
              <a:rPr lang="en-US" sz="2000" b="1" dirty="0" smtClean="0">
                <a:solidFill>
                  <a:srgbClr val="CC0000"/>
                </a:solidFill>
              </a:rPr>
              <a:t>и</a:t>
            </a:r>
            <a:r>
              <a:rPr lang="ru-RU" sz="2000" b="1" dirty="0" smtClean="0">
                <a:solidFill>
                  <a:srgbClr val="CC0000"/>
                </a:solidFill>
              </a:rPr>
              <a:t> целями</a:t>
            </a:r>
            <a:endParaRPr lang="ru-RU" sz="2000" b="1" dirty="0">
              <a:solidFill>
                <a:srgbClr val="C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90884"/>
            <a:ext cx="8208912" cy="615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1. Экономическое развитие </a:t>
            </a:r>
            <a:endParaRPr lang="ru-RU" sz="1200" b="1" dirty="0">
              <a:ln>
                <a:solidFill>
                  <a:schemeClr val="accent6">
                    <a:lumMod val="75000"/>
                  </a:schemeClr>
                </a:solidFill>
              </a:ln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1. Экономическое развитие  округа. </a:t>
            </a:r>
          </a:p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2. Развитие человеческого потенциала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2. Развитие системы образования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3. Развитие физической культуры, спорта и формирование здорового образа жизни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4. Культура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5. Молодежная политика Осинского городского округа.</a:t>
            </a:r>
          </a:p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3. Управление ресурсами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6. Эффективное управление земельными ресурсами и имуществом Осинского городского округа.</a:t>
            </a:r>
          </a:p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4. Развитая инфраструктура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7. Развитие транспортной системы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8. Развитие градостроительной деятельности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9. Развитие инфраструктуры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10. Благоустройство территории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11. Формирование современной городской среды Осинского городского округа.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12. Расселение граждан из многоквартирных домов, признанных аварийными до 1 января 2017г</a:t>
            </a:r>
            <a:r>
              <a:rPr lang="en-US" sz="1200" dirty="0">
                <a:cs typeface="Aharoni" panose="02010803020104030203" pitchFamily="2" charset="-79"/>
              </a:rPr>
              <a:t>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en-US" sz="1200" dirty="0">
                <a:cs typeface="Aharoni" panose="02010803020104030203" pitchFamily="2" charset="-79"/>
              </a:rPr>
              <a:t>13.</a:t>
            </a:r>
            <a:r>
              <a:rPr lang="ru-RU" sz="1200" dirty="0">
                <a:cs typeface="Aharoni" panose="02010803020104030203" pitchFamily="2" charset="-79"/>
              </a:rPr>
              <a:t> Комплексное развитие сельских территорий Осинского городского округа</a:t>
            </a:r>
            <a:endParaRPr lang="en-US" sz="1200" dirty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en-US" sz="1200" dirty="0">
                <a:cs typeface="Aharoni" panose="02010803020104030203" pitchFamily="2" charset="-79"/>
              </a:rPr>
              <a:t>14. </a:t>
            </a:r>
            <a:r>
              <a:rPr lang="ru-RU" sz="1200" dirty="0">
                <a:cs typeface="Aharoni" panose="02010803020104030203" pitchFamily="2" charset="-79"/>
              </a:rPr>
              <a:t>Развитие и поддержка общественных инициатив</a:t>
            </a:r>
          </a:p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5. Развитие территории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</a:t>
            </a:r>
            <a:r>
              <a:rPr lang="en-US" sz="1200" dirty="0">
                <a:cs typeface="Aharoni" panose="02010803020104030203" pitchFamily="2" charset="-79"/>
              </a:rPr>
              <a:t>5</a:t>
            </a:r>
            <a:r>
              <a:rPr lang="ru-RU" sz="1200" dirty="0">
                <a:cs typeface="Aharoni" panose="02010803020104030203" pitchFamily="2" charset="-79"/>
              </a:rPr>
              <a:t>. Совершенствование муниципальной службы в Осинском городском округе.</a:t>
            </a:r>
          </a:p>
          <a:p>
            <a:pPr marL="137160" indent="0" algn="just">
              <a:lnSpc>
                <a:spcPts val="14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</a:t>
            </a:r>
            <a:r>
              <a:rPr lang="en-US" sz="1200" dirty="0">
                <a:cs typeface="Aharoni" panose="02010803020104030203" pitchFamily="2" charset="-79"/>
              </a:rPr>
              <a:t>6</a:t>
            </a:r>
            <a:r>
              <a:rPr lang="ru-RU" sz="1200" dirty="0">
                <a:cs typeface="Aharoni" panose="02010803020104030203" pitchFamily="2" charset="-79"/>
              </a:rPr>
              <a:t>. Улучшение гражданского единства и гармонизации межнациональных отношений</a:t>
            </a:r>
          </a:p>
          <a:p>
            <a:pPr marL="13716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2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cs typeface="Aharoni" panose="02010803020104030203" pitchFamily="2" charset="-79"/>
              </a:rPr>
              <a:t>Цель 6. Общественная безопасность</a:t>
            </a:r>
          </a:p>
          <a:p>
            <a:pPr marL="137160" indent="0" algn="just">
              <a:lnSpc>
                <a:spcPts val="1300"/>
              </a:lnSpc>
              <a:spcBef>
                <a:spcPts val="600"/>
              </a:spcBef>
              <a:buNone/>
            </a:pPr>
            <a:r>
              <a:rPr lang="ru-RU" sz="1200" dirty="0">
                <a:cs typeface="Aharoni" panose="02010803020104030203" pitchFamily="2" charset="-79"/>
              </a:rPr>
              <a:t>1</a:t>
            </a:r>
            <a:r>
              <a:rPr lang="en-US" sz="1200" dirty="0">
                <a:cs typeface="Aharoni" panose="02010803020104030203" pitchFamily="2" charset="-79"/>
              </a:rPr>
              <a:t>7</a:t>
            </a:r>
            <a:r>
              <a:rPr lang="ru-RU" sz="1200" dirty="0">
                <a:cs typeface="Aharoni" panose="02010803020104030203" pitchFamily="2" charset="-79"/>
              </a:rPr>
              <a:t>. Обеспечение безопасности жизнедеятельности населения и территории Осинского городского округа.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77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9689"/>
            <a:ext cx="8147248" cy="778098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3. Доходы бюджета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00" y="833269"/>
            <a:ext cx="9001000" cy="5256624"/>
          </a:xfrm>
        </p:spPr>
        <p:txBody>
          <a:bodyPr/>
          <a:lstStyle/>
          <a:p>
            <a:endParaRPr lang="ru-RU" sz="1400" dirty="0">
              <a:solidFill>
                <a:srgbClr val="000000"/>
              </a:solidFill>
            </a:endParaRPr>
          </a:p>
          <a:p>
            <a:pPr marL="137160" indent="0">
              <a:buNone/>
            </a:pPr>
            <a:r>
              <a:rPr lang="ru-RU" sz="2000" b="1" dirty="0" smtClean="0"/>
              <a:t>                                               </a:t>
            </a:r>
            <a:r>
              <a:rPr lang="en-US" sz="2000" b="1" dirty="0" smtClean="0"/>
              <a:t>        </a:t>
            </a:r>
            <a:r>
              <a:rPr lang="ru-RU" sz="2400" b="1" dirty="0" smtClean="0"/>
              <a:t>Доходы   бюджета </a:t>
            </a:r>
            <a:r>
              <a:rPr lang="ru-RU" sz="2000" dirty="0"/>
              <a:t>– </a:t>
            </a:r>
            <a:r>
              <a:rPr lang="ru-RU" sz="2000" dirty="0" smtClean="0"/>
              <a:t>  поступающие в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</a:t>
            </a:r>
            <a:r>
              <a:rPr lang="en-US" sz="2000" dirty="0" smtClean="0"/>
              <a:t>        </a:t>
            </a:r>
            <a:r>
              <a:rPr lang="ru-RU" sz="2000" dirty="0" smtClean="0"/>
              <a:t>  бюджет     средства       (за     исключением 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</a:t>
            </a:r>
            <a:r>
              <a:rPr lang="en-US" sz="2000" dirty="0" smtClean="0"/>
              <a:t>             </a:t>
            </a:r>
            <a:r>
              <a:rPr lang="ru-RU" sz="2000" dirty="0" smtClean="0"/>
              <a:t> средств</a:t>
            </a:r>
            <a:r>
              <a:rPr lang="ru-RU" sz="2000" dirty="0"/>
              <a:t>, поступающих </a:t>
            </a:r>
            <a:r>
              <a:rPr lang="ru-RU" sz="2000" dirty="0" smtClean="0"/>
              <a:t>на финансирование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</a:t>
            </a:r>
            <a:r>
              <a:rPr lang="en-US" sz="2000" dirty="0" smtClean="0"/>
              <a:t>         </a:t>
            </a:r>
            <a:r>
              <a:rPr lang="ru-RU" sz="2000" dirty="0" smtClean="0"/>
              <a:t> </a:t>
            </a:r>
            <a:r>
              <a:rPr lang="ru-RU" sz="2000" dirty="0"/>
              <a:t>дефицита бюджета)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244408" y="6376243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" y="875528"/>
            <a:ext cx="3168352" cy="18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8346" y="2492896"/>
            <a:ext cx="393586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rgbClr val="0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ВИДЫ </a:t>
            </a:r>
            <a:r>
              <a:rPr lang="ru-RU" sz="2400" b="1" dirty="0">
                <a:solidFill>
                  <a:srgbClr val="0070C0"/>
                </a:solidFill>
              </a:rPr>
              <a:t>ДОХОДОВ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>
                <a:solidFill>
                  <a:srgbClr val="0070C0"/>
                </a:solidFill>
              </a:rPr>
              <a:t>ст. 41 Бюджетного кодекса РФ)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000" y="4110465"/>
            <a:ext cx="2916832" cy="2630904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i="1" u="sng" dirty="0" smtClean="0">
                <a:solidFill>
                  <a:srgbClr val="0070C0"/>
                </a:solidFill>
              </a:rPr>
              <a:t>Налоговые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0070C0"/>
                </a:solidFill>
              </a:rPr>
              <a:t>Это поступления от уплаты гражданами и организациями налогов и сборов, предусмотренных налоговым законодательством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2232" y="4110465"/>
            <a:ext cx="2592288" cy="2627230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i="1" u="sng" dirty="0" smtClean="0">
                <a:solidFill>
                  <a:srgbClr val="0070C0"/>
                </a:solidFill>
              </a:rPr>
              <a:t>Неналоговые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Это доходы </a:t>
            </a:r>
            <a:r>
              <a:rPr lang="ru-RU" b="1" dirty="0">
                <a:solidFill>
                  <a:srgbClr val="0070C0"/>
                </a:solidFill>
              </a:rPr>
              <a:t>от продажи и использования государственного имущества, штрафы за нарушение законодательства и </a:t>
            </a:r>
            <a:r>
              <a:rPr lang="ru-RU" b="1" dirty="0" smtClean="0">
                <a:solidFill>
                  <a:srgbClr val="0070C0"/>
                </a:solidFill>
              </a:rPr>
              <a:t>прочие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6920" y="4110465"/>
            <a:ext cx="3049488" cy="2630903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i="1" u="sng" dirty="0">
                <a:solidFill>
                  <a:srgbClr val="0070C0"/>
                </a:solidFill>
              </a:rPr>
              <a:t>Безвозмездные </a:t>
            </a:r>
            <a:r>
              <a:rPr lang="ru-RU" sz="2000" b="1" i="1" u="sng" dirty="0" smtClean="0">
                <a:solidFill>
                  <a:srgbClr val="0070C0"/>
                </a:solidFill>
              </a:rPr>
              <a:t>поступления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0070C0"/>
                </a:solidFill>
              </a:rPr>
              <a:t>Средства, поступающие из других бюджетов (межбюджетные трансферты), безвозмездные поступления от граждан и юридических </a:t>
            </a:r>
            <a:r>
              <a:rPr lang="ru-RU" b="1" dirty="0" smtClean="0">
                <a:solidFill>
                  <a:srgbClr val="0070C0"/>
                </a:solidFill>
              </a:rPr>
              <a:t>лиц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8590541">
            <a:off x="2600993" y="3753739"/>
            <a:ext cx="837505" cy="186133"/>
          </a:xfrm>
          <a:prstGeom prst="rightArrow">
            <a:avLst>
              <a:gd name="adj1" fmla="val 64425"/>
              <a:gd name="adj2" fmla="val 82447"/>
            </a:avLst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2118686">
            <a:off x="5454563" y="3741036"/>
            <a:ext cx="837505" cy="184746"/>
          </a:xfrm>
          <a:prstGeom prst="rightArrow">
            <a:avLst>
              <a:gd name="adj1" fmla="val 64425"/>
              <a:gd name="adj2" fmla="val 82447"/>
            </a:avLst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130935" y="3703923"/>
            <a:ext cx="530473" cy="224408"/>
          </a:xfrm>
          <a:prstGeom prst="rightArrow">
            <a:avLst>
              <a:gd name="adj1" fmla="val 64425"/>
              <a:gd name="adj2" fmla="val 90189"/>
            </a:avLst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0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Picture 2" descr="D:\Desktop\Юлия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22"/>
            <a:ext cx="9144000" cy="68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86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47" y="105149"/>
            <a:ext cx="8940834" cy="659555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Основные налоговые доходы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97221" y="649469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08551"/>
            <a:ext cx="2645971" cy="213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3447" y="3284984"/>
            <a:ext cx="2664296" cy="1944216"/>
          </a:xfrm>
          <a:prstGeom prst="roundRect">
            <a:avLst/>
          </a:prstGeom>
          <a:solidFill>
            <a:srgbClr val="26FA77">
              <a:alpha val="4902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 на нефтепродукты</a:t>
            </a:r>
          </a:p>
          <a:p>
            <a:pPr algn="ctr"/>
            <a:r>
              <a:rPr lang="ru-RU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 распределяется в муниципальные образования из края)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945,4 тыс. руб.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17 447,0  тыс. руб.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17 963,3 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447" y="1127649"/>
            <a:ext cx="2664296" cy="1944216"/>
          </a:xfrm>
          <a:prstGeom prst="roundRect">
            <a:avLst/>
          </a:prstGeom>
          <a:solidFill>
            <a:srgbClr val="26FA77">
              <a:alpha val="4902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 </a:t>
            </a:r>
          </a:p>
          <a:p>
            <a:pPr algn="ctr"/>
            <a:r>
              <a:rPr lang="ru-RU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(33,5% зачисляется в бюджет округа)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–123 245,1 тыс. руб.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–127 814,5 тыс. руб.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–133 182,7 тыс</a:t>
            </a:r>
            <a:r>
              <a:rPr lang="ru-RU" sz="1600" dirty="0" smtClean="0">
                <a:solidFill>
                  <a:srgbClr val="7030A0"/>
                </a:solidFill>
              </a:rPr>
              <a:t>. руб.</a:t>
            </a:r>
            <a:endParaRPr lang="ru-RU" i="1" u="sng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9985" y="908720"/>
            <a:ext cx="2664296" cy="972108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Транспортный налог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42 660,0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42 660,0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42 660,0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17947" y="4257092"/>
            <a:ext cx="2664296" cy="1080120"/>
          </a:xfrm>
          <a:prstGeom prst="roundRect">
            <a:avLst/>
          </a:prstGeom>
          <a:solidFill>
            <a:srgbClr val="26FA77">
              <a:alpha val="50196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Госпошлина</a:t>
            </a:r>
          </a:p>
          <a:p>
            <a:pPr algn="ctr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3 772,6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3 772,6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3 772,6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3447" y="5388062"/>
            <a:ext cx="8923049" cy="1353306"/>
          </a:xfrm>
          <a:prstGeom prst="roundRect">
            <a:avLst/>
          </a:prstGeom>
          <a:solidFill>
            <a:srgbClr val="26FA77">
              <a:alpha val="50196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совокупный доход</a:t>
            </a:r>
            <a:r>
              <a:rPr lang="en-US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ЕСХН (100%</a:t>
            </a:r>
            <a:r>
              <a:rPr lang="en-US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</a:t>
            </a:r>
            <a:r>
              <a:rPr lang="ru-RU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</a:t>
            </a:r>
            <a:r>
              <a:rPr lang="ru-RU" sz="1300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взимаемый в связи с </a:t>
            </a:r>
            <a:r>
              <a:rPr lang="ru-RU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</a:t>
            </a:r>
            <a:r>
              <a:rPr lang="en-US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патентной системы </a:t>
            </a:r>
            <a:endParaRPr lang="en-US" sz="1300" i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-  238,0 тыс. руб.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ru-RU" sz="13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 (100</a:t>
            </a:r>
            <a:r>
              <a:rPr lang="ru-RU" sz="1300" i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13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238,0 тыс. руб.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2022г.- 2 107,5 тыс. руб. 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</a:t>
            </a:r>
            <a:r>
              <a:rPr lang="ru-RU" sz="13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2 107,5 тыс. руб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2024г.– 2 107,5 тыс. руб</a:t>
            </a:r>
            <a:r>
              <a:rPr lang="ru-RU" sz="1300" dirty="0" smtClean="0">
                <a:solidFill>
                  <a:srgbClr val="7030A0"/>
                </a:solidFill>
              </a:rPr>
              <a:t>.</a:t>
            </a:r>
            <a:r>
              <a:rPr lang="en-US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sz="13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238,0 тыс. руб.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 rot="2048653">
            <a:off x="2789869" y="1933046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19417197">
            <a:off x="2772833" y="4082542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8676788">
            <a:off x="5643436" y="1930443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 rot="12526664">
            <a:off x="5603588" y="4113076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4291460" y="4750320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1049831"/>
            <a:ext cx="293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 – 214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 – 219 6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тыс. руб.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 – 225 581</a:t>
            </a:r>
            <a:r>
              <a:rPr lang="en-US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тыс. руб.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03966" y="2002147"/>
            <a:ext cx="2664296" cy="1069717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физических лиц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11 738,6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11 738,6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11 738,6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3966" y="3212976"/>
            <a:ext cx="2664296" cy="972108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13 919,2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2023г. – 13 919,2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2024г. – 13 919,2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16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" y="67316"/>
            <a:ext cx="8754457" cy="7064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Основные неналоговые доходы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1" y="1003603"/>
            <a:ext cx="7765542" cy="5350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2944327" y="750103"/>
            <a:ext cx="3111330" cy="1912858"/>
          </a:xfrm>
          <a:prstGeom prst="downArrowCallout">
            <a:avLst>
              <a:gd name="adj1" fmla="val 25000"/>
              <a:gd name="adj2" fmla="val 25000"/>
              <a:gd name="adj3" fmla="val 16030"/>
              <a:gd name="adj4" fmla="val 78432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аренды земельных участков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75 572,3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75 494,5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75 428,5 тыс. руб.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07504" y="2466184"/>
            <a:ext cx="3327140" cy="1368152"/>
          </a:xfrm>
          <a:prstGeom prst="rightArrowCallout">
            <a:avLst>
              <a:gd name="adj1" fmla="val 21577"/>
              <a:gd name="adj2" fmla="val 27852"/>
              <a:gd name="adj3" fmla="val 27852"/>
              <a:gd name="adj4" fmla="val 85011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продажи земли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 3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854,6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1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1,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0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тыс. руб.  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07504" y="3963596"/>
            <a:ext cx="3327140" cy="1563127"/>
          </a:xfrm>
          <a:prstGeom prst="rightArrowCallout">
            <a:avLst>
              <a:gd name="adj1" fmla="val 21577"/>
              <a:gd name="adj2" fmla="val 27852"/>
              <a:gd name="adj3" fmla="val 27852"/>
              <a:gd name="adj4" fmla="val 85011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Штрафы, санкции, возмещение ущерба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2 436,0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2 436,0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2 436,0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580112" y="2394176"/>
            <a:ext cx="3499957" cy="15121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от использования имущества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3 095,1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3 043,5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2 999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5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580112" y="3963596"/>
            <a:ext cx="3478169" cy="163125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Платежи при пользовании природными ресурсами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756,4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2023г. – 756,4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2024г. – 756,4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644" y="2780929"/>
            <a:ext cx="2145468" cy="2037192"/>
          </a:xfrm>
          <a:prstGeom prst="rect">
            <a:avLst/>
          </a:prstGeom>
          <a:solidFill>
            <a:srgbClr val="77E0F9"/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2022г -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90218,6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т. р.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2023г -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87901,3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т. р.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2024г - </a:t>
            </a: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86135,2</a:t>
            </a:r>
            <a:r>
              <a:rPr lang="ru-RU" sz="16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т. р.</a:t>
            </a:r>
            <a:endParaRPr lang="ru-RU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1212767" y="5160391"/>
            <a:ext cx="6552729" cy="1561084"/>
          </a:xfrm>
          <a:prstGeom prst="upArrowCallout">
            <a:avLst/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7389" y="5738939"/>
            <a:ext cx="65527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 оказания </a:t>
            </a:r>
            <a:r>
              <a:rPr lang="en-US" b="1" u="sng" dirty="0" err="1" smtClean="0">
                <a:solidFill>
                  <a:schemeClr val="accent4">
                    <a:lumMod val="50000"/>
                  </a:schemeClr>
                </a:solidFill>
              </a:rPr>
              <a:t>платны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х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</a:rPr>
              <a:t> услуг и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 компенсации </a:t>
            </a:r>
          </a:p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затрат бюджета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2022г.– 4504,2 тыс.руб.  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2023г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–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4509,4 тыс.руб.  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2024г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.–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514,9 тыс.руб.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394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СОДЕРЖАНИЕ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60"/>
          </a:xfrm>
        </p:spPr>
        <p:txBody>
          <a:bodyPr/>
          <a:lstStyle/>
          <a:p>
            <a:pPr marL="1371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 smtClean="0"/>
              <a:t>1. Вводная часть………………………………………4 – 10 стр.</a:t>
            </a:r>
          </a:p>
          <a:p>
            <a:pPr marL="1371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 smtClean="0"/>
              <a:t>2. Общие характеристики бюджета………11 – 15 стр.</a:t>
            </a:r>
          </a:p>
          <a:p>
            <a:pPr marL="1371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 smtClean="0"/>
              <a:t>3. Доходы бюджета округа………...............16 – 20 стр.</a:t>
            </a:r>
          </a:p>
          <a:p>
            <a:pPr marL="1371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 smtClean="0"/>
              <a:t>4. Расходы бюджета округа………..............21 – 47 стр.</a:t>
            </a:r>
          </a:p>
          <a:p>
            <a:pPr marL="13716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dirty="0" smtClean="0"/>
              <a:t>5. Контактная информация…………………………...48 стр.</a:t>
            </a:r>
          </a:p>
          <a:p>
            <a:pPr marL="651510" indent="-514350">
              <a:spcBef>
                <a:spcPts val="1200"/>
              </a:spcBef>
              <a:spcAft>
                <a:spcPts val="1200"/>
              </a:spcAft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91" y="-30848"/>
            <a:ext cx="8229600" cy="1011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БЕЗВОЗМЕЗДНЫЕ </a:t>
            </a:r>
            <a:r>
              <a:rPr lang="ru-RU" sz="3600" dirty="0">
                <a:solidFill>
                  <a:srgbClr val="C00000"/>
                </a:solidFill>
              </a:rPr>
              <a:t>ПОСТУПЛЕНИЯ ИЗ БЮДЖЕТА ДРУГОГО УРОВНЯ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77" y="836712"/>
            <a:ext cx="6336704" cy="180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just">
              <a:lnSpc>
                <a:spcPts val="1500"/>
              </a:lnSpc>
            </a:pPr>
            <a:r>
              <a:rPr lang="ru-RU" dirty="0" smtClean="0"/>
              <a:t>         Для </a:t>
            </a:r>
            <a:r>
              <a:rPr lang="ru-RU" dirty="0"/>
              <a:t>того, чтобы все граждане России имели равный доступ к государственным услугам, между бюджетами различных уровней происходит перераспределение финансовых средств. Из федерального бюджета оказывается финансовая помощь бюджетам субъектов РФ. Субъекты РФ, в свою очередь, поддерживают муниципальные образования. Средства, предоставляемые из бюджета одного уровня другому, являются </a:t>
            </a:r>
            <a:r>
              <a:rPr lang="ru-RU" b="1" dirty="0">
                <a:solidFill>
                  <a:srgbClr val="0070C0"/>
                </a:solidFill>
              </a:rPr>
              <a:t>межбюджетными трансфертами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91" y="2832324"/>
            <a:ext cx="8208912" cy="596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ВИДЫ МЕЖБЮДЖЕТНЫХ ТРАНСФЕРТОВ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3573016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ДОТАЦИИ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65952" y="4437112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СУБСИДИИ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80384" y="5301208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СУБВЕНЦИИ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94816" y="6116235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ИНЫЕ МЕЖБЮДЖЕТНЫЕ ТРАНСФЕРТЫ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73016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безвозмездной и безвозвратной основе без установления направлений и условий использования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8240" y="4437112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софинансирование (т.е. совместное финансирование) конкретных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2672" y="5301208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исполнение переданных на другой уровень власти полномочий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87104" y="6116235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Предоставляются в соответствии с законами, нормативными актами, соглашениями, в том числе на конкретные мероприятия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5" y="1196752"/>
            <a:ext cx="2601251" cy="155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46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Снижение издержек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78" y="3034114"/>
            <a:ext cx="5574385" cy="12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инансовый прогноз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10" y="4307557"/>
            <a:ext cx="4153307" cy="24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самом деле затраты на продукт (в сумме прямых материальных затрат, затра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49" y="53671"/>
            <a:ext cx="5165810" cy="34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of calculating person image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7" y="151442"/>
            <a:ext cx="2477412" cy="247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8" y="2165465"/>
            <a:ext cx="2950802" cy="235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939254" y="2810723"/>
            <a:ext cx="8229600" cy="1626298"/>
          </a:xfrm>
        </p:spPr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4.Расходы бюджета</a:t>
            </a:r>
          </a:p>
        </p:txBody>
      </p:sp>
      <p:sp>
        <p:nvSpPr>
          <p:cNvPr id="8704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21EFEB-9516-4A28-817A-D82F9E60816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43" y="404663"/>
            <a:ext cx="2619030" cy="2096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Экспертное Бюро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1" y="4307556"/>
            <a:ext cx="4442494" cy="24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7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74634" y="93639"/>
            <a:ext cx="8561862" cy="527049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  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50925"/>
              </p:ext>
            </p:extLst>
          </p:nvPr>
        </p:nvGraphicFramePr>
        <p:xfrm>
          <a:off x="0" y="836713"/>
          <a:ext cx="9128891" cy="5832643"/>
        </p:xfrm>
        <a:graphic>
          <a:graphicData uri="http://schemas.openxmlformats.org/drawingml/2006/table">
            <a:tbl>
              <a:tblPr/>
              <a:tblGrid>
                <a:gridCol w="2397787"/>
                <a:gridCol w="1475561"/>
                <a:gridCol w="830003"/>
                <a:gridCol w="1475561"/>
                <a:gridCol w="737781"/>
                <a:gridCol w="1474990"/>
                <a:gridCol w="737208"/>
              </a:tblGrid>
              <a:tr h="41801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уд. вес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уд. вес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150 654,6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144 525,3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146 953,7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15 192,1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15 235,0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15 169,5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135 623,8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119 938,4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132 584,0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46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ЖКХ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418 036,4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51 183,6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50 994,8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6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512 805,6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496 225,5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489 464,4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81 688,2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71 632,3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71 682,2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33 252,0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28 568,7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25 485,9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41 167,5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38 441,3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38 441,3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39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Условно утв. расходы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12 000,1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27 223,1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1 388 420,2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977 750,2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997 998,9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6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867" y="116632"/>
            <a:ext cx="8438851" cy="88235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Расходы бюджета на реализацию муниципальных программ в 2022 году (1336,6 </a:t>
            </a:r>
            <a:r>
              <a:rPr lang="ru-RU" sz="2000" b="1" dirty="0" smtClean="0">
                <a:solidFill>
                  <a:schemeClr val="tx1"/>
                </a:solidFill>
              </a:rPr>
              <a:t>млн. рублей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1827674"/>
            <a:ext cx="203943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dirty="0" smtClean="0"/>
              <a:t> </a:t>
            </a:r>
            <a:r>
              <a:rPr lang="ru-RU" dirty="0" smtClean="0">
                <a:solidFill>
                  <a:sysClr val="windowText" lastClr="000000"/>
                </a:solidFill>
              </a:rPr>
              <a:t> Расходы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2022 </a:t>
            </a:r>
            <a:r>
              <a:rPr lang="ru-RU" dirty="0">
                <a:solidFill>
                  <a:sysClr val="windowText" lastClr="000000"/>
                </a:solidFill>
              </a:rPr>
              <a:t>г.</a:t>
            </a:r>
          </a:p>
          <a:p>
            <a:pPr algn="ctr"/>
            <a:r>
              <a:rPr lang="ru-RU" sz="3200" dirty="0" smtClean="0">
                <a:solidFill>
                  <a:srgbClr val="0033CC"/>
                </a:solidFill>
              </a:rPr>
              <a:t>1388,4</a:t>
            </a:r>
            <a:r>
              <a:rPr lang="ru-RU" sz="2000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dirty="0" smtClean="0">
                <a:solidFill>
                  <a:sysClr val="windowText" lastClr="000000"/>
                </a:solidFill>
              </a:rPr>
              <a:t>млн.рублей</a:t>
            </a:r>
            <a:endParaRPr lang="ru-RU" sz="1600" dirty="0">
              <a:solidFill>
                <a:sysClr val="windowText" lastClr="000000"/>
              </a:solidFill>
            </a:endParaRPr>
          </a:p>
          <a:p>
            <a:endParaRPr lang="ru-RU" sz="2000" dirty="0" smtClean="0">
              <a:solidFill>
                <a:sysClr val="windowText" lastClr="000000"/>
              </a:solidFill>
            </a:endParaRPr>
          </a:p>
          <a:p>
            <a:r>
              <a:rPr lang="ru-RU" sz="2000" dirty="0" smtClean="0">
                <a:solidFill>
                  <a:sysClr val="windowText" lastClr="000000"/>
                </a:solidFill>
              </a:rPr>
              <a:t> </a:t>
            </a:r>
          </a:p>
          <a:p>
            <a:pPr algn="r"/>
            <a:r>
              <a:rPr lang="ru-RU" sz="2000" dirty="0" smtClean="0">
                <a:solidFill>
                  <a:sysClr val="windowText" lastClr="000000"/>
                </a:solidFill>
              </a:rPr>
              <a:t>Программные</a:t>
            </a:r>
          </a:p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    расходы</a:t>
            </a:r>
          </a:p>
          <a:p>
            <a:pPr algn="ctr"/>
            <a:r>
              <a:rPr lang="ru-RU" sz="3200" dirty="0" smtClean="0">
                <a:solidFill>
                  <a:srgbClr val="0033CC"/>
                </a:solidFill>
              </a:rPr>
              <a:t>96%</a:t>
            </a:r>
            <a:endParaRPr lang="ru-RU" sz="3200" dirty="0">
              <a:solidFill>
                <a:srgbClr val="0033CC"/>
              </a:solidFill>
            </a:endParaRPr>
          </a:p>
          <a:p>
            <a:endParaRPr lang="ru-RU" sz="2000" dirty="0" smtClean="0">
              <a:solidFill>
                <a:sysClr val="windowText" lastClr="000000"/>
              </a:solidFill>
            </a:endParaRPr>
          </a:p>
          <a:p>
            <a:endParaRPr lang="ru-RU" sz="2000" dirty="0">
              <a:solidFill>
                <a:sysClr val="windowText" lastClr="000000"/>
              </a:solidFill>
            </a:endParaRPr>
          </a:p>
          <a:p>
            <a:endParaRPr lang="ru-RU" sz="2000" dirty="0">
              <a:solidFill>
                <a:sysClr val="windowText" lastClr="000000"/>
              </a:solidFill>
            </a:endParaRPr>
          </a:p>
          <a:p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1299"/>
            <a:ext cx="268502" cy="3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1033469" y="3289354"/>
            <a:ext cx="456004" cy="561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371773" y="1025695"/>
            <a:ext cx="5592715" cy="615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528,7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системы образования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271,9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Расселение граждан из аварийного жилья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131,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0033CC"/>
                </a:solidFill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транспортной системы 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111,4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муниципальной службы</a:t>
            </a:r>
            <a:endParaRPr lang="ru-RU" dirty="0"/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81,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41,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физической культуры,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земельными ресурсами и </a:t>
            </a:r>
          </a:p>
          <a:p>
            <a:pPr>
              <a:lnSpc>
                <a:spcPct val="11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имуществом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17,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15,8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населения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14,6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2,7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поддержка общественных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инициатив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Молодежная политика 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Экономическое развитие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0,7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Градостроение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0,05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гражданского единства и </a:t>
            </a:r>
          </a:p>
          <a:p>
            <a:pPr>
              <a:lnSpc>
                <a:spcPct val="11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гармонизации межнациональных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61" y="1192147"/>
            <a:ext cx="570717" cy="45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937" y="4469267"/>
            <a:ext cx="1092495" cy="825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68" y="2729026"/>
            <a:ext cx="940695" cy="648440"/>
          </a:xfrm>
          <a:prstGeom prst="round2DiagRect">
            <a:avLst>
              <a:gd name="adj1" fmla="val 16667"/>
              <a:gd name="adj2" fmla="val 13418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Shape 45"/>
          <p:cNvPicPr/>
          <p:nvPr/>
        </p:nvPicPr>
        <p:blipFill>
          <a:blip r:embed="rId7"/>
          <a:stretch/>
        </p:blipFill>
        <p:spPr>
          <a:xfrm>
            <a:off x="2381784" y="1975107"/>
            <a:ext cx="549890" cy="572254"/>
          </a:xfrm>
          <a:prstGeom prst="rect">
            <a:avLst/>
          </a:prstGeom>
        </p:spPr>
      </p:pic>
      <p:pic>
        <p:nvPicPr>
          <p:cNvPr id="18" name="Shape 51"/>
          <p:cNvPicPr/>
          <p:nvPr/>
        </p:nvPicPr>
        <p:blipFill>
          <a:blip r:embed="rId8"/>
          <a:stretch/>
        </p:blipFill>
        <p:spPr>
          <a:xfrm>
            <a:off x="2361131" y="3661041"/>
            <a:ext cx="642197" cy="588860"/>
          </a:xfrm>
          <a:prstGeom prst="rect">
            <a:avLst/>
          </a:prstGeom>
        </p:spPr>
      </p:pic>
      <p:pic>
        <p:nvPicPr>
          <p:cNvPr id="19" name="Shape 57"/>
          <p:cNvPicPr/>
          <p:nvPr/>
        </p:nvPicPr>
        <p:blipFill>
          <a:blip r:embed="rId9"/>
          <a:stretch/>
        </p:blipFill>
        <p:spPr>
          <a:xfrm rot="10800000" flipV="1">
            <a:off x="2381784" y="5503850"/>
            <a:ext cx="611968" cy="69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027" name="Picture 3" descr="D:\Desktop\Юлия\2022-02-24_11-45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8"/>
            <a:ext cx="893445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6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050" name="Picture 2" descr="D:\Desktop\Юлия\2022-02-24_11-47-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0013"/>
            <a:ext cx="897255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1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1026" name="Picture 2" descr="D:\Desktop\Юлия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2377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50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pic>
        <p:nvPicPr>
          <p:cNvPr id="3074" name="Picture 2" descr="D:\Desktop\Юлия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3338"/>
            <a:ext cx="8782050" cy="679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8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8636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политика в Осинском  </a:t>
            </a: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округе на 202</a:t>
            </a:r>
            <a:r>
              <a:rPr lang="en-US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(1395 тыс. руб.)</a:t>
            </a: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76920"/>
              </p:ext>
            </p:extLst>
          </p:nvPr>
        </p:nvGraphicFramePr>
        <p:xfrm>
          <a:off x="107504" y="965218"/>
          <a:ext cx="8856984" cy="570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39124" y="3861048"/>
            <a:ext cx="5184577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и духовно-нравственное воспитание молодежи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(проведение патриотических мероприятий, в т.ч. «День Победы»,  развитие волонтерского движения)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538 тыс.руб.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u-2\Desktop\фото\8--_QMp_M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 ФНПР приняли новую Концепцию молодежной политик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28" y="1304528"/>
            <a:ext cx="28758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4098" name="Picture 2" descr="D:\Desktop\Юлия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" y="44623"/>
            <a:ext cx="8998921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4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16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324036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96936"/>
            <a:ext cx="6331191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Что такое </a:t>
            </a:r>
            <a:b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</a:br>
            <a: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«Бюджет для граждан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»?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«Бюджет для граждан» -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это информационный сборник, основная цель которого – познакомить население нашего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округа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с основными понятиями, используемыми в бюджетном процессе, процедурой формирования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бюджета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, с целями и задачами бюджетной политики а также основными характеристиками и направлениями расходов бюджета на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2022 год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и на плановый период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2023 и 2024 годов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8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13" y="4801338"/>
            <a:ext cx="3093154" cy="1737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949" y="4602024"/>
            <a:ext cx="53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Пермском крае и Осинском городском округе. 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268874"/>
              </p:ext>
            </p:extLst>
          </p:nvPr>
        </p:nvGraphicFramePr>
        <p:xfrm>
          <a:off x="-108519" y="0"/>
          <a:ext cx="892899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8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 smtClean="0">
                <a:solidFill>
                  <a:srgbClr val="7030A0"/>
                </a:solidFill>
              </a:rPr>
              <a:t>Объем </a:t>
            </a:r>
            <a:r>
              <a:rPr lang="ru-RU" sz="3200" dirty="0">
                <a:solidFill>
                  <a:srgbClr val="7030A0"/>
                </a:solidFill>
              </a:rPr>
              <a:t>расходов </a:t>
            </a:r>
            <a:r>
              <a:rPr lang="ru-RU" sz="3200" dirty="0" smtClean="0">
                <a:solidFill>
                  <a:srgbClr val="7030A0"/>
                </a:solidFill>
              </a:rPr>
              <a:t>на </a:t>
            </a:r>
            <a:r>
              <a:rPr lang="ru-RU" sz="3200" dirty="0">
                <a:solidFill>
                  <a:srgbClr val="7030A0"/>
                </a:solidFill>
              </a:rPr>
              <a:t>социальную сферу в расчете </a:t>
            </a:r>
            <a:r>
              <a:rPr lang="ru-RU" sz="3200" dirty="0" smtClean="0">
                <a:solidFill>
                  <a:srgbClr val="7030A0"/>
                </a:solidFill>
              </a:rPr>
              <a:t>на 1 </a:t>
            </a:r>
            <a:r>
              <a:rPr lang="ru-RU" sz="3200" dirty="0">
                <a:solidFill>
                  <a:srgbClr val="7030A0"/>
                </a:solidFill>
              </a:rPr>
              <a:t>жителя </a:t>
            </a:r>
            <a:r>
              <a:rPr lang="ru-RU" sz="3200" dirty="0" smtClean="0">
                <a:solidFill>
                  <a:srgbClr val="7030A0"/>
                </a:solidFill>
              </a:rPr>
              <a:t>округа в 2022 году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2817"/>
            <a:ext cx="4896544" cy="384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964929" y="1212617"/>
            <a:ext cx="3456384" cy="18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ОБРАЗОВАНИЕ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4008" y="2168860"/>
            <a:ext cx="3456384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КУЛЬТУРА,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ФИЗИЧЕСКАЯ КУЛЬТУРА И СПОРТ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4365104"/>
            <a:ext cx="3456384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СОЦИАЛЬНАЯ ПОЛИТИКА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241" y="2168496"/>
            <a:ext cx="2983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/>
              <a:t> 19,0 </a:t>
            </a:r>
            <a:r>
              <a:rPr lang="ru-RU" sz="2800" b="1" dirty="0" smtClean="0"/>
              <a:t>тыс.руб.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3635" y="3444948"/>
            <a:ext cx="2627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dirty="0" smtClean="0"/>
              <a:t> 4,4 </a:t>
            </a:r>
            <a:r>
              <a:rPr lang="ru-RU" sz="2800" b="1" dirty="0" smtClean="0"/>
              <a:t>тыс.руб.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64" y="557512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1,2 </a:t>
            </a:r>
            <a:r>
              <a:rPr lang="ru-RU" sz="2800" b="1" dirty="0"/>
              <a:t>т</a:t>
            </a:r>
            <a:r>
              <a:rPr lang="ru-RU" sz="2800" b="1" dirty="0" smtClean="0"/>
              <a:t>ыс.руб.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42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adm-osa.ru/upload/iblock/ae1/ae1fa6304c568ac69c7f475136a5f41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3410"/>
            <a:ext cx="8928992" cy="56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27872" y="92927"/>
            <a:ext cx="9008624" cy="83671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территории Осинского городского округа»,  тыс. руб.</a:t>
            </a:r>
            <a:endParaRPr lang="ru-RU" altLang="ru-RU" sz="2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817160"/>
              </p:ext>
            </p:extLst>
          </p:nvPr>
        </p:nvGraphicFramePr>
        <p:xfrm>
          <a:off x="107504" y="1183410"/>
          <a:ext cx="8928992" cy="56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pic>
        <p:nvPicPr>
          <p:cNvPr id="7172" name="Picture 4" descr="В Гуреевском сельском поселении Дубовского района активно развивается строи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14" y="5438535"/>
            <a:ext cx="1904430" cy="126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pic>
        <p:nvPicPr>
          <p:cNvPr id="5122" name="Picture 2" descr="D:\Desktop\Юлия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796"/>
            <a:ext cx="8928992" cy="67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9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881" y="116632"/>
            <a:ext cx="9102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газификации  в 2022 году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(24 362,7 тыс. руб.)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836712"/>
            <a:ext cx="6950194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проектно-сметной документации на строительство объекта: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«Газоснабжение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Мемориального комплекса в том числе: Великой отечественной войны; Гражданской войны;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Воинам-интернационалистам» – </a:t>
            </a:r>
          </a:p>
          <a:p>
            <a:pPr eaLnBrk="0" hangingPunct="0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150,0 тыс. руб.</a:t>
            </a:r>
          </a:p>
          <a:p>
            <a:pPr eaLnBrk="0" hangingPunct="0"/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Распределительный газопровод для газоснабжения </a:t>
            </a:r>
          </a:p>
          <a:p>
            <a:pPr eaLnBrk="0" hangingPunct="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жилых домов д.Десяткова, п. Заготзерно, </a:t>
            </a:r>
          </a:p>
          <a:p>
            <a:pPr eaLnBrk="0" hangingPunct="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п.Нефтебаза</a:t>
            </a:r>
          </a:p>
          <a:p>
            <a:pPr eaLnBrk="0" hangingPunct="0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Осинского городского округа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17 806,4 тыс. руб.</a:t>
            </a:r>
          </a:p>
          <a:p>
            <a:pPr eaLnBrk="0" hangingPunct="0"/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для газоснабжения жилых домов д.Мазунина Осинского городского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6 406,3 тыс. руб. </a:t>
            </a:r>
          </a:p>
          <a:p>
            <a:pPr marL="342900" indent="-342900" eaLnBrk="0" hangingPunct="0">
              <a:buFontTx/>
              <a:buChar char="-"/>
            </a:pPr>
            <a:endParaRPr lang="ru-RU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fau-4\Desktop\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" y="4005064"/>
            <a:ext cx="1942839" cy="1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u-4\Desktop\5923fdea41a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6" y="1052736"/>
            <a:ext cx="194283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813" y="1889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системы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водоснабжения и водоотведения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2022 году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(83 571,5 тыс. руб.)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282410"/>
            <a:ext cx="652084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проектно-сметной документации на строительство очистных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46 592,0 тыс. руб.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«Водоснабжение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д.Мазунина Осинского района, Пермского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края»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24 800,0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900" b="1" dirty="0">
              <a:solidFill>
                <a:prstClr val="black"/>
              </a:solidFill>
            </a:endParaRPr>
          </a:p>
          <a:p>
            <a:pPr eaLnBrk="0" hangingPunct="0"/>
            <a:endParaRPr lang="ru-RU" sz="900" b="1" dirty="0" smtClean="0">
              <a:solidFill>
                <a:prstClr val="black"/>
              </a:solidFill>
            </a:endParaRPr>
          </a:p>
          <a:p>
            <a:pPr eaLnBrk="0" hangingPunct="0"/>
            <a:endParaRPr lang="ru-RU" sz="900" b="1" dirty="0">
              <a:solidFill>
                <a:prstClr val="black"/>
              </a:solidFill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водопроводных сетей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с.Гремяча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с.Гамицы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с.Богомягково, г.Оса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8 376,2 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водонапорных башен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с.Кузнечиха,</a:t>
            </a:r>
          </a:p>
          <a:p>
            <a:pPr eaLnBrk="0" hangingPunct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с.Паль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3 803,4 тыс. руб.</a:t>
            </a:r>
          </a:p>
          <a:p>
            <a:pPr eaLnBrk="0" hangingPunct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fau-4\Desktop\46153451dd344d43ba7d7eddb0026a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" y="2924944"/>
            <a:ext cx="2304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au-4\Desktop\img-2019082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02" y="4797152"/>
            <a:ext cx="2272721" cy="1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u-4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0" y="1282410"/>
            <a:ext cx="2304256" cy="15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1" y="33265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системы теплоснабжения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2022 году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(3 500,0 тыс. руб.)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057" y="1772816"/>
            <a:ext cx="8352928" cy="19851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предупреждение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банкротства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платежеспособности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МУП «Тепловые сети»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3 500,0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indent="-285750" eaLnBrk="0" hangingPunct="0">
              <a:buFontTx/>
              <a:buChar char="-"/>
            </a:pP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endParaRPr lang="ru-RU" sz="900" b="1" dirty="0" smtClean="0">
              <a:solidFill>
                <a:prstClr val="black"/>
              </a:solidFill>
            </a:endParaRPr>
          </a:p>
          <a:p>
            <a:pPr eaLnBrk="0" hangingPunct="0"/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1" name="Picture 3" descr="C:\Users\fau-4\Desktop\gallery!7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0" y="3789040"/>
            <a:ext cx="3384156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fau-4\Desktop\_avatar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39"/>
            <a:ext cx="3240359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Благодаря нацпроекту в Осе выполнен первый этап благоустройства парка Побед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016"/>
            <a:ext cx="8768550" cy="58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68550" cy="864096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Осинского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округа», тыс. руб.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1492" y="980016"/>
            <a:ext cx="1152128" cy="3600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15 732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103740"/>
            <a:ext cx="1296144" cy="3600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14 600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0"/>
          <a:stretch/>
        </p:blipFill>
        <p:spPr bwMode="auto">
          <a:xfrm>
            <a:off x="6336555" y="4326406"/>
            <a:ext cx="2639435" cy="2499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455610"/>
              </p:ext>
            </p:extLst>
          </p:nvPr>
        </p:nvGraphicFramePr>
        <p:xfrm>
          <a:off x="179512" y="1111904"/>
          <a:ext cx="8627896" cy="642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07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8640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Осинского городского округа», тыс. руб. </a:t>
            </a:r>
            <a:endParaRPr lang="ru-RU" altLang="ru-RU" sz="22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446003"/>
              </p:ext>
            </p:extLst>
          </p:nvPr>
        </p:nvGraphicFramePr>
        <p:xfrm>
          <a:off x="179512" y="1052736"/>
          <a:ext cx="8569325" cy="561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1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fau-4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1" name="Заголовок 1"/>
          <p:cNvSpPr>
            <a:spLocks noGrp="1"/>
          </p:cNvSpPr>
          <p:nvPr>
            <p:ph type="title"/>
          </p:nvPr>
        </p:nvSpPr>
        <p:spPr>
          <a:xfrm>
            <a:off x="1728682" y="93998"/>
            <a:ext cx="7427168" cy="360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 , 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8D73-D067-4DD3-B172-24A5E23BCDF9}" type="slidenum">
              <a:rPr lang="ru-RU" smtClean="0">
                <a:solidFill>
                  <a:srgbClr val="575F6D"/>
                </a:solidFill>
              </a:rPr>
              <a:pPr>
                <a:defRPr/>
              </a:pPr>
              <a:t>39</a:t>
            </a:fld>
            <a:endParaRPr lang="ru-RU" dirty="0">
              <a:solidFill>
                <a:srgbClr val="575F6D"/>
              </a:solidFill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456348"/>
              </p:ext>
            </p:extLst>
          </p:nvPr>
        </p:nvGraphicFramePr>
        <p:xfrm>
          <a:off x="467544" y="908720"/>
          <a:ext cx="8352928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60232" y="908720"/>
            <a:ext cx="1007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84 386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90872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118 536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6633"/>
            <a:ext cx="647625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ВВОДНАЯ ЧАСТЬ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836712"/>
            <a:ext cx="6257740" cy="172819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7200" dirty="0">
                <a:solidFill>
                  <a:schemeClr val="tx1"/>
                </a:solidFill>
                <a:latin typeface="Times New Roman"/>
              </a:rPr>
              <a:t>ЧТО ТАКОЕ БЮДЖЕТ</a:t>
            </a:r>
            <a:r>
              <a:rPr lang="ru-RU" sz="7200" dirty="0" smtClean="0">
                <a:solidFill>
                  <a:schemeClr val="tx1"/>
                </a:solidFill>
                <a:latin typeface="Times New Roman"/>
              </a:rPr>
              <a:t>?</a:t>
            </a:r>
          </a:p>
          <a:p>
            <a:pPr algn="just"/>
            <a:r>
              <a:rPr lang="ru-RU" sz="72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Times New Roman"/>
              </a:rPr>
              <a:t>Согласно законодательству бюджет </a:t>
            </a:r>
            <a:r>
              <a:rPr lang="ru-RU" sz="7200" dirty="0">
                <a:solidFill>
                  <a:schemeClr val="tx1"/>
                </a:solidFill>
                <a:latin typeface="Times New Roman"/>
              </a:rPr>
              <a:t>– </a:t>
            </a:r>
            <a:r>
              <a:rPr lang="ru-RU" sz="7200" b="1" dirty="0">
                <a:solidFill>
                  <a:schemeClr val="tx1"/>
                </a:solidFill>
                <a:latin typeface="Times New Roman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7200" dirty="0">
                <a:solidFill>
                  <a:schemeClr val="tx1"/>
                </a:solidFill>
                <a:latin typeface="Times New Roman"/>
              </a:rPr>
              <a:t>. 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73" y="2636912"/>
            <a:ext cx="8568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Другими словами бюджет - это </a:t>
            </a:r>
            <a:r>
              <a:rPr lang="ru-RU" sz="2000" b="1" dirty="0">
                <a:solidFill>
                  <a:srgbClr val="0070C0"/>
                </a:solidFill>
              </a:rPr>
              <a:t>план</a:t>
            </a:r>
            <a:r>
              <a:rPr lang="ru-RU" sz="2000" b="1" dirty="0"/>
              <a:t> </a:t>
            </a:r>
            <a:r>
              <a:rPr lang="ru-RU" sz="2000" dirty="0"/>
              <a:t>необходимых обществу расходов и </a:t>
            </a:r>
            <a:r>
              <a:rPr lang="ru-RU" sz="2000" dirty="0" smtClean="0"/>
              <a:t>предполагаемых </a:t>
            </a:r>
            <a:r>
              <a:rPr lang="ru-RU" sz="2000" dirty="0"/>
              <a:t>источников доходов для их финансирования, составляемый </a:t>
            </a:r>
            <a:r>
              <a:rPr lang="ru-RU" sz="2000" dirty="0" smtClean="0"/>
              <a:t>органами </a:t>
            </a:r>
            <a:r>
              <a:rPr lang="ru-RU" sz="2000" dirty="0"/>
              <a:t>власти соответствующего публично-правового образования на </a:t>
            </a:r>
            <a:r>
              <a:rPr lang="ru-RU" sz="2000" dirty="0" smtClean="0"/>
              <a:t>определенный </a:t>
            </a:r>
            <a:r>
              <a:rPr lang="ru-RU" sz="2000" dirty="0"/>
              <a:t>период.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нашей стране существуют следующие </a:t>
            </a:r>
            <a:r>
              <a:rPr lang="ru-RU" sz="2000" dirty="0" smtClean="0"/>
              <a:t>публично- </a:t>
            </a:r>
            <a:r>
              <a:rPr lang="ru-RU" sz="2000" dirty="0"/>
              <a:t>правовые образования:</a:t>
            </a:r>
          </a:p>
          <a:p>
            <a:r>
              <a:rPr lang="ru-RU" sz="2000" dirty="0" smtClean="0"/>
              <a:t>    1.Российская </a:t>
            </a:r>
            <a:r>
              <a:rPr lang="ru-RU" sz="2000" dirty="0"/>
              <a:t>Федерация</a:t>
            </a:r>
          </a:p>
          <a:p>
            <a:r>
              <a:rPr lang="ru-RU" sz="2000" dirty="0" smtClean="0"/>
              <a:t>    2.Субъект </a:t>
            </a:r>
            <a:r>
              <a:rPr lang="ru-RU" sz="2000" dirty="0"/>
              <a:t>Российской Федерации (область, республика, край и пр.)</a:t>
            </a:r>
          </a:p>
          <a:p>
            <a:r>
              <a:rPr lang="ru-RU" sz="2000" dirty="0" smtClean="0"/>
              <a:t>    3.Муниципальный </a:t>
            </a:r>
            <a:r>
              <a:rPr lang="ru-RU" sz="2000" dirty="0"/>
              <a:t>район и </a:t>
            </a:r>
            <a:r>
              <a:rPr lang="ru-RU" sz="2000" dirty="0" smtClean="0"/>
              <a:t>муниципальный (городской) округ</a:t>
            </a:r>
            <a:endParaRPr lang="ru-RU" sz="2000" dirty="0"/>
          </a:p>
          <a:p>
            <a:r>
              <a:rPr lang="ru-RU" sz="2000" dirty="0" smtClean="0"/>
              <a:t>    4.Поселения</a:t>
            </a:r>
            <a:r>
              <a:rPr lang="ru-RU" sz="2000" dirty="0"/>
              <a:t>, входящие в состав муниципального района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У каждого публично-правового образования, в том числе и у </a:t>
            </a:r>
            <a:r>
              <a:rPr lang="ru-RU" sz="2000" dirty="0" smtClean="0"/>
              <a:t>Осинского городского округа, </a:t>
            </a:r>
            <a:r>
              <a:rPr lang="ru-RU" sz="2000" dirty="0"/>
              <a:t>есть собственный бюджет.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2" y="188640"/>
            <a:ext cx="2483767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8640"/>
            <a:ext cx="817848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градостроительной деятельности </a:t>
            </a:r>
          </a:p>
          <a:p>
            <a:pPr algn="ctr">
              <a:defRPr/>
            </a:pPr>
            <a:r>
              <a:rPr lang="ru-RU" sz="2200" b="1" cap="sm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городского округа</a:t>
            </a:r>
            <a:r>
              <a:rPr lang="ru-RU" sz="2200" b="1" cap="sm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2022 год</a:t>
            </a:r>
            <a:endParaRPr lang="ru-RU" sz="2200" b="1" cap="sm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346502" y="3646645"/>
            <a:ext cx="6120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/>
          <a:stretch/>
        </p:blipFill>
        <p:spPr>
          <a:xfrm>
            <a:off x="6845991" y="1460469"/>
            <a:ext cx="2123728" cy="1692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5" y="1460103"/>
            <a:ext cx="67687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схемы теплоснабжения </a:t>
            </a:r>
            <a:endParaRPr lang="ru-RU" alt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Осинского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356,3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схемы водоснабжения и водоотведения Осинского городского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336,0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5167" y="3429000"/>
            <a:ext cx="8856983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3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«Муниципальная адресная программа «Расселение граждан из многоквартирных домов, признанных аварийными </a:t>
            </a:r>
            <a:r>
              <a:rPr lang="ru-RU" sz="23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</a:t>
            </a:r>
            <a:r>
              <a:rPr lang="ru-RU" sz="23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2017г, на территории Осинского городского округа» </a:t>
            </a:r>
            <a:endParaRPr lang="en-US" sz="23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3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(приобретение)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жилья- </a:t>
            </a:r>
            <a:r>
              <a:rPr lang="ru-RU" sz="2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271 922,0 </a:t>
            </a:r>
            <a:r>
              <a:rPr lang="ru-RU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</a:t>
            </a:r>
            <a:endParaRPr lang="ru-RU" sz="23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856"/>
            <a:ext cx="2628292" cy="19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035452"/>
              </p:ext>
            </p:extLst>
          </p:nvPr>
        </p:nvGraphicFramePr>
        <p:xfrm>
          <a:off x="0" y="906547"/>
          <a:ext cx="8569325" cy="605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73" y="1412776"/>
            <a:ext cx="1554057" cy="107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TextBox 1"/>
          <p:cNvSpPr txBox="1">
            <a:spLocks noChangeArrowheads="1"/>
          </p:cNvSpPr>
          <p:nvPr/>
        </p:nvSpPr>
        <p:spPr bwMode="auto">
          <a:xfrm>
            <a:off x="251520" y="38100"/>
            <a:ext cx="866070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 Осинского городского округа»,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36715" y="5589240"/>
            <a:ext cx="4152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5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устойчивого развития малого и среднего предпринимательства на территории Осинского городского округа</a:t>
            </a:r>
            <a:endParaRPr lang="ru-RU" sz="15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Приватизация,оценка земли,переоформление Госактa, цена - 1 190 грн, Киев, 31 авг 2012 23:50, б.у., объявление, продам, куплю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2563" cy="105273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«Эффективное управление земельными ресурсами и имуществом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Осинского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городского округа»,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8D73-D067-4DD3-B172-24A5E23BCDF9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793982"/>
              </p:ext>
            </p:extLst>
          </p:nvPr>
        </p:nvGraphicFramePr>
        <p:xfrm>
          <a:off x="202227" y="1177362"/>
          <a:ext cx="871414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04248" y="1531019"/>
            <a:ext cx="936104" cy="38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13 736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1340768"/>
            <a:ext cx="960748" cy="3702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20 104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19.userapi.com/c831309/v831309758/16b86a/wAthbnD--2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40"/>
          <a:stretch/>
        </p:blipFill>
        <p:spPr bwMode="auto">
          <a:xfrm>
            <a:off x="7853081" y="1495866"/>
            <a:ext cx="1202602" cy="16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495" y="2051486"/>
            <a:ext cx="622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«Гражданская защита» -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390,7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8" y="2636262"/>
            <a:ext cx="7344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муниципального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звена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ТП РСЧС (службы ЕДДС и «112»)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3 200,7 т. 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0431" y="3533077"/>
            <a:ext cx="6440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мер пожарной безопасности в границах округа –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6 12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т. р.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обеспечению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безопасности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на водных объектах,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охране их жизни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405,8 т. 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vsetreningi.ru/avatars/objects/3-50052_1_6.jpg?1cef45782f1a00dbf00b7f1cb5c7bc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455" y="3022131"/>
            <a:ext cx="2122472" cy="14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688" y="39999"/>
            <a:ext cx="8700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«ОБЕСПЕЧЕНИЕ БЕЗОПАСНОСТИ ЖИЗНЕДЕЯТЕЛЬНОСТИ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НАСЕЛЕНИЯ И ТЕРРИТОРИИ ОСИНСКОГО ГОРОДСКОГО ОКРУГА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688" y="5917590"/>
            <a:ext cx="79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программы – 3 435,2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р.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688" y="5459432"/>
            <a:ext cx="669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МКУ «Гражданская защита»–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1 659,2 т. 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20" descr="C:\Users\Сергей Игоревич\Desktop\Фото для ПРЕЗЕНТАЦИИ\IMG_20191122_145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2" y="963329"/>
            <a:ext cx="1760104" cy="13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C:\Users\Сергей Игоревич\Desktop\Фото для ПРЕЗЕНТАЦИИ\spase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33" y="4437112"/>
            <a:ext cx="1835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:\Users\Сергей Игоревич\Desktop\1450252984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8328"/>
            <a:ext cx="1458670" cy="109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957811" y="1003191"/>
            <a:ext cx="4089412" cy="10081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15 825,9 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38 984,5 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49 327,8 тыс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83B75-9353-4F4A-A865-7BE5DDE5F4CD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3074" name="Picture 2" descr="D:\Desktop\Юлия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1438"/>
            <a:ext cx="89154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24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78354"/>
              </p:ext>
            </p:extLst>
          </p:nvPr>
        </p:nvGraphicFramePr>
        <p:xfrm>
          <a:off x="144016" y="620688"/>
          <a:ext cx="8784530" cy="5635876"/>
        </p:xfrm>
        <a:graphic>
          <a:graphicData uri="http://schemas.openxmlformats.org/drawingml/2006/table">
            <a:tbl>
              <a:tblPr/>
              <a:tblGrid>
                <a:gridCol w="5400154"/>
                <a:gridCol w="1224136"/>
                <a:gridCol w="1080120"/>
                <a:gridCol w="1080120"/>
              </a:tblGrid>
              <a:tr h="430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700" b="1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700" b="1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 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Резервный фонд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3 150,0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3 000,0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3 000,0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Обеспечение выполнения функций  МКУ «Осинский центр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 бухгалтерского учета»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15 289,5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12 885,1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15 289,5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1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Обеспечение выполнения функций  МКУ «Транспортник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»</a:t>
                      </a:r>
                      <a:endParaRPr lang="ru-RU" sz="18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3" marR="9523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32 633,8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32 531,8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32 531,8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3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Обеспечение работников бюджетных учреждений Осинского городского округа путевками на санаторно-курортное лечение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349,7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349,7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9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Обеспечение жилыми помещениями реабилитированных лиц, имеющих инвалидность или являющихся пенсионерами, и проживающих совместно членов их семей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1 316,1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8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Осуществление полномочий по регулированию тарифов на перевозки пассажиров и багажа автомобильным и городским электрическим транспортом на муниципальных маршрутах регулярных перевозок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14,4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14,9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14,9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762000" cy="365125"/>
          </a:xfrm>
        </p:spPr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19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23749"/>
              </p:ext>
            </p:extLst>
          </p:nvPr>
        </p:nvGraphicFramePr>
        <p:xfrm>
          <a:off x="144016" y="620688"/>
          <a:ext cx="8784530" cy="4500296"/>
        </p:xfrm>
        <a:graphic>
          <a:graphicData uri="http://schemas.openxmlformats.org/drawingml/2006/table">
            <a:tbl>
              <a:tblPr/>
              <a:tblGrid>
                <a:gridCol w="5400154"/>
                <a:gridCol w="1224136"/>
                <a:gridCol w="1080120"/>
                <a:gridCol w="1080120"/>
              </a:tblGrid>
              <a:tr h="430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700" b="1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700" b="1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 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4112"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Организация осуществления государственных полномочий по обеспечению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  <a:p>
                      <a:pPr algn="l" fontAlgn="ctr"/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307,4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158,0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/>
                        </a:rPr>
                        <a:t>158,0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3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Обслуживание лицевых счетов органов государственной власти Пермского края, государственных краевых учреждений органами местного самоуправления Пермского края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85,7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88,1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88,1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4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51 830,5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50 343,7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51 082,3</a:t>
                      </a:r>
                      <a:endParaRPr kumimoji="0" lang="ru-R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762000" cy="365125"/>
          </a:xfrm>
        </p:spPr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28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КОНТАКТНАЯ </a:t>
            </a:r>
            <a:r>
              <a:rPr lang="ru-RU" sz="3200" b="1" dirty="0"/>
              <a:t>ИНФОРМАЦИЯ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1"/>
            <a:ext cx="3816424" cy="286231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1484784"/>
            <a:ext cx="4536504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Управление финансов администрации Осинского городского округа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Адрес: г.Оса, ул. Ленина, д.25, 4 этаж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Приемная: каб. 49, тел./факс 34(291) 4-39-39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Электронный адрес: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</a:rPr>
              <a:t>fau@fauosa.ru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06225"/>
            <a:ext cx="4775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3200" b="1" dirty="0">
                <a:solidFill>
                  <a:srgbClr val="C00000"/>
                </a:solidFill>
              </a:rPr>
              <a:t>ПОЛЕЗНЫЕ ССЫЛКИ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Российской Федерации 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http://minfin.ru/ru/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923" y="5613525"/>
            <a:ext cx="596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</a:rPr>
              <a:t>Пермского края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lvl="0"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</a:rPr>
              <a:t>://budget.perm.ru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3681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ДЛЯ ЧЕГО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</a:rPr>
              <a:t>ОСИНСКОМУ ГОРОДСКОМУ ОКРУГУ 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Times New Roman"/>
              </a:rPr>
              <a:t>НЕОБХОДИМ </a:t>
            </a: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БЮДЖЕТ? </a:t>
            </a:r>
            <a:endParaRPr lang="ru-RU" sz="31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За счет средств </a:t>
            </a:r>
            <a:r>
              <a:rPr lang="ru-RU" sz="2000" dirty="0" smtClean="0"/>
              <a:t>бюджета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обеспечивается </a:t>
            </a:r>
            <a:r>
              <a:rPr lang="ru-RU" sz="2000" dirty="0"/>
              <a:t>деятельность </a:t>
            </a:r>
            <a:r>
              <a:rPr lang="ru-RU" sz="2000" dirty="0" smtClean="0"/>
              <a:t>17 бюджетных </a:t>
            </a:r>
            <a:r>
              <a:rPr lang="ru-RU" sz="2000" dirty="0"/>
              <a:t>учреждений, в т.ч. учреждений </a:t>
            </a:r>
            <a:r>
              <a:rPr lang="ru-RU" sz="2000" dirty="0" smtClean="0"/>
              <a:t>образования (12), культуры (3), спортивных  учреждений (2);</a:t>
            </a:r>
          </a:p>
          <a:p>
            <a:r>
              <a:rPr lang="ru-RU" sz="2000" dirty="0" smtClean="0"/>
              <a:t>обеспечивается деятельность 3 </a:t>
            </a:r>
            <a:r>
              <a:rPr lang="ru-RU" sz="2000" dirty="0"/>
              <a:t>казенных учреждений (МКУ «ТРАНСПОРТНИК», МКУ «ГРАЖДАНСКАЯ ЗАЩИТА», МКУ </a:t>
            </a:r>
            <a:r>
              <a:rPr lang="ru-RU" sz="2000" dirty="0" smtClean="0"/>
              <a:t>«ОСИНСКИЙ ЦБУ»;</a:t>
            </a:r>
            <a:endParaRPr lang="ru-RU" sz="2000" dirty="0"/>
          </a:p>
          <a:p>
            <a:r>
              <a:rPr lang="ru-RU" sz="2000" dirty="0" smtClean="0"/>
              <a:t>предоставляются </a:t>
            </a:r>
            <a:r>
              <a:rPr lang="ru-RU" sz="2000" dirty="0"/>
              <a:t>меры социальной поддержки;</a:t>
            </a:r>
          </a:p>
          <a:p>
            <a:r>
              <a:rPr lang="ru-RU" sz="2000" dirty="0" smtClean="0"/>
              <a:t>содержатся дороги местного значения;</a:t>
            </a:r>
            <a:endParaRPr lang="ru-RU" sz="2000" dirty="0"/>
          </a:p>
          <a:p>
            <a:r>
              <a:rPr lang="ru-RU" sz="2000" dirty="0" smtClean="0"/>
              <a:t>оказывается поддержка </a:t>
            </a:r>
            <a:r>
              <a:rPr lang="ru-RU" sz="2000" dirty="0"/>
              <a:t>сельского </a:t>
            </a:r>
            <a:r>
              <a:rPr lang="ru-RU" sz="2000" dirty="0" smtClean="0"/>
              <a:t>хозяйства и предпринимательства;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существляются мероприятия в области ЖКХ и благоустройства территории</a:t>
            </a:r>
            <a:endParaRPr lang="ru-RU" sz="2000" dirty="0"/>
          </a:p>
          <a:p>
            <a:r>
              <a:rPr lang="ru-RU" sz="2000" dirty="0" smtClean="0"/>
              <a:t>осуществляются </a:t>
            </a:r>
            <a:r>
              <a:rPr lang="ru-RU" sz="2000" dirty="0"/>
              <a:t>другие мероприятия, необходимые для социально-экономического развития нашего </a:t>
            </a:r>
            <a:r>
              <a:rPr lang="ru-RU" sz="2000" dirty="0" smtClean="0"/>
              <a:t>округа. </a:t>
            </a:r>
          </a:p>
          <a:p>
            <a:pPr marL="0" indent="0">
              <a:buNone/>
            </a:pPr>
            <a:r>
              <a:rPr lang="ru-RU" sz="2000" dirty="0" smtClean="0"/>
              <a:t>Все </a:t>
            </a:r>
            <a:r>
              <a:rPr lang="ru-RU" sz="2000" dirty="0"/>
              <a:t>это – </a:t>
            </a:r>
            <a:r>
              <a:rPr lang="ru-RU" sz="2000" dirty="0">
                <a:solidFill>
                  <a:srgbClr val="6600FF"/>
                </a:solidFill>
              </a:rPr>
              <a:t>расходные обязательства </a:t>
            </a:r>
            <a:r>
              <a:rPr lang="ru-RU" sz="2000" dirty="0" smtClean="0">
                <a:solidFill>
                  <a:srgbClr val="6600FF"/>
                </a:solidFill>
              </a:rPr>
              <a:t>Осинского городского округа</a:t>
            </a:r>
            <a:endParaRPr lang="ru-RU" sz="2000" dirty="0">
              <a:solidFill>
                <a:srgbClr val="66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6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33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ОСНОВНОЙ </a:t>
            </a:r>
            <a:r>
              <a:rPr lang="ru-RU" b="1" dirty="0">
                <a:solidFill>
                  <a:srgbClr val="00B0F0"/>
                </a:solidFill>
              </a:rPr>
              <a:t>ПРИНЦИП ФОРМИРОВАНИЯ БЮДЖЕТА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Основным принципом формирования любого бюджета является его </a:t>
            </a:r>
            <a:r>
              <a:rPr lang="ru-RU" sz="1800" b="1" dirty="0">
                <a:solidFill>
                  <a:srgbClr val="6600FF"/>
                </a:solidFill>
              </a:rPr>
              <a:t>СБАЛАНСИРОВАННОСТЬ</a:t>
            </a:r>
            <a:r>
              <a:rPr lang="ru-RU" sz="1800" dirty="0"/>
              <a:t>. Это значит, что расходы бюджета в целом должны быть обеспечены доходными источниками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                                                                                                          </a:t>
            </a:r>
            <a:endParaRPr lang="ru-RU" sz="1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-2495" r="-1865" b="2495"/>
          <a:stretch/>
        </p:blipFill>
        <p:spPr bwMode="auto">
          <a:xfrm>
            <a:off x="3392872" y="2024736"/>
            <a:ext cx="2619288" cy="2403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256" y="2852936"/>
            <a:ext cx="2712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Если доходов больше, </a:t>
            </a:r>
            <a:endParaRPr lang="ru-RU" sz="1600" dirty="0" smtClean="0"/>
          </a:p>
          <a:p>
            <a:pPr algn="ctr"/>
            <a:r>
              <a:rPr lang="ru-RU" sz="1600" dirty="0" smtClean="0"/>
              <a:t>чем </a:t>
            </a:r>
            <a:r>
              <a:rPr lang="ru-RU" sz="1600" dirty="0"/>
              <a:t>расходов, </a:t>
            </a:r>
            <a:endParaRPr lang="ru-RU" sz="1600" dirty="0" smtClean="0"/>
          </a:p>
          <a:p>
            <a:pPr algn="ctr"/>
            <a:r>
              <a:rPr lang="ru-RU" sz="1600" dirty="0" smtClean="0"/>
              <a:t>возникает </a:t>
            </a:r>
            <a:r>
              <a:rPr lang="ru-RU" sz="1600" b="1" dirty="0">
                <a:solidFill>
                  <a:srgbClr val="6600FF"/>
                </a:solidFill>
              </a:rPr>
              <a:t>профицит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бюджета </a:t>
            </a:r>
            <a:r>
              <a:rPr lang="ru-RU" sz="1600" dirty="0"/>
              <a:t>(есть </a:t>
            </a:r>
            <a:r>
              <a:rPr lang="ru-RU" sz="1600" dirty="0" smtClean="0"/>
              <a:t>возможность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накапливать резервы, </a:t>
            </a:r>
            <a:endParaRPr lang="ru-RU" sz="1600" dirty="0" smtClean="0"/>
          </a:p>
          <a:p>
            <a:pPr algn="ctr"/>
            <a:r>
              <a:rPr lang="ru-RU" sz="1600" dirty="0" smtClean="0"/>
              <a:t>погашать </a:t>
            </a:r>
            <a:r>
              <a:rPr lang="ru-RU" sz="1600" dirty="0"/>
              <a:t>имеющиеся долги)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899592" y="4453373"/>
            <a:ext cx="720080" cy="2071971"/>
          </a:xfrm>
          <a:prstGeom prst="flowChartMagneticDisk">
            <a:avLst/>
          </a:prstGeo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</a:gradFill>
          <a:effectLst>
            <a:innerShdw blurRad="63500" dist="50800" dir="81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835696" y="4797152"/>
            <a:ext cx="720080" cy="1728192"/>
          </a:xfrm>
          <a:prstGeom prst="flowChartMagneticDisk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852935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Чаще потребность </a:t>
            </a:r>
            <a:r>
              <a:rPr lang="ru-RU" sz="1600" dirty="0" smtClean="0"/>
              <a:t>в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осуществлении расходов </a:t>
            </a:r>
            <a:endParaRPr lang="ru-RU" sz="1600" dirty="0" smtClean="0"/>
          </a:p>
          <a:p>
            <a:pPr algn="ctr"/>
            <a:r>
              <a:rPr lang="ru-RU" sz="1600" dirty="0" smtClean="0"/>
              <a:t>больше</a:t>
            </a:r>
            <a:r>
              <a:rPr lang="ru-RU" sz="1600" dirty="0"/>
              <a:t>, чем ожидается </a:t>
            </a:r>
            <a:endParaRPr lang="ru-RU" sz="1600" dirty="0" smtClean="0"/>
          </a:p>
          <a:p>
            <a:pPr algn="ctr"/>
            <a:r>
              <a:rPr lang="ru-RU" sz="1600" dirty="0" smtClean="0"/>
              <a:t>поступлений </a:t>
            </a:r>
            <a:r>
              <a:rPr lang="ru-RU" sz="1600" dirty="0"/>
              <a:t>доходов. </a:t>
            </a:r>
            <a:endParaRPr lang="ru-RU" sz="1600" dirty="0" smtClean="0"/>
          </a:p>
          <a:p>
            <a:pPr algn="ctr"/>
            <a:r>
              <a:rPr lang="ru-RU" sz="1600" dirty="0" smtClean="0"/>
              <a:t>Тогда </a:t>
            </a:r>
            <a:r>
              <a:rPr lang="ru-RU" sz="1600" dirty="0"/>
              <a:t>возникает </a:t>
            </a:r>
            <a:r>
              <a:rPr lang="ru-RU" sz="1600" b="1" dirty="0">
                <a:solidFill>
                  <a:srgbClr val="6600FF"/>
                </a:solidFill>
              </a:rPr>
              <a:t>дефицит</a:t>
            </a:r>
            <a:r>
              <a:rPr lang="ru-RU" sz="1600" dirty="0"/>
              <a:t> бюджета</a:t>
            </a:r>
            <a:r>
              <a:rPr lang="ru-RU" dirty="0"/>
              <a:t>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6516216" y="4797152"/>
            <a:ext cx="720080" cy="1728192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7524328" y="4453373"/>
            <a:ext cx="720080" cy="2071971"/>
          </a:xfrm>
          <a:prstGeom prst="flowChartMagneticDisk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49563" y="5634770"/>
            <a:ext cx="11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00361" y="5764783"/>
            <a:ext cx="11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575310" y="5764782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263942" y="5679302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18" y="4704443"/>
            <a:ext cx="3132031" cy="18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dirty="0" smtClean="0">
                <a:solidFill>
                  <a:srgbClr val="6600FF"/>
                </a:solidFill>
                <a:latin typeface="Times New Roman"/>
              </a:rPr>
              <a:t>ФИНАНСИРОВАНИЕ ДЕФИЦИТА БЮДЖЕТА </a:t>
            </a:r>
            <a:endParaRPr lang="ru-RU" sz="4000" dirty="0">
              <a:solidFill>
                <a:srgbClr val="66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1963147" cy="1593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00" y="1844824"/>
            <a:ext cx="8853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   </a:t>
            </a:r>
            <a:r>
              <a:rPr lang="ru-RU" sz="2000" dirty="0" smtClean="0"/>
              <a:t>Для  того</a:t>
            </a:r>
            <a:r>
              <a:rPr lang="ru-RU" sz="2000" dirty="0"/>
              <a:t>, </a:t>
            </a:r>
            <a:r>
              <a:rPr lang="ru-RU" sz="2000" dirty="0" smtClean="0"/>
              <a:t> чтобы  при  наличии дефицита бюджета </a:t>
            </a:r>
          </a:p>
          <a:p>
            <a:r>
              <a:rPr lang="ru-RU" sz="2000" dirty="0" smtClean="0"/>
              <a:t>все  принятые властью обязательства перед обществом</a:t>
            </a:r>
          </a:p>
          <a:p>
            <a:r>
              <a:rPr lang="ru-RU" sz="2000" dirty="0" smtClean="0"/>
              <a:t>были  исполнены   надлежащим   образом</a:t>
            </a:r>
            <a:r>
              <a:rPr lang="ru-RU" sz="2000" dirty="0"/>
              <a:t>, </a:t>
            </a:r>
            <a:r>
              <a:rPr lang="ru-RU" sz="2000" dirty="0" smtClean="0"/>
              <a:t> изыскиваются   источники  финансирования  дефицита бюджета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      Самый </a:t>
            </a:r>
            <a:r>
              <a:rPr lang="ru-RU" sz="2000" dirty="0"/>
              <a:t>простой – использовать средства, оставшиеся в бюджете с прошлого года. Однако, если таковых нет, </a:t>
            </a:r>
            <a:r>
              <a:rPr lang="ru-RU" sz="2000" dirty="0" smtClean="0"/>
              <a:t>то привлекаются </a:t>
            </a:r>
            <a:r>
              <a:rPr lang="ru-RU" sz="2000" dirty="0"/>
              <a:t>банковские кредиты или кредиты за счет средств </a:t>
            </a:r>
            <a:r>
              <a:rPr lang="ru-RU" sz="2000" dirty="0" smtClean="0"/>
              <a:t>краевого и федерального бюджетов.</a:t>
            </a:r>
            <a:endParaRPr lang="ru-RU" sz="2000" dirty="0"/>
          </a:p>
          <a:p>
            <a:r>
              <a:rPr lang="ru-RU" sz="2000" dirty="0" smtClean="0"/>
              <a:t>                                                             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384376" cy="23312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4310515"/>
            <a:ext cx="42484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Заемные средства необходимо возвращать, а также уплачивать по ним проценты.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 с этим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 долг.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89" y="130623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FF"/>
                </a:solidFill>
                <a:latin typeface="Times New Roman"/>
              </a:rPr>
              <a:t>ЭТАПЫ </a:t>
            </a:r>
            <a:r>
              <a:rPr lang="ru-RU" sz="3600" dirty="0">
                <a:solidFill>
                  <a:srgbClr val="6600FF"/>
                </a:solidFill>
                <a:latin typeface="Times New Roman"/>
              </a:rPr>
              <a:t>ФОРМИРОВАНИЯ БЮДЖЕТА </a:t>
            </a:r>
            <a:endParaRPr lang="ru-RU" sz="3600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7375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Составление проекта бюджета – заключается в формировании прогноза доходов бюджета на следующие три года и планировании направлений расходов бюджета (исходя из прогноза доходов). В первую очередь предусматриваются расходы на действующие (текущие) расходные обязательства </a:t>
            </a:r>
            <a:r>
              <a:rPr lang="ru-RU" sz="2000" dirty="0" smtClean="0"/>
              <a:t>(на </a:t>
            </a:r>
            <a:r>
              <a:rPr lang="ru-RU" sz="2000" dirty="0"/>
              <a:t>оказание муниципальных услуг населению и предоставление мер социальной поддержки). Затем по заявкам структурных подразделений решаются вопросы о включении в бюджет расходов на принимаемые (новые) расходные обязательства (разработка ПСД, НПД и пр.). </a:t>
            </a:r>
          </a:p>
          <a:p>
            <a:pPr algn="just"/>
            <a:r>
              <a:rPr lang="ru-RU" sz="2000" dirty="0" smtClean="0"/>
              <a:t>План мероприятий по составлению  и рассмотрению проекта </a:t>
            </a:r>
            <a:r>
              <a:rPr lang="ru-RU" sz="2000" dirty="0"/>
              <a:t>бюджета на </a:t>
            </a:r>
            <a:r>
              <a:rPr lang="ru-RU" sz="2000" dirty="0" smtClean="0"/>
              <a:t>очередной </a:t>
            </a:r>
            <a:r>
              <a:rPr lang="ru-RU" sz="2000" dirty="0"/>
              <a:t>финансовый год и плановый период определен </a:t>
            </a:r>
            <a:r>
              <a:rPr lang="ru-RU" sz="2000" dirty="0" smtClean="0"/>
              <a:t>Думой Осинского городского округа и распоряжением главы округа.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4420" y="94866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 </a:t>
            </a:r>
            <a:r>
              <a:rPr lang="ru-RU" sz="2400" b="1" dirty="0">
                <a:solidFill>
                  <a:schemeClr val="bg1"/>
                </a:solidFill>
              </a:rPr>
              <a:t>ЭТАП. СОСТАВЛЕНИЕ ПРОЕКТА БЮДЖЕТ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6" y="6165304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0" y="6237312"/>
            <a:ext cx="8296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СРОК  РЕАЛИЗАЦИИ  1 ЭТАПА – АВГУСТ – ОКТЯБРЬ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89" y="836712"/>
            <a:ext cx="8229600" cy="590465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Проект бюджета в виде проекта решения Думы Осинского городского округа вносится на рассмотрение в Думу не позднее 1 ноября. Далее проект рассматривается комиссией Думы по бюджету, налогам и собственности, Контрольно-счетной палатой Осинского городского округа. Затем проект рассматривается и принимается на заседании Думы Осинского городского округа в 1-м чтении и назначается дата проведения публичных слушаний. Принятый в 1-м чтении бюджет направляется на согласительную комиссию, где депутаты и представители исполнительной власти детально рассматривают все статьи бюджета и принимают по ним согласованное решение. Проводятся публичные слушания по бюджету с участием граждан. После этого бюджет рассматривается и принимается во 2-м чтении.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>
              <a:lnSpc>
                <a:spcPts val="1800"/>
              </a:lnSpc>
            </a:pPr>
            <a:r>
              <a:rPr lang="ru-RU" sz="2000" dirty="0" smtClean="0"/>
              <a:t>Бюджет Осинского городского округа </a:t>
            </a:r>
            <a:r>
              <a:rPr lang="ru-RU" sz="2000" dirty="0"/>
              <a:t>на очередной финансовый год и плановый период утверждается </a:t>
            </a:r>
            <a:r>
              <a:rPr lang="ru-RU" sz="2000" dirty="0" smtClean="0"/>
              <a:t>решением Думы Осинского городского округа. Данное решение вступает </a:t>
            </a:r>
            <a:r>
              <a:rPr lang="ru-RU" sz="2000" dirty="0"/>
              <a:t>в силу с 1 января очередного финансового года. </a:t>
            </a:r>
            <a:r>
              <a:rPr lang="ru-RU" sz="2000" dirty="0" smtClean="0"/>
              <a:t>Решение о бюджете </a:t>
            </a:r>
            <a:r>
              <a:rPr lang="ru-RU" sz="2000" dirty="0"/>
              <a:t>в обязательном порядке публикуется не позднее </a:t>
            </a:r>
            <a:r>
              <a:rPr lang="ru-RU" sz="2000" dirty="0" smtClean="0"/>
              <a:t>10 </a:t>
            </a:r>
            <a:r>
              <a:rPr lang="ru-RU" sz="2000" dirty="0"/>
              <a:t>дней после его </a:t>
            </a:r>
            <a:r>
              <a:rPr lang="ru-RU" sz="2000" dirty="0" smtClean="0"/>
              <a:t>принятия. 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55656"/>
            <a:ext cx="80496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2 ЭТАП. РАССМОТРЕНИЕ ПРОЕКТА БЮДЖЕТА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2" y="4527815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59582" y="4599822"/>
            <a:ext cx="47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</a:rPr>
              <a:t>3 </a:t>
            </a:r>
            <a:r>
              <a:rPr lang="ru-RU" sz="2400" b="1" dirty="0">
                <a:solidFill>
                  <a:prstClr val="white"/>
                </a:solidFill>
              </a:rPr>
              <a:t>ЭТАП.  </a:t>
            </a:r>
            <a:r>
              <a:rPr lang="ru-RU" sz="2400" b="1" dirty="0" smtClean="0">
                <a:solidFill>
                  <a:prstClr val="white"/>
                </a:solidFill>
              </a:rPr>
              <a:t>УТВЕРЖДЕНИЕ БЮДЖЕТА 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5393</Words>
  <Application>Microsoft Office PowerPoint</Application>
  <PresentationFormat>Экран (4:3)</PresentationFormat>
  <Paragraphs>805</Paragraphs>
  <Slides>47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2_Тема Office</vt:lpstr>
      <vt:lpstr>Презентация PowerPoint</vt:lpstr>
      <vt:lpstr>СОДЕРЖАНИЕ</vt:lpstr>
      <vt:lpstr>Что такое  «Бюджет для граждан»?</vt:lpstr>
      <vt:lpstr>1. ВВОДНАЯ ЧАСТЬ </vt:lpstr>
      <vt:lpstr> ДЛЯ ЧЕГО ОСИНСКОМУ ГОРОДСКОМУ ОКРУГУ НЕОБХОДИМ БЮДЖЕТ? </vt:lpstr>
      <vt:lpstr>ОСНОВНОЙ ПРИНЦИП ФОРМИРОВАНИЯ БЮДЖЕТА </vt:lpstr>
      <vt:lpstr> ФИНАНСИРОВАНИЕ ДЕФИЦИТА БЮДЖЕТА </vt:lpstr>
      <vt:lpstr>ЭТАПЫ ФОРМИРОВАНИЯ БЮДЖЕТА </vt:lpstr>
      <vt:lpstr>Презентация PowerPoint</vt:lpstr>
      <vt:lpstr> НА ЧЕМ ОСНОВЫВАЕТСЯ ПРОЕКТ БЮДЖЕТА? </vt:lpstr>
      <vt:lpstr> 2. ОБЩИЕ ХАРАКТЕРИСТИКИ БЮДЖЕТА </vt:lpstr>
      <vt:lpstr>ЦЕЛЬ И ЗАДАЧИ БЮДЖЕТНОЙ ПОЛИТИКИ НА 2022-2024 ГОДЫ </vt:lpstr>
      <vt:lpstr>ОСОБЕННОСТЬ БЮДЖЕТА ОСИНСКОГО ГОРОДСКОГО ОКРУГА</vt:lpstr>
      <vt:lpstr>СТРАТЕГИЧЕСКИЕ ЦЕЛИ, НА ДОСТИЖЕНИЕ КОТОРЫХ НАПРАВЛЕНЫ МУНИЦИПАЛЬНЫЕ ПРОГРАММЫ ОСИНСКОГО ГОРОДСКОГО ОКРУГА</vt:lpstr>
      <vt:lpstr>Презентация PowerPoint</vt:lpstr>
      <vt:lpstr>3. Доходы бюджета</vt:lpstr>
      <vt:lpstr>Презентация PowerPoint</vt:lpstr>
      <vt:lpstr>Основные налоговые доходы</vt:lpstr>
      <vt:lpstr>Основные неналоговые доходы</vt:lpstr>
      <vt:lpstr>БЕЗВОЗМЕЗДНЫЕ ПОСТУПЛЕНИЯ ИЗ БЮДЖЕТА ДРУГОГО УРОВНЯ </vt:lpstr>
      <vt:lpstr>4.Расходы бюджета</vt:lpstr>
      <vt:lpstr>СТРУКТУРА РАСХОДОВ БЮДЖЕТА    ТЫС.РУБ.</vt:lpstr>
      <vt:lpstr>Расходы бюджета на реализацию муниципальных программ в 2022 году (1336,6 млн.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Молодежная политика в Осинском  городского округе на 2022 год (1395 тыс. руб.)</vt:lpstr>
      <vt:lpstr>Презентация PowerPoint</vt:lpstr>
      <vt:lpstr>Презентация PowerPoint</vt:lpstr>
      <vt:lpstr>Объем расходов на социальную сферу в расчете на 1 жителя округа в 2022 году </vt:lpstr>
      <vt:lpstr>Муниципальная программа «Благоустройство территории Осинского городского округа», 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 Муниципальная программа «Формирование современной городской среды Осинского городского округа», тыс. руб. </vt:lpstr>
      <vt:lpstr>Муниципальная программа «Развитие транспортной системы Осинского городского округа», тыс. руб. </vt:lpstr>
      <vt:lpstr>ДОРОЖНЫЙ ФОНД ,  тыс. руб.</vt:lpstr>
      <vt:lpstr>Презентация PowerPoint</vt:lpstr>
      <vt:lpstr>Презентация PowerPoint</vt:lpstr>
      <vt:lpstr> Муниципальная программа «Эффективное управление земельными ресурсами и имуществом  Осинского городского округа», тыс. 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ВВОДНАЯ ЧАСТЬ </dc:title>
  <dc:creator>Бобынина_Наталья</dc:creator>
  <cp:lastModifiedBy>FAU-16</cp:lastModifiedBy>
  <cp:revision>816</cp:revision>
  <cp:lastPrinted>2022-02-21T10:58:32Z</cp:lastPrinted>
  <dcterms:created xsi:type="dcterms:W3CDTF">2015-10-28T05:03:43Z</dcterms:created>
  <dcterms:modified xsi:type="dcterms:W3CDTF">2022-02-25T10:46:20Z</dcterms:modified>
</cp:coreProperties>
</file>