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38"/>
  </p:notesMasterIdLst>
  <p:sldIdLst>
    <p:sldId id="262" r:id="rId2"/>
    <p:sldId id="263" r:id="rId3"/>
    <p:sldId id="257" r:id="rId4"/>
    <p:sldId id="415" r:id="rId5"/>
    <p:sldId id="265" r:id="rId6"/>
    <p:sldId id="389" r:id="rId7"/>
    <p:sldId id="390" r:id="rId8"/>
    <p:sldId id="391" r:id="rId9"/>
    <p:sldId id="266" r:id="rId10"/>
    <p:sldId id="408" r:id="rId11"/>
    <p:sldId id="409" r:id="rId12"/>
    <p:sldId id="410" r:id="rId13"/>
    <p:sldId id="365" r:id="rId14"/>
    <p:sldId id="274" r:id="rId15"/>
    <p:sldId id="406" r:id="rId16"/>
    <p:sldId id="295" r:id="rId17"/>
    <p:sldId id="370" r:id="rId18"/>
    <p:sldId id="411" r:id="rId19"/>
    <p:sldId id="392" r:id="rId20"/>
    <p:sldId id="393" r:id="rId21"/>
    <p:sldId id="394" r:id="rId22"/>
    <p:sldId id="395" r:id="rId23"/>
    <p:sldId id="396" r:id="rId24"/>
    <p:sldId id="412" r:id="rId25"/>
    <p:sldId id="384" r:id="rId26"/>
    <p:sldId id="398" r:id="rId27"/>
    <p:sldId id="413" r:id="rId28"/>
    <p:sldId id="381" r:id="rId29"/>
    <p:sldId id="414" r:id="rId30"/>
    <p:sldId id="400" r:id="rId31"/>
    <p:sldId id="401" r:id="rId32"/>
    <p:sldId id="402" r:id="rId33"/>
    <p:sldId id="403" r:id="rId34"/>
    <p:sldId id="404" r:id="rId35"/>
    <p:sldId id="405" r:id="rId36"/>
    <p:sldId id="299" r:id="rId3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6DA"/>
    <a:srgbClr val="99FF66"/>
    <a:srgbClr val="D60093"/>
    <a:srgbClr val="99FF33"/>
    <a:srgbClr val="FF5050"/>
    <a:srgbClr val="00FFFF"/>
    <a:srgbClr val="CDFFE6"/>
    <a:srgbClr val="99FFCC"/>
    <a:srgbClr val="99CCFF"/>
    <a:srgbClr val="AB9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227" autoAdjust="0"/>
    <p:restoredTop sz="95501" autoAdjust="0"/>
  </p:normalViewPr>
  <p:slideViewPr>
    <p:cSldViewPr>
      <p:cViewPr>
        <p:scale>
          <a:sx n="90" d="100"/>
          <a:sy n="90" d="100"/>
        </p:scale>
        <p:origin x="-12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19533116661478E-2"/>
          <c:y val="8.2941963686206599E-2"/>
          <c:w val="0.85652268725909109"/>
          <c:h val="0.60621371904729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Лист1!$A$19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 w="28575" cap="rnd">
              <a:solidFill>
                <a:srgbClr val="314D93"/>
              </a:solidFill>
              <a:prstDash val="sysDash"/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9050">
                <a:solidFill>
                  <a:srgbClr val="314D93"/>
                </a:solidFill>
              </a:ln>
              <a:effectLst/>
            </c:spPr>
          </c:marker>
          <c:dPt>
            <c:idx val="1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503A-437E-AD5F-8E073615335E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3A-437E-AD5F-8E073615335E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03A-437E-AD5F-8E073615335E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03A-437E-AD5F-8E073615335E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03A-437E-AD5F-8E073615335E}"/>
              </c:ext>
            </c:extLst>
          </c:dPt>
          <c:dPt>
            <c:idx val="2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503A-437E-AD5F-8E073615335E}"/>
              </c:ext>
            </c:extLst>
          </c:dPt>
          <c:dPt>
            <c:idx val="2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503A-437E-AD5F-8E073615335E}"/>
              </c:ext>
            </c:extLst>
          </c:dPt>
          <c:dLbls>
            <c:dLbl>
              <c:idx val="1"/>
              <c:layout>
                <c:manualLayout>
                  <c:x val="-6.9664932443749064E-2"/>
                  <c:y val="-8.3776261019739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637399004835831E-2"/>
                  <c:y val="-9.1258750433694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00206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Лист1!$B$18:$E$18</c:f>
              <c:strCache>
                <c:ptCount val="4"/>
                <c:pt idx="0">
                  <c:v>2020 
ФАКТ</c:v>
                </c:pt>
                <c:pt idx="1">
                  <c:v>2021
ФАКТ</c:v>
                </c:pt>
                <c:pt idx="2">
                  <c:v>2022
ОЦЕНКА</c:v>
                </c:pt>
                <c:pt idx="3">
                  <c:v>2023
ПРОГНОЗ</c:v>
                </c:pt>
              </c:strCache>
            </c:strRef>
          </c:cat>
          <c:val>
            <c:numRef>
              <c:f>Лист1!$B$19:$E$19</c:f>
              <c:numCache>
                <c:formatCode>General</c:formatCode>
                <c:ptCount val="4"/>
                <c:pt idx="0">
                  <c:v>99.2</c:v>
                </c:pt>
                <c:pt idx="1">
                  <c:v>99.2</c:v>
                </c:pt>
                <c:pt idx="2">
                  <c:v>99.1</c:v>
                </c:pt>
                <c:pt idx="3">
                  <c:v>99.2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03A-437E-AD5F-8E073615335E}"/>
            </c:ext>
          </c:extLst>
        </c:ser>
        <c:ser>
          <c:idx val="1"/>
          <c:order val="1"/>
          <c:tx>
            <c:strRef>
              <c:f>Лист1!$A$20</c:f>
              <c:strCache>
                <c:ptCount val="1"/>
                <c:pt idx="0">
                  <c:v>Осинский ГО</c:v>
                </c:pt>
              </c:strCache>
            </c:strRef>
          </c:tx>
          <c:dLbls>
            <c:dLbl>
              <c:idx val="0"/>
              <c:layout>
                <c:manualLayout>
                  <c:x val="-4.3753087362009509E-2"/>
                  <c:y val="0.111762849207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581197885859327E-2"/>
                  <c:y val="0.10431199259373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118709466779457E-2"/>
                  <c:y val="8.195942275221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484331571549419E-2"/>
                  <c:y val="0.10431199259373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559354733389729E-2"/>
                  <c:y val="0.10431199259373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Лист1!$B$18:$E$18</c:f>
              <c:strCache>
                <c:ptCount val="4"/>
                <c:pt idx="0">
                  <c:v>2020 
ФАКТ</c:v>
                </c:pt>
                <c:pt idx="1">
                  <c:v>2021
ФАКТ</c:v>
                </c:pt>
                <c:pt idx="2">
                  <c:v>2022
ОЦЕНКА</c:v>
                </c:pt>
                <c:pt idx="3">
                  <c:v>2023
ПРОГНОЗ</c:v>
                </c:pt>
              </c:strCache>
            </c:strRef>
          </c:cat>
          <c:val>
            <c:numRef>
              <c:f>Лист1!$B$20:$E$20</c:f>
              <c:numCache>
                <c:formatCode>#\ ##0.0</c:formatCode>
                <c:ptCount val="4"/>
                <c:pt idx="0" formatCode="General">
                  <c:v>99.2</c:v>
                </c:pt>
                <c:pt idx="1">
                  <c:v>99.2</c:v>
                </c:pt>
                <c:pt idx="2">
                  <c:v>99.3</c:v>
                </c:pt>
                <c:pt idx="3">
                  <c:v>99.3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49184"/>
        <c:axId val="67206464"/>
      </c:lineChart>
      <c:catAx>
        <c:axId val="579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7206464"/>
        <c:crosses val="autoZero"/>
        <c:auto val="0"/>
        <c:lblAlgn val="ctr"/>
        <c:lblOffset val="100"/>
        <c:tickLblSkip val="1"/>
        <c:noMultiLvlLbl val="0"/>
      </c:catAx>
      <c:valAx>
        <c:axId val="67206464"/>
        <c:scaling>
          <c:orientation val="minMax"/>
          <c:max val="110"/>
          <c:min val="94"/>
        </c:scaling>
        <c:delete val="1"/>
        <c:axPos val="l"/>
        <c:numFmt formatCode="General" sourceLinked="1"/>
        <c:majorTickMark val="out"/>
        <c:minorTickMark val="none"/>
        <c:tickLblPos val="nextTo"/>
        <c:crossAx val="57949184"/>
        <c:crosses val="autoZero"/>
        <c:crossBetween val="midCat"/>
        <c:majorUnit val="2"/>
      </c:valAx>
      <c:spPr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0448290263966E-2"/>
          <c:y val="7.0792029537049522E-2"/>
          <c:w val="0.83376370894736063"/>
          <c:h val="0.450788749609190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Лист1!$A$19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 w="28575" cap="rnd">
              <a:solidFill>
                <a:srgbClr val="314D93"/>
              </a:solidFill>
              <a:prstDash val="sysDash"/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9050">
                <a:solidFill>
                  <a:srgbClr val="314D93"/>
                </a:solidFill>
              </a:ln>
              <a:effectLst/>
            </c:spPr>
          </c:marker>
          <c:dPt>
            <c:idx val="1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503A-437E-AD5F-8E073615335E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3A-437E-AD5F-8E073615335E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03A-437E-AD5F-8E073615335E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03A-437E-AD5F-8E073615335E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03A-437E-AD5F-8E073615335E}"/>
              </c:ext>
            </c:extLst>
          </c:dPt>
          <c:dPt>
            <c:idx val="2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503A-437E-AD5F-8E073615335E}"/>
              </c:ext>
            </c:extLst>
          </c:dPt>
          <c:dPt>
            <c:idx val="2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503A-437E-AD5F-8E073615335E}"/>
              </c:ext>
            </c:extLst>
          </c:dPt>
          <c:dLbls>
            <c:dLbl>
              <c:idx val="3"/>
              <c:layout>
                <c:manualLayout>
                  <c:x val="-4.4257930677724988E-2"/>
                  <c:y val="6.7326621228376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rgbClr val="00206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Лист1!$B$18:$E$18</c:f>
              <c:strCache>
                <c:ptCount val="4"/>
                <c:pt idx="0">
                  <c:v>2020
ФАКТ</c:v>
                </c:pt>
                <c:pt idx="1">
                  <c:v>2021
ФАКТ</c:v>
                </c:pt>
                <c:pt idx="2">
                  <c:v>2022
ОЦЕНКА</c:v>
                </c:pt>
                <c:pt idx="3">
                  <c:v>2023
ПРОГНОЗ</c:v>
                </c:pt>
              </c:strCache>
            </c:strRef>
          </c:cat>
          <c:val>
            <c:numRef>
              <c:f>Лист1!$B$19:$E$19</c:f>
              <c:numCache>
                <c:formatCode>General</c:formatCode>
                <c:ptCount val="4"/>
                <c:pt idx="0">
                  <c:v>107</c:v>
                </c:pt>
                <c:pt idx="1">
                  <c:v>110.3</c:v>
                </c:pt>
                <c:pt idx="2">
                  <c:v>109.6</c:v>
                </c:pt>
                <c:pt idx="3">
                  <c:v>105.8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03A-437E-AD5F-8E073615335E}"/>
            </c:ext>
          </c:extLst>
        </c:ser>
        <c:ser>
          <c:idx val="1"/>
          <c:order val="1"/>
          <c:tx>
            <c:strRef>
              <c:f>Лист1!$A$20</c:f>
              <c:strCache>
                <c:ptCount val="1"/>
                <c:pt idx="0">
                  <c:v>Осинский ГО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19050">
                <a:solidFill>
                  <a:schemeClr val="accent2"/>
                </a:solidFill>
              </a:ln>
            </c:spPr>
          </c:marker>
          <c:dLbls>
            <c:dLbl>
              <c:idx val="3"/>
              <c:layout>
                <c:manualLayout>
                  <c:x val="-4.762355278249495E-2"/>
                  <c:y val="-8.731967875721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C0000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Лист1!$B$18:$E$18</c:f>
              <c:strCache>
                <c:ptCount val="4"/>
                <c:pt idx="0">
                  <c:v>2020
ФАКТ</c:v>
                </c:pt>
                <c:pt idx="1">
                  <c:v>2021
ФАКТ</c:v>
                </c:pt>
                <c:pt idx="2">
                  <c:v>2022
ОЦЕНКА</c:v>
                </c:pt>
                <c:pt idx="3">
                  <c:v>2023
ПРОГНОЗ</c:v>
                </c:pt>
              </c:strCache>
            </c:strRef>
          </c:cat>
          <c:val>
            <c:numRef>
              <c:f>Лист1!$B$20:$E$20</c:f>
              <c:numCache>
                <c:formatCode>#\ ##0.0</c:formatCode>
                <c:ptCount val="4"/>
                <c:pt idx="0" formatCode="General">
                  <c:v>106.65</c:v>
                </c:pt>
                <c:pt idx="1">
                  <c:v>108.4</c:v>
                </c:pt>
                <c:pt idx="2">
                  <c:v>101.3</c:v>
                </c:pt>
                <c:pt idx="3">
                  <c:v>108.3</c:v>
                </c:pt>
              </c:numCache>
            </c:numRef>
          </c:val>
          <c:smooth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865024"/>
        <c:axId val="57255040"/>
      </c:lineChart>
      <c:catAx>
        <c:axId val="688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7255040"/>
        <c:crosses val="autoZero"/>
        <c:auto val="0"/>
        <c:lblAlgn val="ctr"/>
        <c:lblOffset val="100"/>
        <c:tickLblSkip val="1"/>
        <c:noMultiLvlLbl val="0"/>
      </c:catAx>
      <c:valAx>
        <c:axId val="57255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865024"/>
        <c:crosses val="autoZero"/>
        <c:crossBetween val="midCat"/>
      </c:valAx>
      <c:spPr>
        <a:effectLst/>
      </c:spPr>
    </c:plotArea>
    <c:legend>
      <c:legendPos val="b"/>
      <c:layout>
        <c:manualLayout>
          <c:xMode val="edge"/>
          <c:yMode val="edge"/>
          <c:x val="1.7344349252990901E-2"/>
          <c:y val="0.72495681027976733"/>
          <c:w val="0.9552141701700938"/>
          <c:h val="0.23642936013095292"/>
        </c:manualLayout>
      </c:layout>
      <c:overlay val="0"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07342462384538E-2"/>
          <c:y val="9.2937007190515744E-2"/>
          <c:w val="0.85652268725909109"/>
          <c:h val="0.611539379259763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Лист1!$A$19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 w="28575" cap="rnd">
              <a:solidFill>
                <a:srgbClr val="314D93"/>
              </a:solidFill>
              <a:prstDash val="sysDash"/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9050">
                <a:solidFill>
                  <a:srgbClr val="314D93"/>
                </a:solidFill>
              </a:ln>
              <a:effectLst/>
            </c:spPr>
          </c:marker>
          <c:dPt>
            <c:idx val="1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503A-437E-AD5F-8E073615335E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3A-437E-AD5F-8E073615335E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03A-437E-AD5F-8E073615335E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03A-437E-AD5F-8E073615335E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03A-437E-AD5F-8E073615335E}"/>
              </c:ext>
            </c:extLst>
          </c:dPt>
          <c:dPt>
            <c:idx val="2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503A-437E-AD5F-8E073615335E}"/>
              </c:ext>
            </c:extLst>
          </c:dPt>
          <c:dPt>
            <c:idx val="2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503A-437E-AD5F-8E073615335E}"/>
              </c:ext>
            </c:extLst>
          </c:dPt>
          <c:dLbls>
            <c:dLbl>
              <c:idx val="1"/>
              <c:layout>
                <c:manualLayout>
                  <c:x val="-6.9664932443749064E-2"/>
                  <c:y val="-8.3776261019739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637399004835831E-2"/>
                  <c:y val="-9.1258750433694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935110805820036E-2"/>
                  <c:y val="5.5695446529250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00206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Лист1!$B$18:$E$18</c:f>
              <c:strCache>
                <c:ptCount val="4"/>
                <c:pt idx="0">
                  <c:v>2020 
ФАКТ</c:v>
                </c:pt>
                <c:pt idx="1">
                  <c:v>2021
ФАКТ</c:v>
                </c:pt>
                <c:pt idx="2">
                  <c:v>2022
ОЦЕНКА</c:v>
                </c:pt>
                <c:pt idx="3">
                  <c:v>2023       ПРОГНОЗ</c:v>
                </c:pt>
              </c:strCache>
            </c:strRef>
          </c:cat>
          <c:val>
            <c:numRef>
              <c:f>Лист1!$B$19:$E$19</c:f>
              <c:numCache>
                <c:formatCode>General</c:formatCode>
                <c:ptCount val="4"/>
                <c:pt idx="0">
                  <c:v>98.1</c:v>
                </c:pt>
                <c:pt idx="1">
                  <c:v>98.9</c:v>
                </c:pt>
                <c:pt idx="2">
                  <c:v>98.7</c:v>
                </c:pt>
                <c:pt idx="3">
                  <c:v>99.21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03A-437E-AD5F-8E073615335E}"/>
            </c:ext>
          </c:extLst>
        </c:ser>
        <c:ser>
          <c:idx val="1"/>
          <c:order val="1"/>
          <c:tx>
            <c:strRef>
              <c:f>Лист1!$A$20</c:f>
              <c:strCache>
                <c:ptCount val="1"/>
                <c:pt idx="0">
                  <c:v>Осинский ГО</c:v>
                </c:pt>
              </c:strCache>
            </c:strRef>
          </c:tx>
          <c:dLbls>
            <c:dLbl>
              <c:idx val="0"/>
              <c:layout>
                <c:manualLayout>
                  <c:x val="-4.7118709466779464E-2"/>
                  <c:y val="7.450856613837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581197885859299E-2"/>
                  <c:y val="-8.526214749300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656221047699671E-2"/>
                  <c:y val="8.941027936605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656221047699733E-2"/>
                  <c:y val="8.941027936605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656221047699733E-2"/>
                  <c:y val="-0.14156627566292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Лист1!$B$18:$E$18</c:f>
              <c:strCache>
                <c:ptCount val="4"/>
                <c:pt idx="0">
                  <c:v>2020 
ФАКТ</c:v>
                </c:pt>
                <c:pt idx="1">
                  <c:v>2021
ФАКТ</c:v>
                </c:pt>
                <c:pt idx="2">
                  <c:v>2022
ОЦЕНКА</c:v>
                </c:pt>
                <c:pt idx="3">
                  <c:v>2023       ПРОГНОЗ</c:v>
                </c:pt>
              </c:strCache>
            </c:strRef>
          </c:cat>
          <c:val>
            <c:numRef>
              <c:f>Лист1!$B$20:$E$20</c:f>
              <c:numCache>
                <c:formatCode>#\ ##0.0</c:formatCode>
                <c:ptCount val="4"/>
                <c:pt idx="0" formatCode="General">
                  <c:v>98.02</c:v>
                </c:pt>
                <c:pt idx="1">
                  <c:v>94.7</c:v>
                </c:pt>
                <c:pt idx="2">
                  <c:v>98.7</c:v>
                </c:pt>
                <c:pt idx="3">
                  <c:v>99.21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18464"/>
        <c:axId val="57256768"/>
      </c:lineChart>
      <c:catAx>
        <c:axId val="963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7256768"/>
        <c:crosses val="autoZero"/>
        <c:auto val="0"/>
        <c:lblAlgn val="ctr"/>
        <c:lblOffset val="100"/>
        <c:tickLblSkip val="1"/>
        <c:noMultiLvlLbl val="0"/>
      </c:catAx>
      <c:valAx>
        <c:axId val="57256768"/>
        <c:scaling>
          <c:orientation val="minMax"/>
          <c:max val="110"/>
          <c:min val="94"/>
        </c:scaling>
        <c:delete val="1"/>
        <c:axPos val="l"/>
        <c:numFmt formatCode="General" sourceLinked="1"/>
        <c:majorTickMark val="out"/>
        <c:minorTickMark val="none"/>
        <c:tickLblPos val="nextTo"/>
        <c:crossAx val="96318464"/>
        <c:crosses val="autoZero"/>
        <c:crossBetween val="midCat"/>
        <c:majorUnit val="2"/>
      </c:valAx>
      <c:spPr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32864850133106E-2"/>
          <c:y val="0.1887994448704455"/>
          <c:w val="0.85652268725909109"/>
          <c:h val="0.60621371904729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Лист1!$A$19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 w="28575" cap="rnd">
              <a:solidFill>
                <a:srgbClr val="314D93"/>
              </a:solidFill>
              <a:prstDash val="sysDash"/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9050">
                <a:solidFill>
                  <a:srgbClr val="314D93"/>
                </a:solidFill>
              </a:ln>
              <a:effectLst/>
            </c:spPr>
          </c:marker>
          <c:dPt>
            <c:idx val="1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503A-437E-AD5F-8E073615335E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3A-437E-AD5F-8E073615335E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03A-437E-AD5F-8E073615335E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03A-437E-AD5F-8E073615335E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03A-437E-AD5F-8E073615335E}"/>
              </c:ext>
            </c:extLst>
          </c:dPt>
          <c:dPt>
            <c:idx val="2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503A-437E-AD5F-8E073615335E}"/>
              </c:ext>
            </c:extLst>
          </c:dPt>
          <c:dPt>
            <c:idx val="2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503A-437E-AD5F-8E073615335E}"/>
              </c:ext>
            </c:extLst>
          </c:dPt>
          <c:dLbls>
            <c:dLbl>
              <c:idx val="1"/>
              <c:layout>
                <c:manualLayout>
                  <c:x val="-6.9664932443749064E-2"/>
                  <c:y val="-8.3776261019739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466658610374448E-2"/>
                  <c:y val="-0.10077254236134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346800061906372E-2"/>
                  <c:y val="9.41640393449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00206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Лист1!$B$18:$E$18</c:f>
              <c:strCache>
                <c:ptCount val="4"/>
                <c:pt idx="0">
                  <c:v>2020
ФАКТ</c:v>
                </c:pt>
                <c:pt idx="1">
                  <c:v>2021
ФАКТ</c:v>
                </c:pt>
                <c:pt idx="2">
                  <c:v>2022
ОЦЕНКА</c:v>
                </c:pt>
                <c:pt idx="3">
                  <c:v>2023
ПРОГНОЗ</c:v>
                </c:pt>
              </c:strCache>
            </c:strRef>
          </c:cat>
          <c:val>
            <c:numRef>
              <c:f>Лист1!$B$19:$E$19</c:f>
              <c:numCache>
                <c:formatCode>General</c:formatCode>
                <c:ptCount val="4"/>
                <c:pt idx="0">
                  <c:v>105</c:v>
                </c:pt>
                <c:pt idx="1">
                  <c:v>107.6</c:v>
                </c:pt>
                <c:pt idx="2">
                  <c:v>108.2</c:v>
                </c:pt>
                <c:pt idx="3">
                  <c:v>105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03A-437E-AD5F-8E073615335E}"/>
            </c:ext>
          </c:extLst>
        </c:ser>
        <c:ser>
          <c:idx val="1"/>
          <c:order val="1"/>
          <c:tx>
            <c:strRef>
              <c:f>Лист1!$A$20</c:f>
              <c:strCache>
                <c:ptCount val="1"/>
                <c:pt idx="0">
                  <c:v>Осинский ГО</c:v>
                </c:pt>
              </c:strCache>
            </c:strRef>
          </c:tx>
          <c:dLbls>
            <c:dLbl>
              <c:idx val="0"/>
              <c:layout>
                <c:manualLayout>
                  <c:x val="-4.7118709466779464E-2"/>
                  <c:y val="0.1043119925937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678064200169186E-2"/>
                  <c:y val="0.1043119925937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215575781089337E-2"/>
                  <c:y val="0.12666456243524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0907213962608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340471825972936E-16"/>
                  <c:y val="8.195942275221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Лист1!$B$18:$E$18</c:f>
              <c:strCache>
                <c:ptCount val="4"/>
                <c:pt idx="0">
                  <c:v>2020
ФАКТ</c:v>
                </c:pt>
                <c:pt idx="1">
                  <c:v>2021
ФАКТ</c:v>
                </c:pt>
                <c:pt idx="2">
                  <c:v>2022
ОЦЕНКА</c:v>
                </c:pt>
                <c:pt idx="3">
                  <c:v>2023
ПРОГНОЗ</c:v>
                </c:pt>
              </c:strCache>
            </c:strRef>
          </c:cat>
          <c:val>
            <c:numRef>
              <c:f>Лист1!$B$20:$E$20</c:f>
              <c:numCache>
                <c:formatCode>#\ ##0.0</c:formatCode>
                <c:ptCount val="4"/>
                <c:pt idx="0" formatCode="General">
                  <c:v>104.55</c:v>
                </c:pt>
                <c:pt idx="1">
                  <c:v>102.6</c:v>
                </c:pt>
                <c:pt idx="2">
                  <c:v>100</c:v>
                </c:pt>
                <c:pt idx="3">
                  <c:v>107.4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17952"/>
        <c:axId val="57258496"/>
      </c:lineChart>
      <c:catAx>
        <c:axId val="963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7258496"/>
        <c:crosses val="autoZero"/>
        <c:auto val="0"/>
        <c:lblAlgn val="ctr"/>
        <c:lblOffset val="100"/>
        <c:tickLblSkip val="1"/>
        <c:noMultiLvlLbl val="0"/>
      </c:catAx>
      <c:valAx>
        <c:axId val="57258496"/>
        <c:scaling>
          <c:orientation val="minMax"/>
          <c:max val="110"/>
          <c:min val="94"/>
        </c:scaling>
        <c:delete val="1"/>
        <c:axPos val="l"/>
        <c:numFmt formatCode="General" sourceLinked="1"/>
        <c:majorTickMark val="out"/>
        <c:minorTickMark val="none"/>
        <c:tickLblPos val="nextTo"/>
        <c:crossAx val="96317952"/>
        <c:crosses val="autoZero"/>
        <c:crossBetween val="midCat"/>
        <c:majorUnit val="2"/>
      </c:valAx>
      <c:spPr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164291007868625E-2"/>
          <c:y val="3.5228724790686144E-2"/>
          <c:w val="0.88447907102729439"/>
          <c:h val="0.80560411588254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-3.7229732661204743E-3"/>
                  <c:y val="-3.3717658822222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614866330602371E-3"/>
                  <c:y val="-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853032669572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1059</c:v>
                </c:pt>
                <c:pt idx="1">
                  <c:v>1062</c:v>
                </c:pt>
                <c:pt idx="2">
                  <c:v>1089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3.7229732661204743E-3"/>
                  <c:y val="-2.074932850598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7.7809981897436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657375063466434E-7"/>
                  <c:y val="-2.853032669572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753379697542134E-2"/>
                  <c:y val="-1.815566244273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1069</c:v>
                </c:pt>
                <c:pt idx="1">
                  <c:v>1062</c:v>
                </c:pt>
                <c:pt idx="2">
                  <c:v>1089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6600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1"/>
              <c:layout>
                <c:manualLayout>
                  <c:x val="-8.9735474658856149E-3"/>
                  <c:y val="6.269018215803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955912443142509E-2"/>
                  <c:y val="6.5012040756479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-10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1504128"/>
        <c:axId val="130487360"/>
      </c:barChart>
      <c:catAx>
        <c:axId val="13150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30487360"/>
        <c:crosses val="autoZero"/>
        <c:auto val="1"/>
        <c:lblAlgn val="ctr"/>
        <c:lblOffset val="100"/>
        <c:noMultiLvlLbl val="0"/>
      </c:catAx>
      <c:valAx>
        <c:axId val="130487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315041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60"/>
      <c:rAngAx val="0"/>
      <c:perspective val="20"/>
    </c:view3D>
    <c:floor>
      <c:thickness val="0"/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27412903567986341"/>
          <c:y val="0.13603592656371513"/>
          <c:w val="0.5257968713136385"/>
          <c:h val="0.70637568047994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Школы</c:v>
                </c:pt>
              </c:strCache>
            </c:strRef>
          </c:tx>
          <c:spPr>
            <a:solidFill>
              <a:srgbClr val="CC66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3550502122429613E-2"/>
                  <c:y val="-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Лист2!$B$3</c:f>
              <c:numCache>
                <c:formatCode>General</c:formatCode>
                <c:ptCount val="1"/>
              </c:numCache>
            </c:numRef>
          </c:cat>
          <c:val>
            <c:numRef>
              <c:f>Лист2!$C$3</c:f>
              <c:numCache>
                <c:formatCode>0</c:formatCode>
                <c:ptCount val="1"/>
                <c:pt idx="0">
                  <c:v>320</c:v>
                </c:pt>
              </c:numCache>
            </c:numRef>
          </c:val>
        </c:ser>
        <c:ser>
          <c:idx val="1"/>
          <c:order val="1"/>
          <c:tx>
            <c:strRef>
              <c:f>Лист2!$D$2</c:f>
              <c:strCache>
                <c:ptCount val="1"/>
                <c:pt idx="0">
                  <c:v>Дет.сады</c:v>
                </c:pt>
              </c:strCache>
            </c:strRef>
          </c:tx>
          <c:spPr>
            <a:solidFill>
              <a:srgbClr val="6600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6453868930591703E-2"/>
                  <c:y val="-2.425077769136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Лист2!$B$3</c:f>
              <c:numCache>
                <c:formatCode>General</c:formatCode>
                <c:ptCount val="1"/>
              </c:numCache>
            </c:numRef>
          </c:cat>
          <c:val>
            <c:numRef>
              <c:f>Лист2!$D$3</c:f>
              <c:numCache>
                <c:formatCode>0</c:formatCode>
                <c:ptCount val="1"/>
                <c:pt idx="0">
                  <c:v>195</c:v>
                </c:pt>
              </c:numCache>
            </c:numRef>
          </c:val>
        </c:ser>
        <c:ser>
          <c:idx val="2"/>
          <c:order val="2"/>
          <c:tx>
            <c:strRef>
              <c:f>Лист2!$E$2</c:f>
              <c:strCache>
                <c:ptCount val="1"/>
                <c:pt idx="0">
                  <c:v>ЦДТ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dLbl>
              <c:idx val="0"/>
              <c:layout>
                <c:manualLayout>
                  <c:x val="4.9357235738753683E-2"/>
                  <c:y val="-4.629693922897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Лист2!$B$3</c:f>
              <c:numCache>
                <c:formatCode>General</c:formatCode>
                <c:ptCount val="1"/>
              </c:numCache>
            </c:numRef>
          </c:cat>
          <c:val>
            <c:numRef>
              <c:f>Лист2!$E$3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Лист2!$F$2</c:f>
              <c:strCache>
                <c:ptCount val="1"/>
                <c:pt idx="0">
                  <c:v>ОМЦ</c:v>
                </c:pt>
              </c:strCache>
            </c:strRef>
          </c:tx>
          <c:spPr>
            <a:solidFill>
              <a:srgbClr val="0033CC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4.9357235738753578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Лист2!$B$3</c:f>
              <c:numCache>
                <c:formatCode>General</c:formatCode>
                <c:ptCount val="1"/>
              </c:numCache>
            </c:numRef>
          </c:cat>
          <c:val>
            <c:numRef>
              <c:f>Лист2!$F$3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428224"/>
        <c:axId val="57242112"/>
        <c:axId val="0"/>
      </c:bar3DChart>
      <c:catAx>
        <c:axId val="1334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242112"/>
        <c:crosses val="autoZero"/>
        <c:auto val="1"/>
        <c:lblAlgn val="ctr"/>
        <c:lblOffset val="100"/>
        <c:noMultiLvlLbl val="0"/>
      </c:catAx>
      <c:valAx>
        <c:axId val="57242112"/>
        <c:scaling>
          <c:orientation val="minMax"/>
          <c:max val="3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133428224"/>
        <c:crosses val="autoZero"/>
        <c:crossBetween val="between"/>
        <c:majorUnit val="100"/>
      </c:valAx>
    </c:plotArea>
    <c:legend>
      <c:legendPos val="b"/>
      <c:legendEntry>
        <c:idx val="0"/>
        <c:txPr>
          <a:bodyPr/>
          <a:lstStyle/>
          <a:p>
            <a:pPr>
              <a:defRPr sz="20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baseline="0"/>
            </a:pPr>
            <a:endParaRPr lang="ru-RU"/>
          </a:p>
        </c:txPr>
      </c:legendEntry>
      <c:layout>
        <c:manualLayout>
          <c:xMode val="edge"/>
          <c:yMode val="edge"/>
          <c:x val="0.22132890985206088"/>
          <c:y val="0.87641097049425598"/>
          <c:w val="0.61878245141089905"/>
          <c:h val="0.10681652531177314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spPr>
    <a:solidFill>
      <a:srgbClr val="99FFCC"/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95245648707235"/>
          <c:y val="0.50942384918422523"/>
          <c:w val="0.34269008192638095"/>
          <c:h val="0.4905762289909499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60"/>
      <c:rAngAx val="0"/>
      <c:perspective val="20"/>
    </c:view3D>
    <c:floor>
      <c:thickness val="0"/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3641334067328848"/>
          <c:y val="0.13824054271747582"/>
          <c:w val="0.57079905684014931"/>
          <c:h val="0.73944492278635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ОЦКиД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5189615110905336E-2"/>
                  <c:y val="-3.306924230641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690346556835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142029960916568E-2"/>
                  <c:y val="-1.322769692256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Лист2!$B$3:$B$3</c:f>
              <c:numCache>
                <c:formatCode>General</c:formatCode>
                <c:ptCount val="1"/>
              </c:numCache>
            </c:numRef>
          </c:cat>
          <c:val>
            <c:numRef>
              <c:f>Лист2!$C$3:$C$3</c:f>
              <c:numCache>
                <c:formatCode>0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Лист2!$D$2</c:f>
              <c:strCache>
                <c:ptCount val="1"/>
                <c:pt idx="0">
                  <c:v>ДШИ</c:v>
                </c:pt>
              </c:strCache>
            </c:strRef>
          </c:tx>
          <c:spPr>
            <a:solidFill>
              <a:srgbClr val="D6009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1860740283458084E-2"/>
                  <c:y val="-4.850155538273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690346556835579E-2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214271213780965E-2"/>
                  <c:y val="-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Лист2!$B$3:$B$3</c:f>
              <c:numCache>
                <c:formatCode>General</c:formatCode>
                <c:ptCount val="1"/>
              </c:numCache>
            </c:numRef>
          </c:cat>
          <c:val>
            <c:numRef>
              <c:f>Лист2!$D$3:$D$3</c:f>
              <c:numCache>
                <c:formatCode>0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Лист2!$E$2</c:f>
              <c:strCache>
                <c:ptCount val="1"/>
                <c:pt idx="0">
                  <c:v>Библиотека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dLbl>
              <c:idx val="0"/>
              <c:layout>
                <c:manualLayout>
                  <c:x val="5.3709476897222864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23567657133869E-2"/>
                  <c:y val="-4.04174959125843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5819846775389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Лист2!$B$3:$B$3</c:f>
              <c:numCache>
                <c:formatCode>General</c:formatCode>
                <c:ptCount val="1"/>
              </c:numCache>
            </c:numRef>
          </c:cat>
          <c:val>
            <c:numRef>
              <c:f>Лист2!$E$3:$E$3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893632"/>
        <c:axId val="130541824"/>
        <c:axId val="0"/>
      </c:bar3DChart>
      <c:catAx>
        <c:axId val="13389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541824"/>
        <c:crosses val="autoZero"/>
        <c:auto val="1"/>
        <c:lblAlgn val="ctr"/>
        <c:lblOffset val="100"/>
        <c:noMultiLvlLbl val="0"/>
      </c:catAx>
      <c:valAx>
        <c:axId val="130541824"/>
        <c:scaling>
          <c:orientation val="minMax"/>
          <c:max val="4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133893632"/>
        <c:crosses val="autoZero"/>
        <c:crossBetween val="between"/>
        <c:majorUnit val="10"/>
      </c:valAx>
    </c:plotArea>
    <c:legend>
      <c:legendPos val="b"/>
      <c:legendEntry>
        <c:idx val="0"/>
        <c:txPr>
          <a:bodyPr/>
          <a:lstStyle/>
          <a:p>
            <a:pPr>
              <a:defRPr sz="20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baseline="0"/>
            </a:pPr>
            <a:endParaRPr lang="ru-RU"/>
          </a:p>
        </c:txPr>
      </c:legendEntry>
      <c:layout>
        <c:manualLayout>
          <c:xMode val="edge"/>
          <c:yMode val="edge"/>
          <c:x val="0.4085960689785087"/>
          <c:y val="0.88934692685957395"/>
          <c:w val="0.53419525987647665"/>
          <c:h val="5.5853169092323074E-2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10"/>
    </c:view3D>
    <c:floor>
      <c:thickness val="0"/>
    </c:floor>
    <c:sideWall>
      <c:thickness val="0"/>
      <c:spPr>
        <a:noFill/>
        <a:ln w="25397">
          <a:noFill/>
        </a:ln>
        <a:scene3d>
          <a:camera prst="orthographicFront"/>
          <a:lightRig rig="threePt" dir="t"/>
        </a:scene3d>
      </c:spPr>
    </c:sideWall>
    <c:backWall>
      <c:thickness val="0"/>
      <c:spPr>
        <a:noFill/>
        <a:ln w="25397">
          <a:noFill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0.3996153769725676"/>
          <c:y val="7.3108030401627153E-2"/>
          <c:w val="0.26105229500245231"/>
          <c:h val="0.453616723738377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Создание системы условий и мероприятий, способствующих воспитанию гражданственности и организации созидательного досуга в молодежной среде</c:v>
                </c:pt>
              </c:strCache>
            </c:strRef>
          </c:tx>
          <c:spPr>
            <a:solidFill>
              <a:srgbClr val="FF33CC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4.6217764421838253E-3"/>
                  <c:y val="4.0120062137963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489811881787299E-3"/>
                  <c:y val="-2.567173526034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565798922070989E-3"/>
                  <c:y val="-2.500095495408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1.337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Патриотическое и духовно-нравственное воспитание молодежи (проведение патриотических мероприятий, развитие волонтерского движения)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2218616140488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677933707456174E-3"/>
                  <c:y val="3.0092615986667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2732307784014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0.55800000000000005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25376"/>
        <c:axId val="130546432"/>
        <c:axId val="0"/>
      </c:bar3DChart>
      <c:catAx>
        <c:axId val="13392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546432"/>
        <c:crosses val="autoZero"/>
        <c:auto val="1"/>
        <c:lblAlgn val="ctr"/>
        <c:lblOffset val="100"/>
        <c:noMultiLvlLbl val="0"/>
      </c:catAx>
      <c:valAx>
        <c:axId val="130546432"/>
        <c:scaling>
          <c:orientation val="minMax"/>
          <c:max val="2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133925376"/>
        <c:crosses val="autoZero"/>
        <c:crossBetween val="between"/>
        <c:majorUnit val="2"/>
      </c:valAx>
    </c:plotArea>
    <c:legend>
      <c:legendPos val="b"/>
      <c:legendEntry>
        <c:idx val="0"/>
        <c:txPr>
          <a:bodyPr/>
          <a:lstStyle/>
          <a:p>
            <a:pPr>
              <a:defRPr sz="2000" b="1">
                <a:latin typeface="Garamond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Garamond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410577686490119E-2"/>
          <c:y val="0.62318762132841576"/>
          <c:w val="0.92944415390159907"/>
          <c:h val="0.35288285651005474"/>
        </c:manualLayout>
      </c:layout>
      <c:overlay val="0"/>
      <c:txPr>
        <a:bodyPr/>
        <a:lstStyle/>
        <a:p>
          <a:pPr>
            <a:defRPr sz="2000" b="1">
              <a:latin typeface="Garamond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scene3d>
      <a:camera prst="orthographicFront"/>
      <a:lightRig rig="threePt" dir="t"/>
    </a:scene3d>
    <a:sp3d>
      <a:bevelT h="6350"/>
    </a:sp3d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image" Target="../media/image5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0.13913</cdr:x>
      <cdr:y>0.0375</cdr:y>
    </cdr:from>
    <cdr:to>
      <cdr:x>0.25217</cdr:x>
      <cdr:y>0.1125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216024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0.13913</cdr:x>
      <cdr:y>0.0375</cdr:y>
    </cdr:from>
    <cdr:to>
      <cdr:x>0.25217</cdr:x>
      <cdr:y>0.1125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216024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0.67596</cdr:x>
      <cdr:y>0.14624</cdr:y>
    </cdr:from>
    <cdr:to>
      <cdr:x>0.96052</cdr:x>
      <cdr:y>0.5346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87007" y="853722"/>
          <a:ext cx="2520281" cy="22672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0.02439</cdr:x>
      <cdr:y>0.14781</cdr:y>
    </cdr:from>
    <cdr:to>
      <cdr:x>0.33333</cdr:x>
      <cdr:y>0.52584</cdr:y>
    </cdr:to>
    <cdr:pic>
      <cdr:nvPicPr>
        <cdr:cNvPr id="6" name="Picture 2" descr="C:\Users\fau-2\Desktop\фото\8--_QMp_MYw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6024" y="862897"/>
          <a:ext cx="2736305" cy="220694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5917B01D-6747-4CFF-9C51-0E78E5342929}" type="datetimeFigureOut">
              <a:rPr lang="ru-RU" smtClean="0"/>
              <a:t>12.01.2023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B263BF98-A02C-4B16-B833-3763E696F3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81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78CB-8D33-4674-A3A4-F343AC44AAD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95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85F-3716-4FE1-8A62-D84D52C82EB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97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7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37" indent="-287400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596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34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272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0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94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786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625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A5E6AE-C1DA-47A4-8B31-B5E1E39C0F4C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30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07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805227-433E-468B-A7B8-C6C36D8BDE27}" type="slidenum">
              <a:rPr lang="ru-RU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06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год:</a:t>
            </a:r>
          </a:p>
          <a:p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♦ обустройство модульного сооружения для причаливания судов в г.Оса за счет средств местного бюджета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3807,1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2023-2025 годы: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♦ капитальный ремонт объекта «Берегоукрепление, протяженностью 1736,8 м, г.Оса»: предусмотрено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2023 год –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20351,0 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.р.,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за счет средств местного бюджета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2828,5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 2024 год – 33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298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,6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за счет средств местного бюджета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2828,5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4100,8, в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счет средств местного бюджета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2828,5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т.р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9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85F-3716-4FE1-8A62-D84D52C82EB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48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поддержки местных инициатив предусматриваются средства на благоустройство территории с участием инициативных платежей и средств самообложения граждан. Средства будут направлены на реализацию следующих проектов: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19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9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03250" y="71438"/>
            <a:ext cx="5605463" cy="4203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7238" y="4347859"/>
            <a:ext cx="6683526" cy="5460344"/>
          </a:xfrm>
        </p:spPr>
        <p:txBody>
          <a:bodyPr/>
          <a:lstStyle/>
          <a:p>
            <a:pPr algn="just"/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56DD-372E-4D8D-ADD3-1403C52DF2A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5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Общегосударственные вопросы: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по отношению к 2015 году в прогнозе на 2016 год расходы уменьшились на 27349,4 тыс.руб.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Расходы на обеспечение деятельности органов местного самоуправления снизились на 7,4 </a:t>
            </a:r>
            <a:r>
              <a:rPr lang="ru-RU" altLang="ru-RU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2015 годом.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предоставлению услуг по опубликованию муниципальных правовых актов и доведению до сведения жителей официальной информации, публикация официальной информации Земского собрания по аппарату администрации расходы запланированы в сумме 961,0 тыс. рублей, расходы по данным услугам по сравнению с 2015 годом не изменились.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предоставлению транспортных услуг и услуги по техническому обслуживанию здания администрации Осинского муниципального района произошло увеличение расходов на 6,6% по сравнению с 2015 годом. Рост расходов связан с повышением фонда оплаты труда.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2016 год предусмотрены расходы на предоставление субсидии некоммерческим организациям в объеме 878,0 тыс. рублей. Средства направлены на оказание поддержки социально-ориентированным некоммерческим организациям, из них: 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психологической поддержки «Доверие» объем финансирования на 2016 год составит 33,0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Осинская районная организация ветеранов (пенсионеров) войны и труда объем финансирования на 2016 год составит 225,0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«Общество инвалидов» объем финансирования на 2016 год составит 199,0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ветеранов участников боевых действий «Гранит» объем финансирования на 2016 год составит 190,0 тыс. рублей ежегодно.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«Совет Женщин» объем финансирования на 2016 год составит 30,0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«Мать защитника отечества» объем финансирования на 2016 год составит 40,0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«Оса мастеровая» объем финансирования на 2016 год составит 20,0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«Союз пенсионеров России» объем финансирования на 2016 год составит 41,0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«Общество слепых» объем финансирования на 2016 год составит 100,0 тыс. рублей ежегодно.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предусмотрен в сумме 1500 тыс. руб. в проекте бюджета на 2016 год.</a:t>
            </a:r>
          </a:p>
          <a:p>
            <a:pPr indent="453555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подпрограммы «Управление муниципальным имуществом Осинского муниципального района» муниципальной программы "Эффективное управление земельными ресурсами и имуществом Осинского муниципального района« в проекте бюджета на 2016-2018 годы предусмотрены средства в объеме 1011,7 тыс. руб. ежегодно. Расходы на  проведение предпродажной подготовки объектов муниципальной казны в 2015 году составляют 190,8 тыс. руб., на 2016 год потребность составляет 465,5 тыс. руб.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направляются на реализацию следующих основных мероприятий:</a:t>
            </a:r>
          </a:p>
          <a:p>
            <a:pPr>
              <a:buFontTx/>
              <a:buChar char="-"/>
              <a:defRPr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проведение технической экспертизы, изготовление технической документации на объекты муниципальной недвижимости 240,0 тыс. руб.;</a:t>
            </a:r>
          </a:p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оценки рыночной стоимости объектов муниципальной собственности 118,5 тыс. руб.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содержание объектов, находящихся в муниципальной собственности Осинского муниципального района предусмотрено 546,2 тыс. руб. (в т.ч. оплата услуг теплоснабжения административного здания д. Пермякова, ул. Ленина, 10 -212,3 тыс. руб., страхование муниципального имущества -72,0 тыс. руб., оплата услуг по опубликованию в печатном издании информации о проведении аукционов, конкурсов по продаже муниципального имущества -117,0 тыс. руб., перечисление в фонд капремонта -75,9 тыс. руб., содержание и ремонт муниципального имущества -69,0 тыс. руб.). Уменьшение расходов по сравнению с 2015 годом на 4083,5 тыс. руб. связано с выполненными работами по текущему ремонту объектов (ремонт скважины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п.Лесной -637,0 тыс. руб., ремонт крыши здания по ул.Октябрьской, 89 г.Оса -382,2 тыс. руб., ремонт здания для МФЦ в г.Оса -2466,4 тыс. руб.)</a:t>
            </a: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других обязательств государства (представительские расходы) по аппарату администрации запланированы в сумме 766,5 тыс. руб. Планирование  представительских расходов на мероприятия администрации Осинского муниципального района произведено в соответствии  с Постановлением главы №381 от 15.04.2008 г. с учетом изменений №398 от 22.06.2012 года. Представительские расходы по Земскому собранию запланированы в сумме 78,1 тыс. руб. на основании решения Земского собрания № 213 от 25.10.2012г.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конкурс поселений, входящих в состав Осинского муниципального района, по достижению наиболее результативных значений показателей социально-экономического развития в сумме 300 тыс. руб. 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деятельность: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органов местного самоуправления увеличились на 157,7 тыс. руб. по сравнению с 2015 годом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ведомственной целевой программы ««Обеспечение безопасности жизнедеятельности населения ОМР на 2016-2018 годы» »  в проекте бюджета на 2016-2018 годы предусмотрены средства в объеме 4693,3 тыс. руб. ежегодно.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Национальная экономика: 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и рыболовство (0405)</a:t>
            </a:r>
            <a:endParaRPr lang="ru-RU" alt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сельского хозяйства Осинского муниципального района на 2016-2018 годы» в бюджете на 2016 год запланировано 8039,0 тыс. рублей. Реализация программы в проекте бюджета на 2016 год запланирована 100%.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направляются на: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сельскохозяйственных товаропроизводителей к постоянной инновационной и инвестиционной деятельности;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использования ресурсного потенциала в сельскохозяйственных предприятиях;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малых форм хозяйствования в АПК;</a:t>
            </a:r>
          </a:p>
          <a:p>
            <a:pPr>
              <a:buFontTx/>
              <a:buChar char="-"/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кадрового потенциала и информационное обеспечение в АПК.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Водное хозяйство  (0406)</a:t>
            </a:r>
          </a:p>
          <a:p>
            <a:pPr indent="453555" algn="just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2014-2017 годах на условиях софинансирования мероприятий подпрограммы «Развитие водохозяйственного комплекса Пермского края» государственной программы Пермского края «Воспроизводство и использование природных ресурсов Пермского края» запланированы расходы на проведение работ по берегоукреплению Воткинского водохранилища г.Оса в сумме 3166,4 тыс. руб. в 2016г. и 1033,1 тыс. руб. в 2017г.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Транспорт  (0408)</a:t>
            </a:r>
          </a:p>
          <a:p>
            <a:pPr indent="453555" algn="just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2016 год запланированы средства в сумме  2511,4 тыс. рублей на предоставление субсидий МБУ «Транспортник» по перевозке пассажиров и грузов на маршрутах внутреннего водного транспорта общего пользования в рамках муниципальной программы "Развитие транспортной системы Осинского муниципального района". За счет указанных средств планируется содержать паром СП-16 в ненавигационный период. В уточненном бюджете 2015 года данные средства были предусмотрены в сумме 3929,3 тыс. руб.</a:t>
            </a:r>
            <a:endParaRPr lang="ru-RU" alt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alt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  (0409)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разделу 0409 «Дорожное хозяйство» расходы на 2016 год увеличились в сравнении с 2015 годом на 4339,4 тыс. руб. Расходы предусмотрены в соответствии с постановлением главы ОМР от  22.10.2009г. № 746 «Об утверждении нормативов финансовых затрат на капитальный ремонт, ремонт и содержание автомобильных дорог и искусственных сооружений на них местного значения вне границ населенных пунктов в границах ОМР и правил расчета размеров ассигнований бюджета ОМР на указанные цели» в рамках муниципальной программы "Развитие транспортной системы Осинского муниципального района". На содержание автомобильных дорог предусмотрены расходы в сумме 14116,0 тыс. рублей, за счет указанных средств планируется содержать 157,386 км. автомобильных дорог. На ремонт автомобильных дорог расходы составляют 3146,9 тыс. рублей ежегодно, в трехлетний период планируется отремонтировать 7,822 км. автомобильных дорог.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Финансирование данных мероприятий в 2016-2018 гг. (ремонт, капитальный ремонт и содержание автомобильных дорог) будет осуществляться за счет средств дорожного фонда Осинского муниципального района, который формируется согласно Порядка, утвержденного решением Земского собрания ОМР. 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национальной экономики (0412)  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 algn="just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Расходы на мероприятия по землеустройству и землепользованию в 2016 году увеличились по сравнению с уточненным бюджетом 2015 года на 752,6 тыс. руб. и составляют 1000,0 тыс. руб. В уточненном бюджете 2015 года запланировано 134,5 тыс. руб. на формирование 14 земельных участков для продажи, для оценки з/участков запланировано 113,0 тыс. руб.</a:t>
            </a:r>
          </a:p>
          <a:p>
            <a:pPr indent="453555" algn="just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2016 году планируется реализация следующих основных мероприятий:</a:t>
            </a:r>
            <a:endParaRPr lang="ru-RU" alt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2804" indent="-172804" algn="just">
              <a:buFontTx/>
              <a:buChar char="-"/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выполнение комплексных кадастровых работ 304,0 тыс. руб. (38 з/уч);</a:t>
            </a:r>
            <a:endParaRPr lang="ru-RU" alt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проведение работ по кадастровой оценке земельных участков граждан и садоводческих, огороднических и дачных некоммерческих объединений граждан, предоставленных для ведения садоводства, огородничества и дачного строительства на 2016 год 696,0 тыс. руб. (348 з/уч).</a:t>
            </a:r>
          </a:p>
          <a:p>
            <a:pPr indent="453555" algn="just">
              <a:defRPr/>
            </a:pPr>
            <a:r>
              <a:rPr lang="ru-RU" alt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формирование земельных участков для продажи на торгах запланированы на 2017-2018 годы по 500,0 тыс. руб. ежегодно (по 63 зем/уч).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Программа развития туризма в Осинском муниципальном районе на 2013-2014 годы с целью создания благоприятных условий для полноценного развития туризма, как познавательного вида деятельности, предусмотрены средства в сумме 740,0 тыс. руб. на 2014 год. На 2015-2016 годы расходы не запланированы по причине окончания срока действия программы.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Средства подпрограммы развития малого и среднего предпринимательства Осинского муниципального района в проекте бюджета на 2016-2018 годы, средства запланированы в сумме 835,0 тыс. руб. на создание условий для развития предпринимательства в районе и финансовую поддержку субъектов МП.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Объем расходов по разделу «Образование» в уточненном бюджете 2015 года – 132663,8 тыс. рублей, в проекте бюджета 2016 года – 125431,6 тыс. рублей, по отношению к бюджету 2015 года расходы бюджета 2016 года сокращаются на 5,5% (за счет реализации инвестиционного проекта планируемого на 2015 год).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учреждений образования: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учреждения дошкольного образования (6 детских садов) - предусмотрено перечисление субсидии на выполнение муниципального задания в сумме 26205,0  тыс. рублей. По отношению к 2015 году произошло увеличение расходов на 4796,5 тыс. рублей или 2,4 % , в связи с индексацией коммунальных услуг и материальных затрат, увеличилось количество на 66 детей в 2015г. – 1727 дет., в 2016 г. – 1793 дет. Количество детских садов уменьшилось на 5 в связи с реорганизацией учреждений. 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учреждения общего образования (12 общеобразовательных школ и 1 коррекционная школа) - предусмотрено перечисление субсидии на выполнение муниципального задания в сумме 28869,7 тыс. рублей. По отношению к 2015 году произошло увеличение расходов 2433,8 тыс. рублей или 9,2 % , в связи с индексацией коммунальных услуг и материальных затрат, так же увеличилось количество на 99 детей в 2015 г. – 3642 дет., в 2016 г – 3741 дет.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учреждения дополнительного образования (ДЮСШ, ЦДТ, ДШИ) - предусмотрено перечисление субсидии на выполнение муниципального задания в сумме 40088,6 тыс. рублей. По отношению к 2015 году произошло увеличение расходов на 3421,3 тыс. рублей или 9,3 % , в связи с индексацией коммунальных услуг и материальных затрат, количество детей так же увеличилось на 119 дет. в 2015 г. – 1421 дет, в 2016 г. – 1537 дет.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прочие учреждения (МБУ ХЭГ) - предусмотрено перечисление субсидии на выполнение муниципального задания в 2016 году в сумме 5861,1 тыс. рублей, осталось на уровне  2015 года.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осуществление перевозок обучающихся, проживающих на территории района, иными организациями - предусмотрено перечисление субсидии в сумме 926,7 тыс. рублей.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По отношению к 2015 году произошло увеличение расходов на 239,4 тыс. рублей или 34,8 % , в связи увеличением количества детей на 23, в 2015 г. – 59 дет, в 2016 г. – 82 дет.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Также в проекте бюджета на 2016 год предусмотрены расходы на организацию летнего отдыха детей в сумме 1936,6 тыс. рублей. По отношению к 2015 году произошло увеличение расходов на 223,7 тыс. рублей или 13,1 % , в связи увеличением количества детей на 49, в 2015 г. – 1657 дет, в 2016 г. – 1706 дет.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прочих мероприятий муниципальных программ: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«Развитие системы образования в ОМР на 2016-2018 годы», в проекте бюджета запланировано 20989,9 тыс. рублей. По отношению к 2015 году произошло увеличение расходов на 5282 тыс. рублей или 33,6 % , в связи с переходом МБУ «ХЭГ» из Комитета имущественных отношений в Управление образования. Средства направляются на формирование развивающей среды в образовательных учреждениях, на проведение профессиональных конкурсов, мероприятий с педагогами, юбилейных мероприятий в образовательных учреждениях, на компенсацию за наем жилья детям, проживающим в сельской местности и обучающимся на третьей ступени обучения, на публикацию в СМИ, на сайте управления образования печатных и видеоматериалов, освещающих достижения и проблемы сферы  образования, на формирование у обучающихся культуры здорового образа жизни, на создание системы духовно-нравственного воспитания обучающихся, на создание эффективной конкурентоспособной сети образовательных учреждений, на приведение материально-технической  базы муниципальных образовательных организаций в нормативное состояние, на обеспечение выполнений  функций управления образования администрации для реализации мероприятий подпрограмм.</a:t>
            </a:r>
          </a:p>
          <a:p>
            <a:pPr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«Культура Осинского муниципального района на 2016-2018 годы», в подпрограмме «Молодежная политика» на 2016 год в бюджете предусмотрено 554 тыс. рублей. Средства планируются на стимулирование социально-активной молодежи, поддержку творческих инициатив, укрепление института молодей семьи, а также на формирование у молодежи активной жизненной позиции, готовности к участию в общественно-политической жизни района;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Мероприятия финансируемые в 2015 году: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«Развитие сети муниципальных дошкольных образовательных учреждений на территории Осинского муниципального района на 2012-2015 годы» предусмотрены средства на реализацию инвестиционного проекта «Реконструкция существующего здания под детский сад на 80 мест по адресу: Пермский край г.Оса, ул. Гоголя, д.115» в сумме 17614,9 тыс. руб;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ИП "ПСД на инженерные сети по адресу: Пермский край, г.Оса, ул.Гоголя, 115 в сумме 427,7 тыс. руб;</a:t>
            </a:r>
          </a:p>
          <a:p>
            <a:pPr marL="172804" indent="-172804">
              <a:buFontTx/>
              <a:buChar char="-"/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ИП "Строительство инженерных сетей по адресу: Пермский край, г.Оса, ул.Гоголя, 115"  в сумме 2840,7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руб;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акупку и поставку учебного оборудования для вновь создаваемых мест в ДОО  в сумме 2774,5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руб. На 2016 год финансирование данных мероприятий не предусмотрено.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Культура: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Расходы по отрасли «Культура, кинематография» предусмотренные в проекте бюджета на 2016 год, по сравнению с первоначальным бюджетом на 2015 год увеличились на 3437 тыс. рублей или 22,8%. Объем расходов по данной отрасли составит в 2016 году – 18472,1 тыс. рублей.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2 учреждений культуры: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МБУ «Осинский МЦНКиМ» - предусмотрено перечисление субсидии на выполнение муниципального задания в сумме 7404,2 тыс. рублей. По отношению к 2015 году произошло увеличение расходов на 691,6 тыс. рублей или 10,3 % , в связи с индексацией коммунальных услуг и материальных затрат;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МУ «Осинская МЦБ» - предусмотрено перечисление субсидии на выполнение муниципального задания в сумме 5831,8 тыс. рублей. По отношению к 2015 году произошло увеличение расходов на 509,3 тыс. рублей или 9,6 % , в связи с индексацией коммунальных услуг и материальных затрат;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прочих мероприятий муниципальной программы «Культура Осинского муниципального района на 2016-2018 годы», на реализацию которой в проекте бюджета запланировано 5236,1 тыс. рублей. Средства направляются на обновление книжных фондов, на юбилейные программы и мероприятия, а также на мероприятия, способствующие росту престижа Осинской культуры среди населения района, Пермского края, России и за рубежом, на развитие внутреннего и въездного туризма в Осинском муниципальном районе. По отношению к 2015 году произошло увеличение расходов на 2236,1 тыс. рублей или 74,5 %.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расходов на строительство объекта  котельной  по адресу: Пермский край,  г.Оса, ул. Кобелева, 5  и составляют 1250,0 тыс. руб. Данные расходы включены в проект бюджета на основании ИП «Строительство котельной  по адресу: Пермский край,  г.Оса, ул. Кобелева, 5»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altLang="ru-RU" sz="1000" u="sng" dirty="0">
              <a:latin typeface="Times New Roman" pitchFamily="18" charset="0"/>
              <a:cs typeface="Times New Roman" pitchFamily="18" charset="0"/>
            </a:endParaRP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2016 год предусмотрено финансирование 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униципальной программы "Развитие здравоохранения в Осинском муниципальном районе"  в сумме 272 тыс. рублей. на обеспечение учреждении здравоохранения медицинскими работниками по наиболее востребованным врачебным специальностям (выплата стипендий).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по разделу «Социальная политика» в уточненном бюджете 2015 года – 2499,36  тыс. рублей, на 2016 год запланировано – 2505,9  тыс. рублей. Проектом бюджета  Осинского муниципального района на 2016-2018 годы предусмотрены средства на: 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доплаты к пенсиям муниципальных служащих увеличились в связи с увеличением окладов выборным должностным лицам и муниципальным служащим на 6 % с 01.01.2015г.,  изменением размера трудовой пенсии и фиксированного базового размера страховой части трудовой пенсии по старости в размере 1,114 (Постановление Правительства Российской Федерации от 23.01.2015г. №40), а также в связи с увеличением числа получателей на 5 человек и составило 59;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 г. Оса на 2016-2018 годы  запланированы в сумме по 229 тыс. руб. ежегодно. Расходы увеличились на 12,0 тыс. рублей в связи с изменением  количество получателей, которое в 2016 году может составить 18 человек; 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работников бюджетных учреждений Осинского муниципального района путевками на санаторно-курортное лечение </a:t>
            </a:r>
            <a:r>
              <a:rPr lang="ru-RU" alt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100,8 тыс. руб.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Физическая культура и спорт: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2016-2018годы по разделу «Физическая культура и спорт» на территории Осинского муниципального района осуществляется финансирование муниципальной программы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физической культуры спорта и формирование здорового образа жизни в Осинском муниципальном районе" в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сумме 2505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Средства направляются на развитие массового спорта и пропаганду здорового образа жизни, приобщение различных слоев населения Осинского муниципального района к регулярным занятиям физической культурой и спортом, развитие инфраструктуры для занятия массовым спортом, развитие спорта высших достижений как составляющей престижа Осинского муниципального района, развитие спектра услуг и системы подготовки спортивного резерва для лиц с ограниченными возможностями здоровья.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уточненному  бюджету 2015 года финансирование программы уменьшилось на 1665 тыс. рублей. или 60%. Средства запланированы на мероприятия с целью формирования у населения района, особенно у детей и молодежи, устойчивого интереса к занятиям физической культурой и спортом, здоровому образу жизни, на создание условий для занятий массовым спортом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Обслуживание муниципального долг: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планирования бюджета с дефицитом, для покрытия которого планируется получить кредит в банке, в проекте бюджета предусмотрены средства на обслуживание муниципального долга.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Межбюджетные трансферты: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поселений прогнозируются в 2016 году на уровне ожидаемой оценки 2015 года. Принято решение сохранить объем РФФПП, утвержденный решением Земского собрания от 25 декабря 2014г. № 413 «О бюджете Осинского муниципального  района на 2015 год и на плановый период 2016-2017 годов» в ранее утвержденном размере. В результате, на 2016 год районный фонд финансовой поддержки поселений  составит 35190,0 тыс. руб. (12,3% от собственных доходов бюджета Осинского муниципального района), на 2017 и  2018 годы РФФПП составит 31280,0 тыс. руб. ежегодно (11,3% в 2017г. и 10,8% в 2018 г. от собственных доходов).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2016 год предусмотрена компенсация дополнительных расходов, возникающих в результате решений, принятых органами местного самоуправления района, финансирование составляет 4718,4 тыс.руб. (в т.ч., Осинскому городскому поселению на ремонт очистных сооружений – 1718,4 тыс. рублей, Комаровскому сельскому поселению – 1700,0 тыс. рублей и Пальскому сельскому поселению – 1300,0 тыс. рублей на распределительные газопроводы).</a:t>
            </a:r>
          </a:p>
          <a:p>
            <a:pPr indent="453555">
              <a:lnSpc>
                <a:spcPct val="80000"/>
              </a:lnSpc>
              <a:defRPr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258" indent="-290390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371" indent="-232633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636" indent="-232633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504" indent="-232633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0561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2617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4673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6729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403F72E-041C-4CBD-9A7A-3AF3CE96392C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en-US" dirty="0" err="1" smtClean="0"/>
              <a:t>учетом</a:t>
            </a:r>
            <a:r>
              <a:rPr lang="en-US" dirty="0" smtClean="0"/>
              <a:t> </a:t>
            </a:r>
            <a:r>
              <a:rPr lang="en-US" dirty="0" err="1" smtClean="0"/>
              <a:t>краевых</a:t>
            </a:r>
            <a:r>
              <a:rPr lang="en-US" dirty="0" smtClean="0"/>
              <a:t> </a:t>
            </a:r>
            <a:r>
              <a:rPr lang="en-US" dirty="0" err="1" smtClean="0"/>
              <a:t>средств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85F-3716-4FE1-8A62-D84D52C82EB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10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9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Горы </a:t>
            </a:r>
            <a:r>
              <a:rPr lang="ru-RU" dirty="0" err="1" smtClean="0"/>
              <a:t>отмостка</a:t>
            </a:r>
            <a:r>
              <a:rPr lang="ru-RU" dirty="0" smtClean="0"/>
              <a:t>, цоколь и пол</a:t>
            </a:r>
          </a:p>
          <a:p>
            <a:r>
              <a:rPr lang="ru-RU" dirty="0" smtClean="0"/>
              <a:t>Комарово ремонт</a:t>
            </a:r>
            <a:r>
              <a:rPr lang="ru-RU" baseline="0" dirty="0" smtClean="0"/>
              <a:t> вентиляции кровли</a:t>
            </a:r>
          </a:p>
          <a:p>
            <a:r>
              <a:rPr lang="ru-RU" baseline="0" dirty="0" smtClean="0"/>
              <a:t>ОЦКД ремонт кровли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85F-3716-4FE1-8A62-D84D52C82EB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7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1E8AD-AE06-4442-AD86-95CD58B6BB16}" type="slidenum">
              <a:rPr lang="ru-RU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8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26A52E-728E-412E-9760-710DA8B19811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1B9875-0914-427C-8F85-22C9A044E2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2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E1AC43-9524-455F-B23E-929DC02663DC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43D19E-CB22-4B33-B8CB-4F74256ED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9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4E20EE-E83A-416B-B62B-AEAE0D3097FC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F7E437-F661-4DAB-B2AD-F216B14742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03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61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9E844B-2799-49D3-AFD2-6CF23FDE557E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983B75-9353-4F4A-A865-7BE5DDE5F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68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C52E48-EB5C-4905-97F5-57E3B722A4A4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AE1016-A05A-4C56-AF3F-F0D3F71CF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40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88B091-FF48-45E6-91DF-201FAAA6DBB6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9298C7-07BC-427E-89C9-490AA60305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60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3D51E3-F70C-4B12-8D12-75FD4059D0AF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F254CC-8AF6-4C7F-8507-BAD81C251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70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DF1741-42CB-4764-88F1-A3531072E495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B03C91-4061-4B28-9929-4F370FEBE6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65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F5A013-4B12-4106-A8AD-BCEDFD69A1DC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23208C-DC1A-4D2B-B89D-317C6022B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06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BF308A-74D1-4D44-937D-E60A891D8624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7905DE-F407-47A3-B7B1-A90115984E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10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2D52DC-2A97-4AA1-B9B6-DA045D7C2AF9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5186CF-9FB1-4193-BE0D-D85C2941E5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6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D130A4C-BBD8-4C3E-823E-DC881F084860}" type="datetime1">
              <a:rPr lang="ru-RU" smtClean="0"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F020680-1FE9-4057-A11A-BC4E65AFD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4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chart" Target="../charts/chart7.xm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становлен в 2016 году перед ДК &amp;quot;Нефтяник&amp;quot; в городе Осе, Пермски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67" y="2522343"/>
            <a:ext cx="3110451" cy="20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352928" cy="619268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18106"/>
            <a:ext cx="3038378" cy="2074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44512"/>
            <a:ext cx="3170245" cy="2324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50" y="700172"/>
            <a:ext cx="3312368" cy="1822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3038378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168352" cy="15841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116632"/>
            <a:ext cx="8712968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Бюджет Осинского городского округа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 2023 год и на плановый период 2024-2025 годов.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www.newsko.ru/media/2741257/skver-neftyaniko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89" y="700466"/>
            <a:ext cx="2781891" cy="18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771800" y="2516184"/>
            <a:ext cx="4104456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Бюджет </a:t>
            </a:r>
          </a:p>
          <a:p>
            <a:pPr algn="ctr"/>
            <a:r>
              <a:rPr lang="ru-RU" sz="5400" dirty="0" smtClean="0"/>
              <a:t>для граждан</a:t>
            </a:r>
            <a:endParaRPr lang="ru-RU" sz="5400" dirty="0"/>
          </a:p>
        </p:txBody>
      </p:sp>
      <p:pic>
        <p:nvPicPr>
          <p:cNvPr id="16" name="Picture 2" descr="C:\Users\User\Desktop\2020\Оса. Набережная\после 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26" y="4595978"/>
            <a:ext cx="2875579" cy="20733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026" name="Picture 2" descr="D:\Desktop\презент для сайта бюд для гр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534"/>
            <a:ext cx="9074559" cy="67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8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050" name="Picture 2" descr="D:\Desktop\презент для сайта бюд для гр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" y="0"/>
            <a:ext cx="9000636" cy="67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3074" name="Picture 2" descr="D:\Desktop\презент для сайта бюд для гр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34"/>
            <a:ext cx="9159844" cy="68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1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80" y="67316"/>
            <a:ext cx="8754457" cy="7064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Основные неналоговые доходы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668096" y="51591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1" y="1003603"/>
            <a:ext cx="7765542" cy="5350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2843808" y="733868"/>
            <a:ext cx="3111330" cy="1912858"/>
          </a:xfrm>
          <a:prstGeom prst="downArrowCallout">
            <a:avLst>
              <a:gd name="adj1" fmla="val 25000"/>
              <a:gd name="adj2" fmla="val 25000"/>
              <a:gd name="adj3" fmla="val 16030"/>
              <a:gd name="adj4" fmla="val 78432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 от аренды земельных участков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 – 79 972,3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 – 79 896,2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2025г. – 79 831,5 тыс. руб.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416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73474" y="1976382"/>
            <a:ext cx="2952328" cy="1368152"/>
          </a:xfrm>
          <a:prstGeom prst="rightArrowCallout">
            <a:avLst>
              <a:gd name="adj1" fmla="val 21577"/>
              <a:gd name="adj2" fmla="val 27852"/>
              <a:gd name="adj3" fmla="val 27852"/>
              <a:gd name="adj4" fmla="val 80727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 от продажи имущества и земли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 –  8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558,6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 – 226,9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2025г. – 0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тыс. руб.  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81419" y="3501008"/>
            <a:ext cx="2952328" cy="1563127"/>
          </a:xfrm>
          <a:prstGeom prst="rightArrowCallout">
            <a:avLst>
              <a:gd name="adj1" fmla="val 21577"/>
              <a:gd name="adj2" fmla="val 29097"/>
              <a:gd name="adj3" fmla="val 27852"/>
              <a:gd name="adj4" fmla="val 79080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Штрафы, санкции, возмещение ущерба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 – 2 044,4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 – 2 044,4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2025г. – 2 044,4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5611878" y="1976382"/>
            <a:ext cx="3499957" cy="144015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09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от использования имущества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 – 2 808,0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 – 2 346,1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2025г. – 2 202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0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5637864" y="3501008"/>
            <a:ext cx="3447302" cy="156312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09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Платежи при пользовании природными ресурсами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 – 1 238,5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 – 1 238,5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2025г. – 1 238,5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60458"/>
            <a:ext cx="2552046" cy="2037192"/>
          </a:xfrm>
          <a:prstGeom prst="rect">
            <a:avLst/>
          </a:prstGeom>
          <a:solidFill>
            <a:srgbClr val="77E0F9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2023г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100932,2 </a:t>
            </a:r>
            <a:r>
              <a:rPr lang="ru-RU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т.р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2024г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90877,2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т.р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2025г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90172,8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т.р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1353603" y="4697650"/>
            <a:ext cx="3051217" cy="2156917"/>
          </a:xfrm>
          <a:prstGeom prst="upArrowCallout">
            <a:avLst>
              <a:gd name="adj1" fmla="val 25000"/>
              <a:gd name="adj2" fmla="val 25000"/>
              <a:gd name="adj3" fmla="val 27255"/>
              <a:gd name="adj4" fmla="val 69938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9058" y="5315684"/>
            <a:ext cx="31704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 от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4">
                    <a:lumMod val="50000"/>
                  </a:schemeClr>
                </a:solidFill>
              </a:rPr>
              <a:t>оказания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4">
                    <a:lumMod val="50000"/>
                  </a:schemeClr>
                </a:solidFill>
              </a:rPr>
              <a:t>платны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х </a:t>
            </a:r>
          </a:p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4">
                    <a:lumMod val="50000"/>
                  </a:schemeClr>
                </a:solidFill>
              </a:rPr>
              <a:t>услуг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 и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 компенсации затрат бюджета</a:t>
            </a:r>
          </a:p>
          <a:p>
            <a:pPr algn="ctr">
              <a:lnSpc>
                <a:spcPts val="16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2023г.– 4 504,2 тыс. руб. </a:t>
            </a:r>
          </a:p>
          <a:p>
            <a:pPr algn="ctr">
              <a:lnSpc>
                <a:spcPts val="16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4 509,4 тыс. руб.  </a:t>
            </a:r>
          </a:p>
          <a:p>
            <a:pPr algn="ctr">
              <a:lnSpc>
                <a:spcPts val="16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2025г.–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514,9 тыс. руб.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461759" y="4697650"/>
            <a:ext cx="2476783" cy="215691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782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9473" y="5339712"/>
            <a:ext cx="2476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Прочие неналоговые </a:t>
            </a:r>
          </a:p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</a:t>
            </a:r>
          </a:p>
          <a:p>
            <a:pPr algn="ctr"/>
            <a:endParaRPr lang="ru-RU" sz="8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ts val="16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2023г.– 1 464,0 тыс. руб. </a:t>
            </a:r>
          </a:p>
          <a:p>
            <a:pPr algn="ctr">
              <a:lnSpc>
                <a:spcPts val="16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274,0 тыс. руб.  </a:t>
            </a:r>
          </a:p>
          <a:p>
            <a:pPr algn="ctr">
              <a:lnSpc>
                <a:spcPts val="16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2025г.– 0,0 тыс. руб.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39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91" y="-30848"/>
            <a:ext cx="8229600" cy="10115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БЕЗВОЗМЕЗДНЫЕ </a:t>
            </a:r>
            <a:r>
              <a:rPr lang="ru-RU" sz="3600" dirty="0">
                <a:solidFill>
                  <a:srgbClr val="C00000"/>
                </a:solidFill>
              </a:rPr>
              <a:t>ПОСТУПЛЕНИЯ ИЗ БЮДЖЕТА ДРУГОГО УРОВНЯ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77" y="836712"/>
            <a:ext cx="6336704" cy="180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pPr algn="just">
              <a:lnSpc>
                <a:spcPts val="1500"/>
              </a:lnSpc>
            </a:pPr>
            <a:r>
              <a:rPr lang="ru-RU" dirty="0" smtClean="0"/>
              <a:t>         Для </a:t>
            </a:r>
            <a:r>
              <a:rPr lang="ru-RU" dirty="0"/>
              <a:t>того, чтобы все граждане России имели равный доступ к государственным услугам, между бюджетами различных уровней происходит перераспределение финансовых средств. Из федерального бюджета оказывается финансовая помощь бюджетам субъектов РФ. Субъекты РФ, в свою очередь, поддерживают муниципальные образования. Средства, предоставляемые из бюджета одного уровня другому, являются </a:t>
            </a:r>
            <a:r>
              <a:rPr lang="ru-RU" b="1" dirty="0">
                <a:solidFill>
                  <a:srgbClr val="0070C0"/>
                </a:solidFill>
              </a:rPr>
              <a:t>межбюджетными трансфертами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91" y="2832324"/>
            <a:ext cx="8208912" cy="596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ВИДЫ МЕЖБЮДЖЕТНЫХ ТРАНСФЕРТОВ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51520" y="3573016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ДОТАЦИИ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65952" y="4437112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СУБСИДИИ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80384" y="5301208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СУБВЕНЦИИ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294816" y="6116235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ИНЫЕ МЕЖБЮДЖЕТНЫЕ ТРАНСФЕРТЫ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573016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Предоставляются на безвозмездной и безвозвратной основе без установления направлений и условий использования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8240" y="4437112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Предоставляются на софинансирование (т.е. совместное финансирование) конкретных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2672" y="5301208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Предоставляются на исполнение переданных на другой уровень власти полномочий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87104" y="6116235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Предоставляются в соответствии с законами, нормативными актами, соглашениями, в том числе на конкретные мероприятия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45" y="1196752"/>
            <a:ext cx="2601251" cy="155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466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-396552" y="206216"/>
            <a:ext cx="9254167" cy="1638608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Безвозмездные поступления </a:t>
            </a:r>
            <a:b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из бюджета Пермского края </a:t>
            </a:r>
            <a:b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                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6184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008790"/>
              </p:ext>
            </p:extLst>
          </p:nvPr>
        </p:nvGraphicFramePr>
        <p:xfrm>
          <a:off x="137287" y="1916832"/>
          <a:ext cx="8755193" cy="3960441"/>
        </p:xfrm>
        <a:graphic>
          <a:graphicData uri="http://schemas.openxmlformats.org/drawingml/2006/table">
            <a:tbl>
              <a:tblPr/>
              <a:tblGrid>
                <a:gridCol w="3642625"/>
                <a:gridCol w="1656184"/>
                <a:gridCol w="1656184"/>
                <a:gridCol w="1800200"/>
              </a:tblGrid>
              <a:tr h="5303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2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МБТ,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760 470,5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765 507,5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784 540,0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2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effectLst/>
                          <a:latin typeface="Times New Roman" panose="02020603050405020304" pitchFamily="18" charset="0"/>
                        </a:rPr>
                        <a:t>228 386,1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226 632,2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effectLst/>
                          <a:latin typeface="Times New Roman" panose="02020603050405020304" pitchFamily="18" charset="0"/>
                        </a:rPr>
                        <a:t>242 148,8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effectLst/>
                          <a:latin typeface="Times New Roman" panose="02020603050405020304" pitchFamily="18" charset="0"/>
                        </a:rPr>
                        <a:t>82 914,1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84 670,3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effectLst/>
                          <a:latin typeface="Times New Roman" panose="02020603050405020304" pitchFamily="18" charset="0"/>
                        </a:rPr>
                        <a:t>90 652,5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2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effectLst/>
                          <a:latin typeface="Times New Roman" panose="02020603050405020304" pitchFamily="18" charset="0"/>
                        </a:rPr>
                        <a:t>404 947,5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410 452,1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408 148,2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9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44 222,8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43 752,9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43 590,5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3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C60D2E-3244-421C-B5C6-B50D3CF3101A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 dirty="0" smtClean="0">
              <a:solidFill>
                <a:srgbClr val="045C75"/>
              </a:solidFill>
              <a:latin typeface="Arial" charset="0"/>
            </a:endParaRPr>
          </a:p>
        </p:txBody>
      </p:sp>
      <p:pic>
        <p:nvPicPr>
          <p:cNvPr id="7" name="Shape 17"/>
          <p:cNvPicPr/>
          <p:nvPr/>
        </p:nvPicPr>
        <p:blipFill>
          <a:blip r:embed="rId3"/>
          <a:stretch/>
        </p:blipFill>
        <p:spPr>
          <a:xfrm>
            <a:off x="7924800" y="367088"/>
            <a:ext cx="932815" cy="9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Снижение издержек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78" y="3034114"/>
            <a:ext cx="5574385" cy="1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инансовый прогноз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10" y="4307557"/>
            <a:ext cx="4153307" cy="245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 самом деле затраты на продукт (в сумме прямых материальных затрат, затра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49" y="53671"/>
            <a:ext cx="5165810" cy="34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of calculating person image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7" y="151442"/>
            <a:ext cx="2477412" cy="24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8" y="2165465"/>
            <a:ext cx="2950802" cy="2356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939254" y="2810723"/>
            <a:ext cx="8229600" cy="1626298"/>
          </a:xfrm>
        </p:spPr>
        <p:txBody>
          <a:bodyPr/>
          <a:lstStyle/>
          <a:p>
            <a:pPr algn="ctr" eaLnBrk="1" hangingPunct="1"/>
            <a:r>
              <a:rPr lang="ru-RU" altLang="ru-RU" sz="4800" b="1" dirty="0" smtClean="0">
                <a:solidFill>
                  <a:schemeClr val="tx1"/>
                </a:solidFill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87043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21EFEB-9516-4A28-817A-D82F9E608164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200" dirty="0" smtClean="0">
              <a:solidFill>
                <a:srgbClr val="045C75"/>
              </a:solidFill>
              <a:latin typeface="Arial" charset="0"/>
            </a:endParaRPr>
          </a:p>
        </p:txBody>
      </p:sp>
      <p:pic>
        <p:nvPicPr>
          <p:cNvPr id="24581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43" y="404663"/>
            <a:ext cx="2619030" cy="2096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Экспертное Бюро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1" y="4307556"/>
            <a:ext cx="4442494" cy="24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7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БЮДЖЕТА НА 2023г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07968"/>
              </p:ext>
            </p:extLst>
          </p:nvPr>
        </p:nvGraphicFramePr>
        <p:xfrm>
          <a:off x="539552" y="1268760"/>
          <a:ext cx="8064896" cy="4815573"/>
        </p:xfrm>
        <a:graphic>
          <a:graphicData uri="http://schemas.openxmlformats.org/drawingml/2006/table">
            <a:tbl>
              <a:tblPr/>
              <a:tblGrid>
                <a:gridCol w="4936273"/>
                <a:gridCol w="1529549"/>
                <a:gridCol w="1599074"/>
              </a:tblGrid>
              <a:tr h="404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млн.руб.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9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170,8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119,6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0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ЖКХ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4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530,8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82,1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 и спорт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43,3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ВСЕГО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1 068,7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137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03C91-4061-4B28-9929-4F370FEBE69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4098" name="Picture 2" descr="D:\Desktop\презент для сайта бюд для гр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7289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39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971550" y="705911"/>
            <a:ext cx="7726363" cy="76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79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536" y="116914"/>
            <a:ext cx="7999041" cy="9394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548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548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48" b="1" dirty="0">
                <a:latin typeface="Times New Roman" pitchFamily="18" charset="0"/>
                <a:cs typeface="Times New Roman" pitchFamily="18" charset="0"/>
              </a:rPr>
              <a:t>«РАЗВИТИЕ СИСТЕМЫ ОБРАЗОВАНИЯ ОСИНСКОГО </a:t>
            </a:r>
            <a:r>
              <a:rPr lang="en-US" altLang="ru-RU" sz="2548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548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48" b="1" dirty="0">
                <a:latin typeface="Times New Roman" pitchFamily="18" charset="0"/>
                <a:cs typeface="Times New Roman" pitchFamily="18" charset="0"/>
              </a:rPr>
              <a:t>ГОРОДСКОГО ОКРУГА» -  </a:t>
            </a:r>
            <a:r>
              <a:rPr lang="ru-RU" altLang="ru-RU" sz="2548" b="1" dirty="0" smtClean="0">
                <a:latin typeface="Times New Roman" pitchFamily="18" charset="0"/>
                <a:cs typeface="Times New Roman" pitchFamily="18" charset="0"/>
              </a:rPr>
              <a:t>547 </a:t>
            </a:r>
            <a:r>
              <a:rPr lang="ru-RU" altLang="ru-RU" sz="2548" b="1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sz="1973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893" y="3572348"/>
            <a:ext cx="2411472" cy="2221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школ (в </a:t>
            </a:r>
            <a:r>
              <a:rPr lang="ru-RU" sz="14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школы со структурным подразделением д/сад), </a:t>
            </a:r>
          </a:p>
          <a:p>
            <a:pPr algn="ctr">
              <a:defRPr/>
            </a:pPr>
            <a:r>
              <a:rPr lang="en-US" sz="14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дошкольных учреждения,  ЦДТ,  ОМЦ </a:t>
            </a:r>
            <a:r>
              <a:rPr lang="ru-RU" sz="164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44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44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44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44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8%) </a:t>
            </a:r>
            <a:r>
              <a:rPr lang="ru-RU" sz="164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>
              <a:defRPr/>
            </a:pPr>
            <a:r>
              <a:rPr lang="ru-RU" sz="164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44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535 </a:t>
            </a:r>
            <a:r>
              <a:rPr lang="ru-RU" sz="164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64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30522" y="4029106"/>
            <a:ext cx="3354069" cy="1756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Крыловской школы</a:t>
            </a:r>
          </a:p>
          <a:p>
            <a:pPr algn="ctr">
              <a:defRPr/>
            </a:pPr>
            <a:r>
              <a:rPr lang="ru-RU" sz="14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(перевод детского сада в здание школы</a:t>
            </a:r>
            <a:r>
              <a:rPr lang="ru-RU" sz="147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МБОУ СОШ №3 и МБДОУ ЦРР «</a:t>
            </a:r>
            <a:r>
              <a:rPr lang="ru-RU" sz="14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7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ира»  </a:t>
            </a:r>
            <a:r>
              <a:rPr lang="ru-RU" sz="1644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9,9 </a:t>
            </a:r>
            <a:r>
              <a:rPr lang="ru-RU" sz="164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</a:t>
            </a:r>
            <a:r>
              <a:rPr lang="ru-RU" sz="164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r>
              <a:rPr lang="ru-RU" sz="147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(планируется доп. привлечение </a:t>
            </a:r>
            <a:r>
              <a:rPr lang="ru-RU" sz="14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краевых средств  – </a:t>
            </a:r>
          </a:p>
          <a:p>
            <a:pPr algn="ctr">
              <a:defRPr/>
            </a:pPr>
            <a:r>
              <a:rPr lang="ru-RU" sz="1479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 </a:t>
            </a:r>
            <a:r>
              <a:rPr lang="ru-RU" sz="14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млн.руб.)</a:t>
            </a:r>
          </a:p>
          <a:p>
            <a:pPr algn="ctr">
              <a:defRPr/>
            </a:pPr>
            <a:endParaRPr lang="ru-RU" sz="1973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7258" y="3730843"/>
            <a:ext cx="2265353" cy="1361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</a:t>
            </a:r>
            <a:r>
              <a:rPr lang="ru-RU" sz="1644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644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4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млн</a:t>
            </a:r>
            <a:r>
              <a:rPr lang="ru-RU" sz="164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.руб.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882" y="1884002"/>
            <a:ext cx="4585242" cy="319959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79" b="1" dirty="0">
                <a:solidFill>
                  <a:srgbClr val="000000"/>
                </a:solidFill>
                <a:latin typeface="Arial" charset="0"/>
                <a:cs typeface="Arial" charset="0"/>
              </a:rPr>
              <a:t>ТЕКУЩИЕ РАСХОДЫ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7930" y="1863958"/>
            <a:ext cx="2600892" cy="31995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79" b="1" dirty="0">
                <a:solidFill>
                  <a:srgbClr val="000000"/>
                </a:solidFill>
                <a:latin typeface="Arial" charset="0"/>
                <a:cs typeface="Arial" charset="0"/>
              </a:rPr>
              <a:t>БЮДЖЕТ РАЗВИТИЯ</a:t>
            </a:r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 rotWithShape="1">
          <a:blip r:embed="rId3"/>
          <a:srcRect l="7718" t="10722" r="17282" b="21846"/>
          <a:stretch/>
        </p:blipFill>
        <p:spPr bwMode="auto">
          <a:xfrm>
            <a:off x="2740095" y="2426266"/>
            <a:ext cx="2079681" cy="10822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102" y="2464749"/>
            <a:ext cx="2160587" cy="8468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http://cs01.services.mya5.ru/DgABAIQAzQPoAcy-_8P7Dw/6nmaJNVX8W6U1dLd2VoZQA/sv/image/61/1a/79/182202/136/%D0%A8%D0%BA%D0%BE%D0%BB%D0%B0%20%D1%88%D0%B0%D0%BF%D0%BA%D0%B0.jpg?150575919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4"/>
          <a:stretch/>
        </p:blipFill>
        <p:spPr bwMode="auto">
          <a:xfrm>
            <a:off x="5545358" y="2460913"/>
            <a:ext cx="3524398" cy="13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95870"/>
            <a:ext cx="2411288" cy="14469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7000"/>
                    </a14:imgEffect>
                    <a14:imgEffect>
                      <a14:brightnessContrast bright="16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2" y="60332"/>
            <a:ext cx="2433399" cy="178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626" y="99672"/>
            <a:ext cx="5271173" cy="11464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5526DA"/>
                  </a:solidFill>
                </a:ln>
                <a:solidFill>
                  <a:srgbClr val="00B0F0"/>
                </a:solidFill>
              </a:rPr>
              <a:t>Что такое </a:t>
            </a:r>
            <a:br>
              <a:rPr lang="ru-RU" sz="3600" b="1" dirty="0" smtClean="0">
                <a:ln>
                  <a:solidFill>
                    <a:srgbClr val="5526DA"/>
                  </a:solidFill>
                </a:ln>
                <a:solidFill>
                  <a:srgbClr val="00B0F0"/>
                </a:solidFill>
              </a:rPr>
            </a:br>
            <a:r>
              <a:rPr lang="ru-RU" sz="3600" b="1" dirty="0" smtClean="0">
                <a:ln>
                  <a:solidFill>
                    <a:srgbClr val="5526DA"/>
                  </a:solidFill>
                </a:ln>
                <a:solidFill>
                  <a:srgbClr val="00B0F0"/>
                </a:solidFill>
              </a:rPr>
              <a:t>«Бюджет для граждан</a:t>
            </a:r>
            <a:r>
              <a:rPr lang="ru-RU" sz="3200" b="1" dirty="0" smtClean="0">
                <a:ln>
                  <a:solidFill>
                    <a:srgbClr val="5526DA"/>
                  </a:solidFill>
                </a:ln>
                <a:solidFill>
                  <a:srgbClr val="00B0F0"/>
                </a:solidFill>
              </a:rPr>
              <a:t>»?</a:t>
            </a:r>
            <a:endParaRPr lang="ru-RU" sz="3200" dirty="0">
              <a:ln>
                <a:solidFill>
                  <a:srgbClr val="5526DA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644" y="1668411"/>
            <a:ext cx="8352928" cy="1991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- Это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информационный сборник, основная цель которого – познакомить население нашего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округа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с основными понятиями, используемыми в бюджетном процессе, процедурой формирования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бюджета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, с целями и задачами бюджетной политики а также основными характеристиками и направлениями расходов бюджета на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202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год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и на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плановый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период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202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и 202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годов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».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411267" y="4484215"/>
            <a:ext cx="5558943" cy="237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sz="7200" dirty="0" smtClean="0">
                <a:latin typeface="Times New Roman"/>
              </a:rPr>
              <a:t>ЧТО ТАКОЕ БЮДЖЕТ?</a:t>
            </a:r>
          </a:p>
          <a:p>
            <a:pPr marL="0" indent="0">
              <a:buNone/>
            </a:pPr>
            <a:r>
              <a:rPr lang="ru-RU" sz="7200" b="1" dirty="0" smtClean="0">
                <a:latin typeface="Times New Roman"/>
              </a:rPr>
              <a:t> Согласно законодательству бюджет </a:t>
            </a:r>
            <a:r>
              <a:rPr lang="ru-RU" sz="7200" dirty="0" smtClean="0">
                <a:latin typeface="Times New Roman"/>
              </a:rPr>
              <a:t>– </a:t>
            </a:r>
            <a:r>
              <a:rPr lang="ru-RU" sz="7200" b="1" dirty="0" smtClean="0">
                <a:latin typeface="Times New Roman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7200" dirty="0" smtClean="0">
                <a:latin typeface="Times New Roman"/>
              </a:rPr>
              <a:t>. </a:t>
            </a:r>
            <a:endParaRPr lang="ru-RU" sz="7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40" y="4649423"/>
            <a:ext cx="2833649" cy="21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327861" y="233591"/>
            <a:ext cx="8713504" cy="71017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548" b="1" dirty="0">
                <a:latin typeface="Times New Roman" pitchFamily="18" charset="0"/>
                <a:cs typeface="Times New Roman" pitchFamily="18" charset="0"/>
              </a:rPr>
              <a:t>Оказание услуг в области образования   </a:t>
            </a:r>
            <a:br>
              <a:rPr lang="ru-RU" altLang="ru-RU" sz="2548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48" b="1" dirty="0">
                <a:latin typeface="Times New Roman" pitchFamily="18" charset="0"/>
                <a:cs typeface="Times New Roman" pitchFamily="18" charset="0"/>
              </a:rPr>
              <a:t>     бюджетными учреждениями - </a:t>
            </a:r>
            <a:r>
              <a:rPr lang="ru-RU" altLang="ru-RU" sz="2548" b="1" dirty="0" smtClean="0">
                <a:latin typeface="Times New Roman" pitchFamily="18" charset="0"/>
                <a:cs typeface="Times New Roman" pitchFamily="18" charset="0"/>
              </a:rPr>
              <a:t>535 </a:t>
            </a:r>
            <a:r>
              <a:rPr lang="ru-RU" altLang="ru-RU" sz="2548" b="1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sz="1973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973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154896"/>
              </p:ext>
            </p:extLst>
          </p:nvPr>
        </p:nvGraphicFramePr>
        <p:xfrm>
          <a:off x="173154" y="1124744"/>
          <a:ext cx="8748464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https://textarchive.ru/images/511/1020974/766b90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1" y="2708575"/>
            <a:ext cx="1587470" cy="9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ezbarierov.permkrai.ru/sites/default/files/rnjQ1iNglTc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86" y="1405625"/>
            <a:ext cx="1584176" cy="9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kartarf.ru/images/heritage/1080/2/25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414" y="1708455"/>
            <a:ext cx="1487925" cy="9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myslide.ru/documents_4/58e1563bfc71b18a02062c18f7b2f4b3/img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t="4682" r="30702" b="36099"/>
          <a:stretch/>
        </p:blipFill>
        <p:spPr bwMode="auto">
          <a:xfrm>
            <a:off x="327869" y="3878599"/>
            <a:ext cx="1534569" cy="10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projectn.ru/wa-data/public/photos/85/00/85/85.97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" b="29658"/>
          <a:stretch/>
        </p:blipFill>
        <p:spPr bwMode="auto">
          <a:xfrm>
            <a:off x="389245" y="5096895"/>
            <a:ext cx="1628112" cy="8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myslide.ru/documents_4/b62f203f845cfe4da02cb17bd25a170d/img5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5" b="16667"/>
          <a:stretch/>
        </p:blipFill>
        <p:spPr bwMode="auto">
          <a:xfrm>
            <a:off x="7334774" y="4883371"/>
            <a:ext cx="1522512" cy="9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bezbarierov.permkrai.ru/sites/default/files/styles/large/public/DSC_0459.jpg?itok=lNB8NQA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3941" r="2756" b="9374"/>
          <a:stretch/>
        </p:blipFill>
        <p:spPr bwMode="auto">
          <a:xfrm>
            <a:off x="7012596" y="2619077"/>
            <a:ext cx="1909022" cy="9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bezbarierov.permkrai.ru/sites/default/files/%D0%BF%D1%80%D0%B5%D0%B2%D1%8C%D1%8E%20%D0%BA%D0%BE%D1%80%D0%BF%D1%83%D1%81%201%20%D0%A1%D0%BA%D0%B0%D0%B7%D0%BA%D0%B0_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0" b="32514"/>
          <a:stretch/>
        </p:blipFill>
        <p:spPr bwMode="auto">
          <a:xfrm>
            <a:off x="7140064" y="3836319"/>
            <a:ext cx="1717224" cy="76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192364"/>
              </p:ext>
            </p:extLst>
          </p:nvPr>
        </p:nvGraphicFramePr>
        <p:xfrm>
          <a:off x="173500" y="772875"/>
          <a:ext cx="8882705" cy="582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7" y="110560"/>
            <a:ext cx="8928991" cy="510155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lnSpc>
                <a:spcPts val="2367"/>
              </a:lnSpc>
            </a:pPr>
            <a:r>
              <a:rPr lang="ru-RU" sz="2301" b="1" dirty="0">
                <a:latin typeface="Times New Roman" pitchFamily="18" charset="0"/>
                <a:cs typeface="Times New Roman" pitchFamily="18" charset="0"/>
              </a:rPr>
              <a:t>Значимые мероприятия в области </a:t>
            </a:r>
            <a:br>
              <a:rPr lang="ru-RU" sz="2301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301" b="1" dirty="0">
                <a:latin typeface="Times New Roman" pitchFamily="18" charset="0"/>
                <a:cs typeface="Times New Roman" pitchFamily="18" charset="0"/>
              </a:rPr>
              <a:t>образования на 2023 год</a:t>
            </a:r>
            <a:endParaRPr lang="ru-RU" sz="2301" dirty="0"/>
          </a:p>
        </p:txBody>
      </p:sp>
      <p:pic>
        <p:nvPicPr>
          <p:cNvPr id="1027" name="Picture 3" descr="C:\Users\sc-4001\Desktop\9MHyiKIlW-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93" y="3383362"/>
            <a:ext cx="2160240" cy="11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-4001\Desktop\r0_kMEgpvQ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328593"/>
            <a:ext cx="2001914" cy="12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c-4001\Desktop\1ATQHsm3yg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21960"/>
            <a:ext cx="1987297" cy="13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c-4001\Desktop\szWcUs0AT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1" y="2365045"/>
            <a:ext cx="2088232" cy="13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c-4001\Desktop\DXdH8eyx9Q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" y="865408"/>
            <a:ext cx="2039128" cy="12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543" y="1179482"/>
            <a:ext cx="4398509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858" indent="-234858">
              <a:lnSpc>
                <a:spcPts val="1973"/>
              </a:lnSpc>
              <a:buFontTx/>
              <a:buChar char="-"/>
            </a:pP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года     </a:t>
            </a:r>
          </a:p>
          <a:p>
            <a:pPr marL="234858" indent="-234858">
              <a:lnSpc>
                <a:spcPts val="1973"/>
              </a:lnSpc>
              <a:buFontTx/>
              <a:buChar char="-"/>
            </a:pP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Учителя </a:t>
            </a:r>
          </a:p>
          <a:p>
            <a:pPr>
              <a:lnSpc>
                <a:spcPts val="1973"/>
              </a:lnSpc>
            </a:pP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Августовская педагогическая конференция </a:t>
            </a:r>
          </a:p>
          <a:p>
            <a:pPr>
              <a:lnSpc>
                <a:spcPts val="1973"/>
              </a:lnSpc>
            </a:pP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Конкурс исследовательских работ, муниципальный этап школьных олимпиад</a:t>
            </a:r>
          </a:p>
          <a:p>
            <a:pPr>
              <a:lnSpc>
                <a:spcPts val="1973"/>
              </a:lnSpc>
            </a:pP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Итоговый праздник "Золотой фонд Осинского городского округа" 	</a:t>
            </a:r>
          </a:p>
          <a:p>
            <a:pPr>
              <a:lnSpc>
                <a:spcPts val="1973"/>
              </a:lnSpc>
            </a:pP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Поддержка кадетского движения, ансамбля </a:t>
            </a:r>
            <a:r>
              <a:rPr lang="ru-RU" sz="1644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мажореток</a:t>
            </a: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234858" indent="-234858">
              <a:lnSpc>
                <a:spcPts val="1973"/>
              </a:lnSpc>
              <a:buFontTx/>
              <a:buChar char="-"/>
            </a:pP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юнармейских отрядов в рамках юнармейского движения</a:t>
            </a:r>
          </a:p>
          <a:p>
            <a:pPr>
              <a:lnSpc>
                <a:spcPts val="1973"/>
              </a:lnSpc>
            </a:pP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Краевой слет ЮИД, </a:t>
            </a:r>
            <a:r>
              <a:rPr lang="ru-RU" sz="1644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турслет</a:t>
            </a: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школьников 	</a:t>
            </a:r>
          </a:p>
          <a:p>
            <a:pPr>
              <a:lnSpc>
                <a:spcPts val="1973"/>
              </a:lnSpc>
            </a:pP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Соревнования среди учащихся школ "Школа безопасности" 	</a:t>
            </a:r>
          </a:p>
          <a:p>
            <a:pPr>
              <a:lnSpc>
                <a:spcPts val="1973"/>
              </a:lnSpc>
            </a:pPr>
            <a:r>
              <a:rPr lang="ru-RU" sz="164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Включение учащихся школ округа в Российское движение школьников </a:t>
            </a:r>
          </a:p>
        </p:txBody>
      </p:sp>
      <p:pic>
        <p:nvPicPr>
          <p:cNvPr id="1028" name="Picture 4" descr="C:\Users\sc-4001\Desktop\Gx66S5u-ec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31" y="1702839"/>
            <a:ext cx="2088233" cy="12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6218" y="116632"/>
            <a:ext cx="9036991" cy="8973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«КУЛЬТУРА ОСИНСКОГО ГОРОДСКОГО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» - 82 млн.руб.</a:t>
            </a:r>
          </a:p>
        </p:txBody>
      </p:sp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179" y="2396226"/>
            <a:ext cx="1925243" cy="97515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802" y="3838263"/>
            <a:ext cx="2015949" cy="1705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Библиотека, </a:t>
            </a:r>
          </a:p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ОЦКиД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ДШИ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7%) –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5млн.руб.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5052" y="3857042"/>
            <a:ext cx="1916947" cy="1686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–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 млн.руб.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560008"/>
            <a:ext cx="3312690" cy="369332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ТЕКУЩИЕ РАСХОДЫ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3843" y="1553128"/>
            <a:ext cx="292089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БЮДЖЕТ РАЗВИТИЯ</a:t>
            </a:r>
          </a:p>
        </p:txBody>
      </p:sp>
      <p:pic>
        <p:nvPicPr>
          <p:cNvPr id="16" name="Рисунок 15" descr="C:\Users\fau-19\Desktop\IKoiEi6Knc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15" y="2402412"/>
            <a:ext cx="1800225" cy="96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0" descr="По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43" y="2396226"/>
            <a:ext cx="2920890" cy="11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436096" y="3829887"/>
            <a:ext cx="3456384" cy="2325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ОЦКиД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структурного подразделения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с.Горы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с.Комарово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6%) – 1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млн.руб.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(привлечение краевых –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 млн.руб.)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208113" y="129906"/>
            <a:ext cx="8748464" cy="647920"/>
          </a:xfrm>
          <a:solidFill>
            <a:srgbClr val="ADD9E3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2301" b="1" dirty="0">
                <a:latin typeface="Times New Roman" pitchFamily="18" charset="0"/>
                <a:cs typeface="Times New Roman" pitchFamily="18" charset="0"/>
              </a:rPr>
              <a:t>Оказание услуг в области культуры и искусства  </a:t>
            </a:r>
            <a:r>
              <a:rPr lang="en-US" altLang="ru-RU" sz="2301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301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1" b="1" dirty="0">
                <a:latin typeface="Times New Roman" pitchFamily="18" charset="0"/>
                <a:cs typeface="Times New Roman" pitchFamily="18" charset="0"/>
              </a:rPr>
              <a:t>бюджетными учреждениями  </a:t>
            </a:r>
            <a:r>
              <a:rPr lang="en-US" altLang="ru-RU" sz="2301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301" b="1" dirty="0">
                <a:latin typeface="Times New Roman" pitchFamily="18" charset="0"/>
                <a:cs typeface="Times New Roman" pitchFamily="18" charset="0"/>
              </a:rPr>
              <a:t> 75 млн.руб.</a:t>
            </a:r>
            <a:endParaRPr lang="ru-RU" altLang="ru-RU" sz="230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043960"/>
              </p:ext>
            </p:extLst>
          </p:nvPr>
        </p:nvGraphicFramePr>
        <p:xfrm>
          <a:off x="208113" y="836713"/>
          <a:ext cx="8748464" cy="58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https://dshi-osa.perm.muzkult.ru/media/2018/08/22/1229168746/image_image_758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6" y="3027505"/>
            <a:ext cx="2204042" cy="12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собняк купца И.И. Рыжикова. г. Оса, ул. Степана Разина, 4. Фото Максим Ким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3" y="4571067"/>
            <a:ext cx="2182175" cy="12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cot.permp.ru/jpg/DSC_03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4" y="1491887"/>
            <a:ext cx="2233284" cy="12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5122" name="Picture 2" descr="D:\Desktop\презент для сайта бюд для гр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81"/>
            <a:ext cx="9144000" cy="68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8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рикладная физическая культура в адаптивной физической культуре и спорте ..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73929"/>
            <a:ext cx="8856984" cy="17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179512" y="43983"/>
            <a:ext cx="8856984" cy="8640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Муниципальная программа «Молодежная политика </a:t>
            </a:r>
            <a:br>
              <a:rPr lang="ru-RU" alt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Осинского  городского округа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-</a:t>
            </a:r>
            <a:r>
              <a:rPr lang="ru-RU" altLang="ru-RU" sz="25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altLang="ru-RU" sz="2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1,9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млн. </a:t>
            </a:r>
            <a:r>
              <a:rPr lang="ru-RU" alt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руб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altLang="ru-RU" sz="2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095073"/>
              </p:ext>
            </p:extLst>
          </p:nvPr>
        </p:nvGraphicFramePr>
        <p:xfrm>
          <a:off x="179512" y="1020023"/>
          <a:ext cx="8856984" cy="583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" descr="IMG_06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4456" y="2279491"/>
            <a:ext cx="2444007" cy="1339432"/>
          </a:xfrm>
          <a:prstGeom prst="rect">
            <a:avLst/>
          </a:prstGeom>
          <a:noFill/>
        </p:spPr>
      </p:pic>
      <p:pic>
        <p:nvPicPr>
          <p:cNvPr id="16" name="Picture 3" descr="S10100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82" y="2475477"/>
            <a:ext cx="2304255" cy="134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2211" y="0"/>
            <a:ext cx="8897457" cy="1420827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sz="2219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219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19" b="1" dirty="0"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</a:t>
            </a:r>
            <a:br>
              <a:rPr lang="ru-RU" altLang="ru-RU" sz="2219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19" b="1" dirty="0">
                <a:latin typeface="Times New Roman" pitchFamily="18" charset="0"/>
                <a:cs typeface="Times New Roman" pitchFamily="18" charset="0"/>
              </a:rPr>
              <a:t>ФОРМИРОВАНИЕ ЗДОРОВОГО ОБРАЗА ЖИЗНИ В ОСИНСКОМ ГОРОДСКОМ ОКРУГЕ» - </a:t>
            </a:r>
            <a:r>
              <a:rPr lang="ru-RU" altLang="ru-RU" sz="2959" b="1" dirty="0">
                <a:latin typeface="Times New Roman" pitchFamily="18" charset="0"/>
                <a:cs typeface="Times New Roman" pitchFamily="18" charset="0"/>
              </a:rPr>
              <a:t>44 млн.руб.</a:t>
            </a:r>
            <a:br>
              <a:rPr lang="ru-RU" altLang="ru-RU" sz="2959" b="1" dirty="0">
                <a:latin typeface="Times New Roman" pitchFamily="18" charset="0"/>
                <a:cs typeface="Times New Roman" pitchFamily="18" charset="0"/>
              </a:rPr>
            </a:br>
            <a:endParaRPr lang="ru-RU" altLang="ru-RU" sz="1644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706" y="2407525"/>
            <a:ext cx="2209054" cy="124611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4632" y="3922544"/>
            <a:ext cx="2385913" cy="27468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СШ «имени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В.А.Лобанова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«Спортивная школа»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(95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4%) - 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31295" y="3822375"/>
            <a:ext cx="2880794" cy="2342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спортивной площадки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с.Новозалесново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млн.руб.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(привлечение краевых средств –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42282" y="4100231"/>
            <a:ext cx="2442394" cy="1921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(2,3%) –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860" y="1729510"/>
            <a:ext cx="4073370" cy="369332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ТЕКУЩИЕ РАСХОДЫ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1246" y="1665493"/>
            <a:ext cx="2600892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БЮДЖЕТ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5533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3208C-DC1A-4D2B-B89D-317C6022BBA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6146" name="Picture 2" descr="D:\Desktop\презент для сайта бюд для гр\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40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188" y="0"/>
            <a:ext cx="903649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2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>
              <a:defRPr/>
            </a:pPr>
            <a:r>
              <a:rPr lang="ru-RU" sz="22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градостроительной деятельности </a:t>
            </a:r>
          </a:p>
          <a:p>
            <a:pPr algn="ctr">
              <a:defRPr/>
            </a:pPr>
            <a:r>
              <a:rPr lang="ru-RU" sz="22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 городского округа</a:t>
            </a:r>
            <a:r>
              <a:rPr lang="ru-RU" sz="2200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2023 год</a:t>
            </a:r>
            <a:endParaRPr lang="ru-RU" sz="2200" b="1" cap="sm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Прямоугольник 11"/>
          <p:cNvSpPr>
            <a:spLocks noChangeArrowheads="1"/>
          </p:cNvSpPr>
          <p:nvPr/>
        </p:nvSpPr>
        <p:spPr bwMode="auto">
          <a:xfrm>
            <a:off x="346502" y="3646645"/>
            <a:ext cx="6120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/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endParaRPr lang="ru-RU" altLang="ru-RU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7"/>
          <a:stretch/>
        </p:blipFill>
        <p:spPr>
          <a:xfrm>
            <a:off x="6660232" y="1296636"/>
            <a:ext cx="2232248" cy="1700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5167" y="1460103"/>
            <a:ext cx="6601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актуальными документами территориального планирования и градостроительного зонирования </a:t>
            </a:r>
            <a:endParaRPr lang="ru-RU" alt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(опубликование сообщений в СМИ)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200,0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944" y="3349059"/>
            <a:ext cx="8856983" cy="2923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23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«Муниципальная адресная программа «Расселение граждан из многоквартирных домов, признанных аварийными 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</a:t>
            </a: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2017г, на территории Осинского городского округа» </a:t>
            </a:r>
            <a:endParaRPr lang="en-US" sz="23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3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Ликвидация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аварийного жилищного фонда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выкупной стоимости жилых помещений, признанных аварийными, снятие с кадастрового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учета)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23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7170" name="Picture 2" descr="D:\Desktop\презент для сайта бюд для гр\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" y="22770"/>
            <a:ext cx="9103043" cy="683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6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36815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/>
              </a:rPr>
            </a:br>
            <a:r>
              <a:rPr lang="ru-RU" sz="3100" b="1" dirty="0">
                <a:solidFill>
                  <a:srgbClr val="0070C0"/>
                </a:solidFill>
                <a:effectLst/>
                <a:latin typeface="Times New Roman"/>
              </a:rPr>
              <a:t>ДЛЯ ЧЕГО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</a:rPr>
              <a:t>ОСИНСКОМУ ГОРОДСКОМУ ОКРУГУ </a:t>
            </a:r>
            <a:r>
              <a:rPr lang="ru-RU" sz="3100" b="1" dirty="0" smtClean="0">
                <a:solidFill>
                  <a:srgbClr val="0070C0"/>
                </a:solidFill>
                <a:effectLst/>
                <a:latin typeface="Times New Roman"/>
              </a:rPr>
              <a:t>НЕОБХОДИМ </a:t>
            </a:r>
            <a:r>
              <a:rPr lang="ru-RU" sz="3100" b="1" dirty="0">
                <a:solidFill>
                  <a:srgbClr val="0070C0"/>
                </a:solidFill>
                <a:effectLst/>
                <a:latin typeface="Times New Roman"/>
              </a:rPr>
              <a:t>БЮДЖЕТ? </a:t>
            </a:r>
            <a:endParaRPr lang="ru-RU" sz="31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3"/>
            <a:ext cx="8830816" cy="5236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За счет средств </a:t>
            </a:r>
            <a:r>
              <a:rPr lang="ru-RU" sz="2000" b="1" dirty="0" smtClean="0"/>
              <a:t>бюджета</a:t>
            </a:r>
            <a:r>
              <a:rPr lang="ru-RU" sz="2000" b="1" dirty="0"/>
              <a:t>:</a:t>
            </a:r>
          </a:p>
          <a:p>
            <a:r>
              <a:rPr lang="ru-RU" sz="2000" b="1" dirty="0" smtClean="0"/>
              <a:t>обеспечивается </a:t>
            </a:r>
            <a:r>
              <a:rPr lang="ru-RU" sz="2000" b="1" dirty="0"/>
              <a:t>деятельность </a:t>
            </a:r>
            <a:r>
              <a:rPr lang="ru-RU" sz="2000" b="1" dirty="0" smtClean="0"/>
              <a:t>1</a:t>
            </a:r>
            <a:r>
              <a:rPr lang="en-US" sz="2000" b="1" dirty="0" smtClean="0"/>
              <a:t>6</a:t>
            </a:r>
            <a:r>
              <a:rPr lang="ru-RU" sz="2000" b="1" dirty="0" smtClean="0"/>
              <a:t> бюджетных </a:t>
            </a:r>
            <a:r>
              <a:rPr lang="ru-RU" sz="2000" b="1" dirty="0"/>
              <a:t>учреждений, в т.ч. учреждений </a:t>
            </a:r>
            <a:r>
              <a:rPr lang="ru-RU" sz="2000" b="1" dirty="0" smtClean="0"/>
              <a:t>образования (12), культуры (</a:t>
            </a:r>
            <a:r>
              <a:rPr lang="en-US" sz="2000" b="1" dirty="0" smtClean="0"/>
              <a:t>2</a:t>
            </a:r>
            <a:r>
              <a:rPr lang="ru-RU" sz="2000" b="1" dirty="0" smtClean="0"/>
              <a:t>), спортивных  учреждений (2);</a:t>
            </a:r>
          </a:p>
          <a:p>
            <a:r>
              <a:rPr lang="ru-RU" sz="2000" b="1" dirty="0" smtClean="0"/>
              <a:t>обеспечивается деятельность 3 </a:t>
            </a:r>
            <a:r>
              <a:rPr lang="ru-RU" sz="2000" b="1" dirty="0"/>
              <a:t>казенных учреждений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</a:t>
            </a:r>
            <a:r>
              <a:rPr lang="ru-RU" sz="2000" b="1" dirty="0" smtClean="0"/>
              <a:t>(</a:t>
            </a:r>
            <a:r>
              <a:rPr lang="ru-RU" sz="2000" b="1" dirty="0"/>
              <a:t>МКУ «ТРАНСПОРТНИК», МКУ «ГРАЖДАНСКАЯ ЗАЩИТА»,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        МКУ </a:t>
            </a:r>
            <a:r>
              <a:rPr lang="en-US" sz="2000" b="1" dirty="0" smtClean="0"/>
              <a:t> </a:t>
            </a:r>
            <a:r>
              <a:rPr lang="ru-RU" sz="2000" b="1" dirty="0" smtClean="0"/>
              <a:t>«ОСИНСКИЙ ЦБУ»</a:t>
            </a:r>
            <a:r>
              <a:rPr lang="en-US" sz="2000" b="1" dirty="0" smtClean="0"/>
              <a:t>)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r>
              <a:rPr lang="ru-RU" sz="2000" b="1" dirty="0" smtClean="0"/>
              <a:t>предоставляются </a:t>
            </a:r>
            <a:r>
              <a:rPr lang="ru-RU" sz="2000" b="1" dirty="0"/>
              <a:t>меры социальной поддержки;</a:t>
            </a:r>
          </a:p>
          <a:p>
            <a:r>
              <a:rPr lang="ru-RU" sz="2000" b="1" dirty="0" smtClean="0"/>
              <a:t>содержатся дороги местного значения;</a:t>
            </a:r>
            <a:endParaRPr lang="ru-RU" sz="2000" b="1" dirty="0"/>
          </a:p>
          <a:p>
            <a:r>
              <a:rPr lang="ru-RU" sz="2000" b="1" dirty="0" smtClean="0"/>
              <a:t>осуществляются мероприятия в области ЖКХ и благоустройства территории</a:t>
            </a:r>
            <a:endParaRPr lang="ru-RU" sz="2000" b="1" dirty="0"/>
          </a:p>
          <a:p>
            <a:r>
              <a:rPr lang="ru-RU" sz="2000" b="1" dirty="0" smtClean="0"/>
              <a:t>осуществляются </a:t>
            </a:r>
            <a:r>
              <a:rPr lang="ru-RU" sz="2000" b="1" dirty="0"/>
              <a:t>другие мероприятия, необходимые для социально-экономического развития нашего </a:t>
            </a:r>
            <a:r>
              <a:rPr lang="ru-RU" sz="2000" b="1" dirty="0" smtClean="0"/>
              <a:t>округа.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400" b="1" dirty="0" smtClean="0"/>
              <a:t>Все </a:t>
            </a:r>
            <a:r>
              <a:rPr lang="ru-RU" sz="2400" b="1" dirty="0"/>
              <a:t>это – </a:t>
            </a:r>
            <a:r>
              <a:rPr lang="ru-RU" sz="2400" b="1" dirty="0">
                <a:solidFill>
                  <a:srgbClr val="6600FF"/>
                </a:solidFill>
              </a:rPr>
              <a:t>Р</a:t>
            </a:r>
            <a:r>
              <a:rPr lang="ru-RU" sz="2400" b="1" dirty="0" smtClean="0">
                <a:solidFill>
                  <a:srgbClr val="6600FF"/>
                </a:solidFill>
              </a:rPr>
              <a:t>асходные </a:t>
            </a:r>
            <a:r>
              <a:rPr lang="ru-RU" sz="2400" b="1" dirty="0">
                <a:solidFill>
                  <a:srgbClr val="6600FF"/>
                </a:solidFill>
              </a:rPr>
              <a:t>обязательства </a:t>
            </a:r>
            <a:r>
              <a:rPr lang="ru-RU" sz="2400" b="1" dirty="0" smtClean="0">
                <a:solidFill>
                  <a:srgbClr val="6600FF"/>
                </a:solidFill>
              </a:rPr>
              <a:t>Осинского городского округа</a:t>
            </a:r>
            <a:endParaRPr lang="ru-RU" sz="2400" b="1" dirty="0">
              <a:solidFill>
                <a:srgbClr val="66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6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Заголовок 1"/>
          <p:cNvSpPr>
            <a:spLocks noGrp="1"/>
          </p:cNvSpPr>
          <p:nvPr>
            <p:ph type="title"/>
          </p:nvPr>
        </p:nvSpPr>
        <p:spPr>
          <a:xfrm>
            <a:off x="111372" y="49879"/>
            <a:ext cx="8807423" cy="710216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r>
              <a:rPr lang="ru-RU" altLang="ru-RU" sz="2137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84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384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84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8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 Осинского городского округа</a:t>
            </a:r>
            <a:r>
              <a:rPr lang="ru-RU" altLang="ru-RU" sz="2384" b="1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043" y="1171281"/>
            <a:ext cx="1976152" cy="10653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0015" y="1178152"/>
            <a:ext cx="1964541" cy="10653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8832" y="1171281"/>
            <a:ext cx="1775540" cy="1038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Уличное освещение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14553" y="1171281"/>
            <a:ext cx="2304242" cy="10653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пассажиров по регулируемым тарифам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14779" y="2805737"/>
            <a:ext cx="1871466" cy="1037556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611,7 км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2370721" y="2805737"/>
            <a:ext cx="1846172" cy="1037556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км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515050" y="2805749"/>
            <a:ext cx="1775540" cy="103755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1022,9 </a:t>
            </a:r>
            <a:r>
              <a:rPr lang="ru-RU" sz="197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тыс.кВт</a:t>
            </a:r>
            <a:endParaRPr lang="ru-RU" sz="197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660704" y="2777019"/>
            <a:ext cx="2275332" cy="1066274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 маршрутов </a:t>
            </a:r>
          </a:p>
          <a:p>
            <a:pPr algn="ctr"/>
            <a:r>
              <a:rPr lang="ru-RU" sz="16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(город – 5; село – 15)</a:t>
            </a:r>
          </a:p>
        </p:txBody>
      </p:sp>
      <p:sp>
        <p:nvSpPr>
          <p:cNvPr id="17" name="Цилиндр 16"/>
          <p:cNvSpPr/>
          <p:nvPr/>
        </p:nvSpPr>
        <p:spPr>
          <a:xfrm>
            <a:off x="398363" y="3902491"/>
            <a:ext cx="1569512" cy="89046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44,3 млн.руб.</a:t>
            </a:r>
          </a:p>
        </p:txBody>
      </p:sp>
      <p:sp>
        <p:nvSpPr>
          <p:cNvPr id="16" name="Цилиндр 15"/>
          <p:cNvSpPr/>
          <p:nvPr/>
        </p:nvSpPr>
        <p:spPr>
          <a:xfrm>
            <a:off x="2441352" y="3902491"/>
            <a:ext cx="1597986" cy="89046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24,1</a:t>
            </a:r>
          </a:p>
          <a:p>
            <a:pPr algn="ctr"/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8" name="Цилиндр 17"/>
          <p:cNvSpPr/>
          <p:nvPr/>
        </p:nvSpPr>
        <p:spPr>
          <a:xfrm>
            <a:off x="4572000" y="3888236"/>
            <a:ext cx="1597986" cy="89046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9,9</a:t>
            </a:r>
          </a:p>
          <a:p>
            <a:pPr algn="ctr"/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9" name="Цилиндр 18"/>
          <p:cNvSpPr/>
          <p:nvPr/>
        </p:nvSpPr>
        <p:spPr>
          <a:xfrm>
            <a:off x="6939387" y="3892392"/>
            <a:ext cx="1657170" cy="8863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13,7</a:t>
            </a:r>
          </a:p>
          <a:p>
            <a:pPr algn="ctr"/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779" y="5026986"/>
            <a:ext cx="2304242" cy="13543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пассажиров водным транспортом</a:t>
            </a:r>
          </a:p>
        </p:txBody>
      </p:sp>
      <p:sp>
        <p:nvSpPr>
          <p:cNvPr id="21" name="Цилиндр 20"/>
          <p:cNvSpPr/>
          <p:nvPr/>
        </p:nvSpPr>
        <p:spPr>
          <a:xfrm>
            <a:off x="4603827" y="5246673"/>
            <a:ext cx="1597985" cy="95623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10,3 млн.руб.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 rot="16200000">
            <a:off x="3118452" y="4806314"/>
            <a:ext cx="956238" cy="1836958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 anchorCtr="1">
            <a:noAutofit/>
          </a:bodyPr>
          <a:lstStyle/>
          <a:p>
            <a:pPr lvl="0" algn="ctr"/>
            <a:r>
              <a:rPr lang="ru-RU" sz="147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</a:t>
            </a:r>
            <a:r>
              <a:rPr lang="ru-RU" sz="1479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«Оса-</a:t>
            </a:r>
            <a:r>
              <a:rPr lang="ru-RU" sz="1479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Монастырка</a:t>
            </a:r>
            <a:r>
              <a:rPr lang="ru-RU" sz="1479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9" b="18431"/>
          <a:stretch/>
        </p:blipFill>
        <p:spPr>
          <a:xfrm>
            <a:off x="6963394" y="5840592"/>
            <a:ext cx="1972642" cy="838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37" y="4963904"/>
            <a:ext cx="2149976" cy="9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0800000" flipV="1">
            <a:off x="29522" y="823511"/>
            <a:ext cx="5544616" cy="39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73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Водоснабжение и водоотведение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994165"/>
            <a:ext cx="8568952" cy="1107996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Реконструкция водовода «Водозабор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с.Крылово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регулирующие резервуары» – 289,1 млн.руб.,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(местный бюджет - 0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млн.руб.,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и федеральный бюджеты 288,8 млн.руб.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277069" y="1441692"/>
            <a:ext cx="5951115" cy="110799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ПСД на строительство очистных сооружений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48,4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(местный бюджет- 2,0 млн.руб., краевой бюджет- 46,4 млн.руб.)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068" y="4611650"/>
            <a:ext cx="5879107" cy="14465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Строительство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«Водоснабжение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д.Мазунина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19,7</a:t>
            </a: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–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 млн.руб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бюджет –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14,8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млн.руб.)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28599"/>
            <a:ext cx="7511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</a:t>
            </a:r>
          </a:p>
        </p:txBody>
      </p:sp>
      <p:pic>
        <p:nvPicPr>
          <p:cNvPr id="11" name="Picture 4" descr="C:\Users\fau-4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02" y="1120403"/>
            <a:ext cx="2721706" cy="14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fau-4\Desktop\46153451dd344d43ba7d7eddb0026a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11650"/>
            <a:ext cx="2304256" cy="14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1492" y="836712"/>
            <a:ext cx="7040712" cy="550920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объекта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Берегоукрепление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г.Оса» в 2023-202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93,1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местный бюджет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8,0млн.руб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межпоселкового газопровода «Горы-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Кузнечиха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- 150 млн.руб., внебюджетные средства;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на строительство объекта: «Модульная газовая котельная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с.Комарово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3,0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млн. руб.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на строительство межпоселкового газопровода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д.Конюково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д.Н.Чермода-д.В.Чермода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Осинского ГО, внебюджетные средства;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модульного сооружения для причаливания судов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38,1 млн.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местный бюджет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055"/>
            <a:ext cx="9043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Прочие инвестиционные  проекты, планируемые к реализации</a:t>
            </a:r>
          </a:p>
        </p:txBody>
      </p:sp>
      <p:pic>
        <p:nvPicPr>
          <p:cNvPr id="2056" name="Picture 8" descr="https://promo.darvodgeo.ru/media/k2/items/cache/bbfb4faa18ee2951b02b656fb34be1d7_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9453" r="22012"/>
          <a:stretch/>
        </p:blipFill>
        <p:spPr bwMode="auto">
          <a:xfrm>
            <a:off x="67212" y="980728"/>
            <a:ext cx="1830746" cy="11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hip.kampo.ru/sites/default/files/styles/flexslider_node/public/galereya-sudostroeniya/prichaly.jpg?itok=1prxHd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1" y="5197659"/>
            <a:ext cx="1825181" cy="11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au-4\Desktop\gallery!7y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7" y="2852936"/>
            <a:ext cx="1781135" cy="13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0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8924" y="5725447"/>
            <a:ext cx="7075393" cy="838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7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973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сельских территорий – 1,3 млн.руб. </a:t>
            </a:r>
            <a:r>
              <a:rPr lang="ru-RU" sz="1479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(устройство общественных колодцев (д.Щелкановка-1 шт., д.Ключики-2шт.), устройство уличного освещения)</a:t>
            </a:r>
          </a:p>
          <a:p>
            <a:pPr>
              <a:defRPr/>
            </a:pPr>
            <a:endParaRPr lang="ru-RU" sz="1479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В Гуреевском сельском поселении Дубовского района активно развивается строи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00" y="5647124"/>
            <a:ext cx="1859218" cy="117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66835" y="77817"/>
            <a:ext cx="8201914" cy="58815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137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137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137" b="1" dirty="0">
                <a:latin typeface="Times New Roman" pitchFamily="18" charset="0"/>
                <a:cs typeface="Times New Roman" pitchFamily="18" charset="0"/>
              </a:rPr>
              <a:t>«Благоустройство Осинского городского округа» – 37 млн.руб.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924" y="2473154"/>
            <a:ext cx="7281388" cy="753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973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мест общего пользования – 2,5 млн.руб. </a:t>
            </a:r>
            <a:endParaRPr lang="en-US" sz="1973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44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44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ледового городка, подготовка к праздничным мероприятиям, </a:t>
            </a:r>
            <a:endParaRPr lang="en-US" sz="1644" b="1" i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44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</a:t>
            </a:r>
            <a:r>
              <a:rPr lang="ru-RU" sz="1644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города)</a:t>
            </a:r>
            <a:endParaRPr lang="ru-RU" sz="1973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5" y="3591552"/>
            <a:ext cx="1922986" cy="1243424"/>
          </a:xfrm>
          <a:prstGeom prst="rect">
            <a:avLst/>
          </a:prstGeom>
        </p:spPr>
      </p:pic>
      <p:pic>
        <p:nvPicPr>
          <p:cNvPr id="2050" name="Picture 2" descr="https://www.permkrai.ru/upload/medialibrary/27c/watermarked-_-dsc_06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40" y="814307"/>
            <a:ext cx="1775854" cy="10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044" y="895039"/>
            <a:ext cx="6195660" cy="14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73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общего пользования – 16 млн.руб.</a:t>
            </a:r>
          </a:p>
          <a:p>
            <a:pPr>
              <a:defRPr/>
            </a:pPr>
            <a:r>
              <a:rPr lang="ru-RU" sz="1644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(содержание парков, скверов, площадей, фонтана, </a:t>
            </a:r>
            <a:r>
              <a:rPr lang="ru-RU" sz="1644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дет.площадок</a:t>
            </a:r>
            <a:r>
              <a:rPr lang="ru-RU" sz="1644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тротуаров, мест захоронений, мест ТКО, </a:t>
            </a:r>
            <a:r>
              <a:rPr lang="ru-RU" sz="1644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кронирование</a:t>
            </a:r>
            <a:r>
              <a:rPr lang="ru-RU" sz="1644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деревьев,    субботники, ликвидация несанкционированных свалок)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4614" y="3425024"/>
            <a:ext cx="6783878" cy="39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73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ПСД на благоустройство набережной </a:t>
            </a:r>
            <a:r>
              <a:rPr lang="ru-RU" sz="1973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г.Оса</a:t>
            </a:r>
            <a:r>
              <a:rPr lang="ru-RU" sz="1973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2,5 млн.руб.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2607" y="4558638"/>
            <a:ext cx="5149330" cy="69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73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Ярмарочной площади, 2 этап </a:t>
            </a:r>
            <a:r>
              <a:rPr lang="ru-RU" sz="197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- 14,5 млн. руб. </a:t>
            </a:r>
            <a:r>
              <a:rPr lang="ru-RU" sz="1479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(концертное пространство)</a:t>
            </a:r>
            <a:endParaRPr lang="ru-RU" sz="164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s://permneft-portal.ru/upload/iblock/e2c/e2c04fd2bc331bfb25eb659fd339bd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80" y="1798144"/>
            <a:ext cx="1575628" cy="9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dm-osa.ru/upload/iblock/88c/k8pf8a39vob7oltie2v96rsi6fbqeujm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25851" r="9277" b="22341"/>
          <a:stretch/>
        </p:blipFill>
        <p:spPr bwMode="auto">
          <a:xfrm>
            <a:off x="1716328" y="4324428"/>
            <a:ext cx="2023290" cy="124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88640"/>
            <a:ext cx="89289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55"/>
              </a:lnSpc>
            </a:pPr>
            <a:r>
              <a:rPr lang="ru-RU" sz="2959" b="1" u="sng" dirty="0"/>
              <a:t>Самообложение граждан</a:t>
            </a:r>
          </a:p>
          <a:p>
            <a:pPr algn="ctr">
              <a:lnSpc>
                <a:spcPts val="2055"/>
              </a:lnSpc>
            </a:pPr>
            <a:r>
              <a:rPr lang="ru-RU" sz="2959" dirty="0"/>
              <a:t> </a:t>
            </a:r>
            <a:r>
              <a:rPr lang="ru-RU" sz="1644" dirty="0"/>
              <a:t>(в соотношении 1 рубль населения / 5 рублей из бюджета субъекта)</a:t>
            </a:r>
            <a:endParaRPr lang="ru-RU" sz="1644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1399"/>
              </p:ext>
            </p:extLst>
          </p:nvPr>
        </p:nvGraphicFramePr>
        <p:xfrm>
          <a:off x="107505" y="819582"/>
          <a:ext cx="8928992" cy="5849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8031"/>
                <a:gridCol w="1450961"/>
              </a:tblGrid>
              <a:tr h="840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Название проекта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ВСЕГО,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Итого в 2023 году: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5528,4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 anchor="ctr">
                    <a:solidFill>
                      <a:schemeClr val="accent1"/>
                    </a:solidFill>
                  </a:tcPr>
                </a:tc>
              </a:tr>
              <a:tr h="651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Благоустройство мемориального комплекса в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с.Богомягково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ул.Центральная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, з/у 16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324,0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45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Устройство детско-спортивной площадки и благоустройство прилегающей к ней территории в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д. В.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Чермода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, ул. Центральная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612,0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1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Благоустройство мемориального комплекса в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с.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Новозалесново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ул.Мира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, з/у  2а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402,0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6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Устройство тротуаров в г. Оса,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мкр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. Восточный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4190,4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Итого в 2024 году: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1644,0</a:t>
                      </a:r>
                    </a:p>
                  </a:txBody>
                  <a:tcPr marL="54777" marR="54777" marT="0" marB="0" anchor="ctr">
                    <a:solidFill>
                      <a:schemeClr val="accent1"/>
                    </a:solidFill>
                  </a:tcPr>
                </a:tc>
              </a:tr>
              <a:tr h="841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Устройство спортивной площадки в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с.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Гамицы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по ул. Мира, д.1  и благоустройство прилегающей к ней  территории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621,0</a:t>
                      </a:r>
                    </a:p>
                  </a:txBody>
                  <a:tcPr marL="54777" marR="547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1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Устройство ограждений мест традиционного захоронения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с. Комарово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777" marR="5477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1023,0</a:t>
                      </a:r>
                    </a:p>
                  </a:txBody>
                  <a:tcPr marL="54777" marR="547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77686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55"/>
              </a:lnSpc>
            </a:pPr>
            <a:r>
              <a:rPr lang="ru-RU" sz="2959" b="1" u="sng" dirty="0"/>
              <a:t>Инициативное бюджетирование </a:t>
            </a:r>
          </a:p>
          <a:p>
            <a:pPr algn="ctr">
              <a:lnSpc>
                <a:spcPts val="2055"/>
              </a:lnSpc>
            </a:pPr>
            <a:r>
              <a:rPr lang="ru-RU" sz="1644" dirty="0"/>
              <a:t>(в соотношении не менее 10% средства граждан и местного бюджета и не более 90% средства из бюджета субъекта)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01536"/>
              </p:ext>
            </p:extLst>
          </p:nvPr>
        </p:nvGraphicFramePr>
        <p:xfrm>
          <a:off x="179520" y="1016878"/>
          <a:ext cx="8875569" cy="5652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1122"/>
                <a:gridCol w="1444447"/>
              </a:tblGrid>
              <a:tr h="936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Название проекта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ВСЕГО,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Благоустройство городского кладбища по ул. Южная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1826,6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2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Уличное освещение «Светлая улица» г. Оса, м-н Южный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256,6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3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Детская площадка «Здоровые дети» г. Оса ул. Г.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Богомягкова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, 10,12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595,9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4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Детская площадка «Радуга» г. Оса ул. Юбилейная 33,35,41, ул. Мелентьева д.12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599,2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0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стройство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тропиночной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сети «Устройство тротуара» г. Оса между домами по ул. М. Горького 82 и 87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1445,4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4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Детская площадка «Солнышко» д. Сергеева, ул. Полевая возле дома 33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509,8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30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Детская площадка «Наш двор»    г. Оса двор ул. М. Горького 73,75, Советская 162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594,3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3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Итого в 2023 году: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5827,9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4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КОНТАКТНАЯ </a:t>
            </a:r>
            <a:r>
              <a:rPr lang="ru-RU" sz="3200" b="1" dirty="0"/>
              <a:t>ИНФОРМАЦИЯ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268761"/>
            <a:ext cx="3816424" cy="286231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7364C-50A1-427D-8D8D-02FF959FBE20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1484784"/>
            <a:ext cx="4536504" cy="208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Управление финансов администрации </a:t>
            </a:r>
            <a:r>
              <a:rPr lang="ru-RU" b="1" dirty="0" err="1" smtClean="0">
                <a:solidFill>
                  <a:srgbClr val="7030A0"/>
                </a:solidFill>
              </a:rPr>
              <a:t>Осинского</a:t>
            </a:r>
            <a:r>
              <a:rPr lang="ru-RU" b="1" dirty="0" smtClean="0">
                <a:solidFill>
                  <a:srgbClr val="7030A0"/>
                </a:solidFill>
              </a:rPr>
              <a:t> городского округа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Адрес: </a:t>
            </a:r>
            <a:r>
              <a:rPr lang="ru-RU" b="1" dirty="0" err="1" smtClean="0">
                <a:solidFill>
                  <a:srgbClr val="7030A0"/>
                </a:solidFill>
              </a:rPr>
              <a:t>г.Оса</a:t>
            </a:r>
            <a:r>
              <a:rPr lang="ru-RU" b="1" dirty="0" smtClean="0">
                <a:solidFill>
                  <a:srgbClr val="7030A0"/>
                </a:solidFill>
              </a:rPr>
              <a:t>, ул. Ленина, д.25, 4 этаж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Приемная: </a:t>
            </a:r>
            <a:r>
              <a:rPr lang="ru-RU" sz="1600" b="1" dirty="0" err="1" smtClean="0">
                <a:solidFill>
                  <a:srgbClr val="7030A0"/>
                </a:solidFill>
              </a:rPr>
              <a:t>каб</a:t>
            </a:r>
            <a:r>
              <a:rPr lang="ru-RU" sz="1600" b="1" dirty="0" smtClean="0">
                <a:solidFill>
                  <a:srgbClr val="7030A0"/>
                </a:solidFill>
              </a:rPr>
              <a:t>. 49, тел./факс 34(291) 4-39-39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Электронный адрес: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upfin@osa.permkrai.ru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006225"/>
            <a:ext cx="4775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3200" b="1" dirty="0">
                <a:solidFill>
                  <a:srgbClr val="C00000"/>
                </a:solidFill>
              </a:rPr>
              <a:t>ПОЛЕЗНЫЕ ССЫЛКИ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2514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Министерство финансов Российской Федерации 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latin typeface="Times New Roman"/>
              </a:rPr>
              <a:t>https://minfin.gov.ru/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923" y="5613525"/>
            <a:ext cx="596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Министерство финансов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</a:rPr>
              <a:t>Пермского края</a:t>
            </a:r>
            <a:endParaRPr lang="ru-RU" sz="2400" dirty="0">
              <a:solidFill>
                <a:srgbClr val="7030A0"/>
              </a:solidFill>
              <a:latin typeface="Times New Roman"/>
            </a:endParaRPr>
          </a:p>
          <a:p>
            <a:pPr lvl="0" algn="ctr"/>
            <a:r>
              <a:rPr lang="en-US" sz="1600" b="1" u="sng" dirty="0" smtClean="0">
                <a:solidFill>
                  <a:srgbClr val="FF0000"/>
                </a:solidFill>
                <a:latin typeface="Times New Roman"/>
              </a:rPr>
              <a:t>https</a:t>
            </a:r>
            <a:r>
              <a:rPr lang="en-US" sz="1600" b="1" u="sng" dirty="0">
                <a:solidFill>
                  <a:srgbClr val="FF0000"/>
                </a:solidFill>
                <a:latin typeface="Times New Roman"/>
              </a:rPr>
              <a:t>://mfin.permkrai.ru/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6" name="Picture 2" descr="D:\Desktop\презент для сайта бюд для гр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2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8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9923" y="5439788"/>
            <a:ext cx="7930519" cy="720080"/>
          </a:xfrm>
          <a:prstGeom prst="roundRect">
            <a:avLst/>
          </a:prstGeom>
          <a:solidFill>
            <a:srgbClr val="45C36F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7545" y="4467019"/>
            <a:ext cx="7992888" cy="792088"/>
          </a:xfrm>
          <a:prstGeom prst="roundRect">
            <a:avLst/>
          </a:prstGeom>
          <a:solidFill>
            <a:srgbClr val="92D05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638" y="3437175"/>
            <a:ext cx="7992888" cy="792088"/>
          </a:xfrm>
          <a:prstGeom prst="roundRect">
            <a:avLst/>
          </a:prstGeom>
          <a:solidFill>
            <a:srgbClr val="45C36F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652" y="2420888"/>
            <a:ext cx="7992888" cy="792088"/>
          </a:xfrm>
          <a:prstGeom prst="roundRect">
            <a:avLst/>
          </a:prstGeom>
          <a:solidFill>
            <a:srgbClr val="92D05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052350"/>
            <a:ext cx="8352928" cy="1224136"/>
          </a:xfrm>
          <a:prstGeom prst="roundRect">
            <a:avLst/>
          </a:prstGeom>
          <a:solidFill>
            <a:srgbClr val="FF5050"/>
          </a:soli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82" y="-8787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800" b="0" dirty="0">
                <a:solidFill>
                  <a:srgbClr val="000000"/>
                </a:solidFill>
                <a:latin typeface="Times New Roman"/>
              </a:rPr>
            </a:br>
            <a:r>
              <a:rPr lang="ru-RU" sz="3600" dirty="0">
                <a:solidFill>
                  <a:srgbClr val="7030A0"/>
                </a:solidFill>
                <a:latin typeface="Times New Roman"/>
              </a:rPr>
              <a:t>НА ЧЕМ ОСНОВЫВАЕТСЯ ПРОЕКТ БЮДЖЕТА?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2400" b="1" dirty="0" smtClean="0"/>
              <a:t>Проект бюджета Осинского городского округа составляется </a:t>
            </a:r>
            <a:r>
              <a:rPr lang="ru-RU" sz="2400" b="1" dirty="0"/>
              <a:t>ежегодно на три года и основывается на: </a:t>
            </a:r>
            <a:endParaRPr lang="ru-RU" sz="2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8652" y="242088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Положениях </a:t>
            </a:r>
            <a:r>
              <a:rPr lang="ru-RU" sz="2000" b="1" dirty="0"/>
              <a:t>послания Президента РФ Федеральному собранию РФ, </a:t>
            </a:r>
            <a:r>
              <a:rPr lang="ru-RU" sz="2000" b="1" dirty="0" smtClean="0"/>
              <a:t>определяющих </a:t>
            </a:r>
            <a:r>
              <a:rPr lang="ru-RU" sz="2000" b="1" dirty="0"/>
              <a:t>бюджетную политику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1580" y="3429000"/>
            <a:ext cx="7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Прогнозе </a:t>
            </a:r>
            <a:r>
              <a:rPr lang="ru-RU" sz="2000" b="1" dirty="0"/>
              <a:t>социально-экономического развития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Осинского городского округа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6332" y="4509120"/>
            <a:ext cx="777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Основных </a:t>
            </a:r>
            <a:r>
              <a:rPr lang="ru-RU" sz="2000" b="1" dirty="0"/>
              <a:t>направлениях бюджетной и налоговой </a:t>
            </a:r>
            <a:r>
              <a:rPr lang="ru-RU" sz="2000" b="1" dirty="0" smtClean="0"/>
              <a:t>политики Осинского городского округа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2965" y="5599773"/>
            <a:ext cx="771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Муниципальных </a:t>
            </a:r>
            <a:r>
              <a:rPr lang="ru-RU" sz="2000" b="1" dirty="0"/>
              <a:t>программах </a:t>
            </a:r>
            <a:r>
              <a:rPr lang="ru-RU" sz="2000" b="1" dirty="0" smtClean="0"/>
              <a:t>Осинского городского округа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92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722" y="5510148"/>
            <a:ext cx="395287" cy="229644"/>
          </a:xfrm>
        </p:spPr>
        <p:txBody>
          <a:bodyPr/>
          <a:lstStyle/>
          <a:p>
            <a:fld id="{72854317-68B3-4B6F-BBC0-69B79E8E6031}" type="slidenum">
              <a:rPr lang="ru-RU" sz="1036">
                <a:latin typeface="PT Serif"/>
              </a:rPr>
              <a:pPr/>
              <a:t>6</a:t>
            </a:fld>
            <a:endParaRPr lang="ru-RU" sz="1036" dirty="0">
              <a:latin typeface="PT Serif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897" y="1185332"/>
            <a:ext cx="3598105" cy="438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88"/>
              </a:lnSpc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Среднесписочная численность работников (без СМП и организаций с численностью до 15 чел.), % к предыдущему году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81916" y="1171539"/>
            <a:ext cx="3844849" cy="438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ts val="888"/>
              </a:lnSpc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Численность постоянного населения (среднегодовая), </a:t>
            </a:r>
          </a:p>
          <a:p>
            <a:pPr>
              <a:lnSpc>
                <a:spcPts val="888"/>
              </a:lnSpc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 к предыдущему году</a:t>
            </a:r>
          </a:p>
          <a:p>
            <a:pPr>
              <a:lnSpc>
                <a:spcPts val="888"/>
              </a:lnSpc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243531"/>
            <a:ext cx="8892489" cy="445222"/>
          </a:xfrm>
          <a:prstGeom prst="rect">
            <a:avLst/>
          </a:prstGeom>
          <a:noFill/>
        </p:spPr>
        <p:txBody>
          <a:bodyPr vert="horz" wrap="square" lIns="75156" tIns="37578" rIns="75156" bIns="37578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u="sng" dirty="0">
                <a:solidFill>
                  <a:srgbClr val="DC231E"/>
                </a:solidFill>
                <a:latin typeface="+mn-lt"/>
                <a:cs typeface="Times New Roman" pitchFamily="18" charset="0"/>
              </a:rPr>
              <a:t>Сценарные условия для формирования бюджета </a:t>
            </a:r>
            <a:r>
              <a:rPr lang="ru-RU" sz="2400" b="1" u="sng" dirty="0" err="1">
                <a:solidFill>
                  <a:srgbClr val="DC231E"/>
                </a:solidFill>
                <a:latin typeface="+mn-lt"/>
                <a:cs typeface="Times New Roman" pitchFamily="18" charset="0"/>
              </a:rPr>
              <a:t>Осинского</a:t>
            </a:r>
            <a:r>
              <a:rPr lang="ru-RU" sz="2400" b="1" u="sng" dirty="0">
                <a:solidFill>
                  <a:srgbClr val="DC231E"/>
                </a:solidFill>
                <a:latin typeface="+mn-lt"/>
                <a:cs typeface="Times New Roman" pitchFamily="18" charset="0"/>
              </a:rPr>
              <a:t> ГО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9433" y="3472832"/>
            <a:ext cx="3848679" cy="438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ts val="1200"/>
              </a:lnSpc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lnSpc>
                <a:spcPts val="888"/>
              </a:lnSpc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Фонд начисленной заработной платы всех работников (без СМП и организаций с численностью до 15 чел.) , </a:t>
            </a:r>
          </a:p>
          <a:p>
            <a:pPr>
              <a:lnSpc>
                <a:spcPts val="888"/>
              </a:lnSpc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 к предыдущему году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8906" y="3419554"/>
            <a:ext cx="3605722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lnSpc>
                <a:spcPts val="1200"/>
              </a:lnSpc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l"/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на одного работника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(без СМП и организаций с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численностью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до 15 чел.)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% к предыдущему году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0A075E97-91BF-4195-8F93-9433C75BE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516200"/>
              </p:ext>
            </p:extLst>
          </p:nvPr>
        </p:nvGraphicFramePr>
        <p:xfrm>
          <a:off x="4649433" y="1243137"/>
          <a:ext cx="3773448" cy="177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0A075E97-91BF-4195-8F93-9433C75BE1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3897" y="3994175"/>
          <a:ext cx="3773448" cy="208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0A075E97-91BF-4195-8F93-9433C75BE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798496"/>
              </p:ext>
            </p:extLst>
          </p:nvPr>
        </p:nvGraphicFramePr>
        <p:xfrm>
          <a:off x="466225" y="1058075"/>
          <a:ext cx="3773448" cy="196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0A075E97-91BF-4195-8F93-9433C75BE1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58194" y="3954418"/>
          <a:ext cx="3773448" cy="191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589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617" y="961972"/>
            <a:ext cx="7920880" cy="52722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доходного  потенциала округа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086" y="1700808"/>
            <a:ext cx="8315024" cy="4273133"/>
          </a:xfrm>
        </p:spPr>
        <p:txBody>
          <a:bodyPr>
            <a:normAutofit/>
          </a:bodyPr>
          <a:lstStyle/>
          <a:p>
            <a:pPr algn="just"/>
            <a:r>
              <a:rPr lang="ru-RU" sz="2466" b="1" dirty="0">
                <a:latin typeface="Times New Roman" pitchFamily="18" charset="0"/>
                <a:cs typeface="Times New Roman" pitchFamily="18" charset="0"/>
              </a:rPr>
              <a:t>Вовлечение свободных земельных участков в оборот</a:t>
            </a:r>
          </a:p>
          <a:p>
            <a:pPr algn="just"/>
            <a:r>
              <a:rPr lang="ru-RU" sz="2466" b="1" dirty="0">
                <a:latin typeface="Times New Roman" pitchFamily="18" charset="0"/>
                <a:cs typeface="Times New Roman" pitchFamily="18" charset="0"/>
              </a:rPr>
              <a:t>Выявление незарегистрированных объектов недвижимости и земельных участков, с целью постановки на учет в регистрирующих и налоговых органах</a:t>
            </a:r>
          </a:p>
          <a:p>
            <a:pPr algn="just"/>
            <a:r>
              <a:rPr lang="ru-RU" sz="2466" b="1" dirty="0">
                <a:latin typeface="Times New Roman" pitchFamily="18" charset="0"/>
                <a:cs typeface="Times New Roman" pitchFamily="18" charset="0"/>
              </a:rPr>
              <a:t>Эффективное распоряжение муниципальным имуществом</a:t>
            </a:r>
          </a:p>
          <a:p>
            <a:pPr algn="just">
              <a:lnSpc>
                <a:spcPts val="2170"/>
              </a:lnSpc>
            </a:pPr>
            <a:r>
              <a:rPr lang="ru-RU" sz="2466" b="1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66" b="1" dirty="0" err="1">
                <a:latin typeface="Times New Roman" pitchFamily="18" charset="0"/>
                <a:cs typeface="Times New Roman" pitchFamily="18" charset="0"/>
              </a:rPr>
              <a:t>инвестплощадок</a:t>
            </a:r>
            <a:r>
              <a:rPr lang="ru-RU" sz="2466" b="1" dirty="0">
                <a:latin typeface="Times New Roman" pitchFamily="18" charset="0"/>
                <a:cs typeface="Times New Roman" pitchFamily="18" charset="0"/>
              </a:rPr>
              <a:t> для привлечения инвесторов на территорию округа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7617" y="188640"/>
            <a:ext cx="8077962" cy="817087"/>
          </a:xfrm>
          <a:prstGeom prst="rect">
            <a:avLst/>
          </a:prstGeom>
          <a:effectLst/>
        </p:spPr>
        <p:txBody>
          <a:bodyPr vert="horz" lIns="75156" tIns="37578" rIns="75156" bIns="3757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466"/>
              </a:lnSpc>
            </a:pPr>
            <a:r>
              <a:rPr lang="ru-RU" sz="2630" b="1" i="1" u="sng" dirty="0"/>
              <a:t>Основные направления налоговой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40774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662" y="109629"/>
            <a:ext cx="7936433" cy="512977"/>
          </a:xfrm>
        </p:spPr>
        <p:txBody>
          <a:bodyPr>
            <a:noAutofit/>
          </a:bodyPr>
          <a:lstStyle/>
          <a:p>
            <a:r>
              <a:rPr lang="ru-RU" sz="2630" b="1" i="1" u="sng" dirty="0">
                <a:latin typeface="Times New Roman" pitchFamily="18" charset="0"/>
                <a:cs typeface="Times New Roman" pitchFamily="18" charset="0"/>
              </a:rPr>
              <a:t>Основные  направления бюджетной  политики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22" y="827285"/>
            <a:ext cx="7424510" cy="126758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и поддержание его устойчивости на всем периоде планирования без привлечения коммерческих кредитов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63" y="979939"/>
            <a:ext cx="1340675" cy="96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986710" y="3061463"/>
            <a:ext cx="5846885" cy="51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75156" tIns="37578" rIns="75156" bIns="37578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Обеспечение социально значимых расходов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4" y="2636912"/>
            <a:ext cx="2191030" cy="139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58281"/>
            <a:ext cx="2826391" cy="17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70235" y="4437112"/>
            <a:ext cx="5539918" cy="1940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75156" tIns="37578" rIns="75156" bIns="37578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Реализация национальных и инвестиционных проектов, проектов по формированию комфортной городской среды, повышению качества дорожной инфраструктуры с учетом мероприятий комплексного плана развития Осинского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7856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noFill/>
          <a:effectLst/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/>
              </a:rPr>
              <a:t>ОБЩИЕ ХАРАКТЕРИСТИКИ БЮДЖЕТА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130465"/>
              </p:ext>
            </p:extLst>
          </p:nvPr>
        </p:nvGraphicFramePr>
        <p:xfrm>
          <a:off x="256839" y="983580"/>
          <a:ext cx="8491625" cy="546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787" y="575621"/>
            <a:ext cx="89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870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12692</TotalTime>
  <Words>2133</Words>
  <Application>Microsoft Office PowerPoint</Application>
  <PresentationFormat>Экран (4:3)</PresentationFormat>
  <Paragraphs>475</Paragraphs>
  <Slides>36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2_Тема Office</vt:lpstr>
      <vt:lpstr>Презентация PowerPoint</vt:lpstr>
      <vt:lpstr>Что такое  «Бюджет для граждан»?</vt:lpstr>
      <vt:lpstr> ДЛЯ ЧЕГО ОСИНСКОМУ ГОРОДСКОМУ ОКРУГУ НЕОБХОДИМ БЮДЖЕТ? </vt:lpstr>
      <vt:lpstr>Презентация PowerPoint</vt:lpstr>
      <vt:lpstr> НА ЧЕМ ОСНОВЫВАЕТСЯ ПРОЕКТ БЮДЖЕТА? </vt:lpstr>
      <vt:lpstr>Презентация PowerPoint</vt:lpstr>
      <vt:lpstr> Развитие доходного  потенциала округа  </vt:lpstr>
      <vt:lpstr>Основные  направления бюджетной  политики</vt:lpstr>
      <vt:lpstr>ОБЩИЕ ХАРАКТЕРИСТИКИ БЮДЖЕТА </vt:lpstr>
      <vt:lpstr>Презентация PowerPoint</vt:lpstr>
      <vt:lpstr>Презентация PowerPoint</vt:lpstr>
      <vt:lpstr>Презентация PowerPoint</vt:lpstr>
      <vt:lpstr>Основные неналоговые доходы</vt:lpstr>
      <vt:lpstr>БЕЗВОЗМЕЗДНЫЕ ПОСТУПЛЕНИЯ ИЗ БЮДЖЕТА ДРУГОГО УРОВНЯ </vt:lpstr>
      <vt:lpstr>Безвозмездные поступления  из бюджета Пермского края                                                                  (тыс. рублей)</vt:lpstr>
      <vt:lpstr>Расходы бюджета</vt:lpstr>
      <vt:lpstr>ФУНКЦИОНАЛЬНАЯ СТРУКТУРА  РАСХОДОВ БЮДЖЕТА НА 2023г</vt:lpstr>
      <vt:lpstr>Презентация PowerPoint</vt:lpstr>
      <vt:lpstr>МУНИЦИПАЛЬНАЯ ПРОГРАММА  «РАЗВИТИЕ СИСТЕМЫ ОБРАЗОВАНИЯ ОСИНСКОГО  ГОРОДСКОГО ОКРУГА» -  547 млн.руб.</vt:lpstr>
      <vt:lpstr>Оказание услуг в области образования         бюджетными учреждениями - 535 млн.руб.</vt:lpstr>
      <vt:lpstr>Значимые мероприятия в области  образования на 2023 год</vt:lpstr>
      <vt:lpstr>МУНИЦИПАЛЬНАЯ ПРОГРАММА  «КУЛЬТУРА ОСИНСКОГО ГОРОДСКОГО  ОКРУГА» - 82 млн.руб.</vt:lpstr>
      <vt:lpstr>Оказание услуг в области культуры и искусства   бюджетными учреждениями  - 75 млн.руб.</vt:lpstr>
      <vt:lpstr>Презентация PowerPoint</vt:lpstr>
      <vt:lpstr> Муниципальная программа «Молодежная политика  Осинского  городского округа» -  1,9 млн. руб.</vt:lpstr>
      <vt:lpstr>МУНИЦИПАЛЬНАЯ ПРОГРАММА  «РАЗВИТИЕ ФИЗИЧЕСКОЙ КУЛЬТУРЫ, СПОРТА И  ФОРМИРОВАНИЕ ЗДОРОВОГО ОБРАЗА ЖИЗНИ В ОСИНСКОМ ГОРОДСКОМ ОКРУГЕ» - 44 млн.руб. </vt:lpstr>
      <vt:lpstr>Презентация PowerPoint</vt:lpstr>
      <vt:lpstr>Презентация PowerPoint</vt:lpstr>
      <vt:lpstr>Презентация PowerPoint</vt:lpstr>
      <vt:lpstr> Муниципальная программа  «Развитие транспортной системы Осинского городского округа» </vt:lpstr>
      <vt:lpstr>Презентация PowerPoint</vt:lpstr>
      <vt:lpstr>Презентация PowerPoint</vt:lpstr>
      <vt:lpstr>Муниципальная программа  «Благоустройство Осинского городского округа» – 37 млн.руб.</vt:lpstr>
      <vt:lpstr>Презентация PowerPoint</vt:lpstr>
      <vt:lpstr>Презентация PowerPoint</vt:lpstr>
      <vt:lpstr>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ВВОДНАЯ ЧАСТЬ </dc:title>
  <dc:creator>Бобынина_Наталья</dc:creator>
  <cp:lastModifiedBy>FAU-16</cp:lastModifiedBy>
  <cp:revision>906</cp:revision>
  <cp:lastPrinted>2022-02-21T10:58:32Z</cp:lastPrinted>
  <dcterms:created xsi:type="dcterms:W3CDTF">2015-10-28T05:03:43Z</dcterms:created>
  <dcterms:modified xsi:type="dcterms:W3CDTF">2023-01-12T06:47:43Z</dcterms:modified>
</cp:coreProperties>
</file>