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57" r:id="rId2"/>
  </p:sldMasterIdLst>
  <p:notesMasterIdLst>
    <p:notesMasterId r:id="rId10"/>
  </p:notesMasterIdLst>
  <p:handoutMasterIdLst>
    <p:handoutMasterId r:id="rId11"/>
  </p:handoutMasterIdLst>
  <p:sldIdLst>
    <p:sldId id="266" r:id="rId3"/>
    <p:sldId id="347" r:id="rId4"/>
    <p:sldId id="268" r:id="rId5"/>
    <p:sldId id="350" r:id="rId6"/>
    <p:sldId id="274" r:id="rId7"/>
    <p:sldId id="354" r:id="rId8"/>
    <p:sldId id="321" r:id="rId9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FF33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7" autoAdjust="0"/>
    <p:restoredTop sz="81583" autoAdjust="0"/>
  </p:normalViewPr>
  <p:slideViewPr>
    <p:cSldViewPr>
      <p:cViewPr>
        <p:scale>
          <a:sx n="70" d="100"/>
          <a:sy n="70" d="100"/>
        </p:scale>
        <p:origin x="-2160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547" cy="497921"/>
          </a:xfrm>
          <a:prstGeom prst="rect">
            <a:avLst/>
          </a:prstGeom>
        </p:spPr>
        <p:txBody>
          <a:bodyPr vert="horz" lIns="91859" tIns="45928" rIns="91859" bIns="4592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4" y="1"/>
            <a:ext cx="2972547" cy="497921"/>
          </a:xfrm>
          <a:prstGeom prst="rect">
            <a:avLst/>
          </a:prstGeom>
        </p:spPr>
        <p:txBody>
          <a:bodyPr vert="horz" lIns="91859" tIns="45928" rIns="91859" bIns="45928" rtlCol="0"/>
          <a:lstStyle>
            <a:lvl1pPr algn="r">
              <a:defRPr sz="1200"/>
            </a:lvl1pPr>
          </a:lstStyle>
          <a:p>
            <a:fld id="{E2B70865-7263-4C99-80CB-77A140AF7CF4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7765"/>
            <a:ext cx="2972547" cy="497920"/>
          </a:xfrm>
          <a:prstGeom prst="rect">
            <a:avLst/>
          </a:prstGeom>
        </p:spPr>
        <p:txBody>
          <a:bodyPr vert="horz" lIns="91859" tIns="45928" rIns="91859" bIns="4592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4" y="9447765"/>
            <a:ext cx="2972547" cy="497920"/>
          </a:xfrm>
          <a:prstGeom prst="rect">
            <a:avLst/>
          </a:prstGeom>
        </p:spPr>
        <p:txBody>
          <a:bodyPr vert="horz" lIns="91859" tIns="45928" rIns="91859" bIns="45928" rtlCol="0" anchor="b"/>
          <a:lstStyle>
            <a:lvl1pPr algn="r">
              <a:defRPr sz="1200"/>
            </a:lvl1pPr>
          </a:lstStyle>
          <a:p>
            <a:fld id="{C92A073B-5307-4F25-B59D-BAC403483E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995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7363"/>
          </a:xfrm>
          <a:prstGeom prst="rect">
            <a:avLst/>
          </a:prstGeom>
        </p:spPr>
        <p:txBody>
          <a:bodyPr vert="horz" lIns="91545" tIns="45772" rIns="91545" bIns="4577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5" y="2"/>
            <a:ext cx="2971800" cy="497363"/>
          </a:xfrm>
          <a:prstGeom prst="rect">
            <a:avLst/>
          </a:prstGeom>
        </p:spPr>
        <p:txBody>
          <a:bodyPr vert="horz" lIns="91545" tIns="45772" rIns="91545" bIns="4577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F6C27E-19CB-45E5-9117-B4F7B18707EE}" type="datetimeFigureOut">
              <a:rPr lang="ru-RU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5" tIns="45772" rIns="91545" bIns="4577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60"/>
            <a:ext cx="5486400" cy="4476273"/>
          </a:xfrm>
          <a:prstGeom prst="rect">
            <a:avLst/>
          </a:prstGeom>
        </p:spPr>
        <p:txBody>
          <a:bodyPr vert="horz" lIns="91545" tIns="45772" rIns="91545" bIns="4577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7"/>
            <a:ext cx="2971800" cy="497363"/>
          </a:xfrm>
          <a:prstGeom prst="rect">
            <a:avLst/>
          </a:prstGeom>
        </p:spPr>
        <p:txBody>
          <a:bodyPr vert="horz" lIns="91545" tIns="45772" rIns="91545" bIns="4577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5" y="9448187"/>
            <a:ext cx="2971800" cy="497363"/>
          </a:xfrm>
          <a:prstGeom prst="rect">
            <a:avLst/>
          </a:prstGeom>
        </p:spPr>
        <p:txBody>
          <a:bodyPr vert="horz" lIns="91545" tIns="45772" rIns="91545" bIns="4577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9EF26F7-6172-4472-ABFC-419B530BD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1895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ru-RU" altLang="ru-RU" sz="1200" b="1" dirty="0" smtClean="0"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24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1130" indent="-288896" defTabSz="9324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55584" indent="-231117" defTabSz="9324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17818" indent="-231117" defTabSz="9324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80053" indent="-231117" defTabSz="93249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42285" indent="-231117" defTabSz="9324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04521" indent="-231117" defTabSz="9324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66754" indent="-231117" defTabSz="9324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28987" indent="-231117" defTabSz="93249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F93B2B7-6A7E-4037-BF6C-0141CC9D7F85}" type="slidenum">
              <a:rPr lang="ru-RU" altLang="ru-RU" smtClean="0">
                <a:solidFill>
                  <a:prstClr val="black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ru-RU" altLang="ru-RU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EF26F7-6172-4472-ABFC-419B530BD92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916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BF77B-16A7-4E5D-A0BD-AFCC4ACCD804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C7031-2C1D-4EDD-AC75-E8714F56EF0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775D73-4FD2-414D-8FC3-0335F09200C1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D82DB-5F3A-45C9-8B09-589569FB6B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0189D3-A382-42E1-B2E8-C028E9669FFB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DE7F9-749C-4465-AFF0-98197FF148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6BF77B-16A7-4E5D-A0BD-AFCC4ACCD804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6C7031-2C1D-4EDD-AC75-E8714F56EF09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6843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F76A4-7BBC-4127-A144-B7270CA1D529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4F532-005E-4135-9B2D-78594DF2F17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483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486DE-1B09-460A-80E3-037A0B9DB084}" type="datetimeFigureOut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3BFE9-7380-4BE9-B8F1-2ED1AFD8B9E7}" type="slidenum">
              <a:rPr lang="ru-RU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20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0A020D-A610-403A-98FF-67FB7E2E1193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B05C0-96B6-47A4-AA10-8AD9B4E16C74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43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7D422-230D-40F7-A479-7AE4D9F51716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91C2F-6C11-410B-AF76-3B4EC44D2ACF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19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49695-26BA-4793-83E1-8501C259E45E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C99BC-AF7F-4DA0-B880-4AF1FD19082E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935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CC22E6-011C-480F-AD34-990AE20DBB17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D6C7C-16AF-4EC5-B2F8-4DA245B96016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38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4E860C-9682-44E1-8C83-992D88F91A25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C192-BF6F-4BF4-9DCD-E404FF791E4A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793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DF76A4-7BBC-4127-A144-B7270CA1D529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4F532-005E-4135-9B2D-78594DF2F1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21B2E-995C-4309-B549-00239407772B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E242C27E-3D61-4DC6-AA48-A478AB9929DD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0995119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775D73-4FD2-414D-8FC3-0335F09200C1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6D82DB-5F3A-45C9-8B09-589569FB6B36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508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0189D3-A382-42E1-B2E8-C028E9669FFB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3DE7F9-749C-4465-AFF0-98197FF148A8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27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4486DE-1B09-460A-80E3-037A0B9DB084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E3BFE9-7380-4BE9-B8F1-2ED1AFD8B9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0A020D-A610-403A-98FF-67FB7E2E1193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B05C0-96B6-47A4-AA10-8AD9B4E16C7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C7D422-230D-40F7-A479-7AE4D9F51716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91C2F-6C11-410B-AF76-3B4EC44D2A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49695-26BA-4793-83E1-8501C259E45E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C99BC-AF7F-4DA0-B880-4AF1FD1908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CC22E6-011C-480F-AD34-990AE20DBB17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D6C7C-16AF-4EC5-B2F8-4DA245B960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4E860C-9682-44E1-8C83-992D88F91A25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C192-BF6F-4BF4-9DCD-E404FF791E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21B2E-995C-4309-B549-00239407772B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E242C27E-3D61-4DC6-AA48-A478AB9929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695419A-E7BA-476A-BB0F-38255C0A6CAD}" type="datetimeFigureOut">
              <a:rPr lang="ru-RU" smtClean="0"/>
              <a:pPr>
                <a:defRPr/>
              </a:pPr>
              <a:t>01.06.2020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17AA356-C9A1-48A6-8CCD-66D1E47479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695419A-E7BA-476A-BB0F-38255C0A6CAD}" type="datetimeFigureOut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01.06.2020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17AA356-C9A1-48A6-8CCD-66D1E47479AD}" type="slidenum">
              <a:rPr lang="ru-RU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340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Содержимое 4"/>
          <p:cNvSpPr>
            <a:spLocks noGrp="1"/>
          </p:cNvSpPr>
          <p:nvPr>
            <p:ph idx="1"/>
          </p:nvPr>
        </p:nvSpPr>
        <p:spPr>
          <a:xfrm>
            <a:off x="285750" y="714375"/>
            <a:ext cx="8572500" cy="56102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ru-RU" sz="4000" b="1" dirty="0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4000" b="1" dirty="0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dirty="0" smtClean="0">
                <a:latin typeface="Times New Roman" pitchFamily="18" charset="0"/>
              </a:rPr>
              <a:t>Информация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4000" b="1" dirty="0" smtClean="0">
                <a:latin typeface="Times New Roman" pitchFamily="18" charset="0"/>
              </a:rPr>
              <a:t>об исполнении бюджета</a:t>
            </a:r>
            <a:br>
              <a:rPr lang="ru-RU" sz="4000" b="1" dirty="0" smtClean="0">
                <a:latin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</a:rPr>
              <a:t> </a:t>
            </a:r>
            <a:r>
              <a:rPr lang="ru-RU" sz="4300" b="1" i="1" dirty="0" smtClean="0">
                <a:latin typeface="Times New Roman" pitchFamily="18" charset="0"/>
              </a:rPr>
              <a:t>Новозалесновского сельского поселения</a:t>
            </a:r>
            <a:r>
              <a:rPr lang="ru-RU" sz="4000" b="1" dirty="0" smtClean="0">
                <a:latin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</a:rPr>
              <a:t>за 2019 год</a:t>
            </a:r>
            <a:endParaRPr lang="ru-RU" sz="4000" b="1" dirty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4000" b="1" dirty="0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4000" b="1" dirty="0" smtClean="0">
              <a:latin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4000" dirty="0" smtClean="0"/>
          </a:p>
        </p:txBody>
      </p:sp>
      <p:sp>
        <p:nvSpPr>
          <p:cNvPr id="3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69E7E-566A-43E3-86A5-05A0DE570DE0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5273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Основные характеристики бюджета </a:t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</a:rPr>
              <a:t>Новозалесновского сельского поселения, тыс. руб.</a:t>
            </a:r>
          </a:p>
        </p:txBody>
      </p:sp>
      <p:graphicFrame>
        <p:nvGraphicFramePr>
          <p:cNvPr id="6184" name="Group 4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6012995"/>
              </p:ext>
            </p:extLst>
          </p:nvPr>
        </p:nvGraphicFramePr>
        <p:xfrm>
          <a:off x="251520" y="1484784"/>
          <a:ext cx="8641654" cy="4968829"/>
        </p:xfrm>
        <a:graphic>
          <a:graphicData uri="http://schemas.openxmlformats.org/drawingml/2006/table">
            <a:tbl>
              <a:tblPr/>
              <a:tblGrid>
                <a:gridCol w="1622486"/>
                <a:gridCol w="1224423"/>
                <a:gridCol w="1401563"/>
                <a:gridCol w="1296144"/>
                <a:gridCol w="936104"/>
                <a:gridCol w="1296144"/>
                <a:gridCol w="864790"/>
              </a:tblGrid>
              <a:tr h="88153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Показатели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2018 год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2019 год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 2019/ факт 2018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6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(уточнен.)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8" marR="91448" marT="45727" marB="45727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51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8099,2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6275,1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7576,7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120,7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-522,5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93,5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16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7907,7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6913,6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6448,9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93,3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-1458,8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81,6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37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Дефицит/ 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профицит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(+/-)</a:t>
                      </a:r>
                    </a:p>
                  </a:txBody>
                  <a:tcPr marL="91448" marR="91448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191,5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-638,5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1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1127,8  </a:t>
                      </a:r>
                      <a:endParaRPr kumimoji="0" lang="ru-RU" sz="215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1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936,3</a:t>
                      </a: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BD0D9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ru-RU" sz="21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8" marR="91448" marT="45727" marB="4572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CDFBF-66AC-4694-928F-FA44F016D75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300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6120978"/>
          </a:xfrm>
        </p:spPr>
        <p:txBody>
          <a:bodyPr anchor="ctr"/>
          <a:lstStyle/>
          <a:p>
            <a:pPr algn="ctr" eaLnBrk="1" hangingPunct="1"/>
            <a:r>
              <a:rPr lang="ru-RU" sz="4800" b="1" cap="all" dirty="0" smtClean="0">
                <a:solidFill>
                  <a:schemeClr val="tx1"/>
                </a:solidFill>
                <a:latin typeface="Times New Roman" pitchFamily="18" charset="0"/>
              </a:rPr>
              <a:t>Доходы бюджета</a:t>
            </a:r>
          </a:p>
        </p:txBody>
      </p:sp>
      <p:sp>
        <p:nvSpPr>
          <p:cNvPr id="3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F7BDF-6722-4D24-800C-350674146333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65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63751"/>
              </p:ext>
            </p:extLst>
          </p:nvPr>
        </p:nvGraphicFramePr>
        <p:xfrm>
          <a:off x="214282" y="1571612"/>
          <a:ext cx="8750207" cy="5019470"/>
        </p:xfrm>
        <a:graphic>
          <a:graphicData uri="http://schemas.openxmlformats.org/drawingml/2006/table">
            <a:tbl>
              <a:tblPr/>
              <a:tblGrid>
                <a:gridCol w="2940914"/>
                <a:gridCol w="1166616"/>
                <a:gridCol w="1214253"/>
                <a:gridCol w="1445053"/>
                <a:gridCol w="1062756"/>
                <a:gridCol w="920615"/>
              </a:tblGrid>
              <a:tr h="9301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источника доходов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Отклонение от плана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Уд. вес%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средства бюджета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6042,8</a:t>
                      </a:r>
                    </a:p>
                    <a:p>
                      <a:pPr algn="ctr"/>
                      <a:endParaRPr lang="ru-RU" sz="18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7410,9</a:t>
                      </a:r>
                    </a:p>
                    <a:p>
                      <a:pPr algn="ctr"/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1368,1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97,8</a:t>
                      </a:r>
                    </a:p>
                    <a:p>
                      <a:pPr algn="ctr"/>
                      <a:endParaRPr lang="ru-RU" sz="1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7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других уровней бюджета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Федеральные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Краевые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232,3</a:t>
                      </a:r>
                    </a:p>
                    <a:p>
                      <a:pPr algn="ctr"/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88,3</a:t>
                      </a:r>
                    </a:p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165,7</a:t>
                      </a:r>
                    </a:p>
                    <a:p>
                      <a:pPr algn="ctr"/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</a:p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143,6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-66,6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-66,2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-0,4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  <a:p>
                      <a:pPr algn="ctr"/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</a:p>
                    <a:p>
                      <a:pPr algn="ct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 субвенций прошлых лет </a:t>
                      </a:r>
                    </a:p>
                  </a:txBody>
                  <a:tcPr marL="91434" marR="91434"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6275,1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7576,6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-65,7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120,7</a:t>
                      </a: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4" marR="91434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08912" cy="897834"/>
          </a:xfrm>
          <a:ln>
            <a:miter lim="800000"/>
            <a:headEnd/>
            <a:tailEnd/>
          </a:ln>
          <a:extLst/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2800" b="1" i="1" dirty="0">
                <a:solidFill>
                  <a:schemeClr val="tx1"/>
                </a:solidFill>
              </a:rPr>
              <a:t/>
            </a:r>
            <a:br>
              <a:rPr lang="ru-RU" sz="2800" b="1" i="1" dirty="0">
                <a:solidFill>
                  <a:schemeClr val="tx1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</a:rPr>
              <a:t/>
            </a:r>
            <a:br>
              <a:rPr lang="ru-RU" sz="2800" b="1" i="1" dirty="0" smtClean="0">
                <a:solidFill>
                  <a:schemeClr val="tx1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характеристики исполнения бюджета 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доходам за 2019 год,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97666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5616922"/>
          </a:xfrm>
        </p:spPr>
        <p:txBody>
          <a:bodyPr anchor="ctr"/>
          <a:lstStyle/>
          <a:p>
            <a:pPr algn="ctr" eaLnBrk="1" hangingPunct="1"/>
            <a:r>
              <a:rPr lang="ru-RU" sz="4800" b="1" cap="all" dirty="0" smtClean="0">
                <a:solidFill>
                  <a:schemeClr val="tx1"/>
                </a:solidFill>
                <a:latin typeface="Times New Roman" pitchFamily="18" charset="0"/>
              </a:rPr>
              <a:t>Расходы бюджета</a:t>
            </a:r>
          </a:p>
        </p:txBody>
      </p:sp>
      <p:sp>
        <p:nvSpPr>
          <p:cNvPr id="3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110EC-468B-4B4A-A389-E40EB2971F02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113684"/>
              </p:ext>
            </p:extLst>
          </p:nvPr>
        </p:nvGraphicFramePr>
        <p:xfrm>
          <a:off x="107504" y="1357296"/>
          <a:ext cx="8928991" cy="5357849"/>
        </p:xfrm>
        <a:graphic>
          <a:graphicData uri="http://schemas.openxmlformats.org/drawingml/2006/table">
            <a:tbl>
              <a:tblPr/>
              <a:tblGrid>
                <a:gridCol w="4107306"/>
                <a:gridCol w="1357322"/>
                <a:gridCol w="1357322"/>
                <a:gridCol w="1143008"/>
                <a:gridCol w="964033"/>
              </a:tblGrid>
              <a:tr h="932227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Направление расходов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</a:t>
                      </a:r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Кассовые расходы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Исполнение, (%)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 общих расходах (%)</a:t>
                      </a:r>
                      <a:endParaRPr lang="ru-RU" sz="1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507">
                <a:tc>
                  <a:txBody>
                    <a:bodyPr/>
                    <a:lstStyle/>
                    <a:p>
                      <a:pPr marL="72000" algn="just">
                        <a:spcAft>
                          <a:spcPts val="0"/>
                        </a:spcAft>
                      </a:pPr>
                      <a:r>
                        <a:rPr lang="ru-RU" sz="1600" b="0" i="0" cap="small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600" b="0" i="0" cap="small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1986,2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1795,8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09">
                <a:tc>
                  <a:txBody>
                    <a:bodyPr/>
                    <a:lstStyle/>
                    <a:p>
                      <a:pPr marL="72000" algn="l">
                        <a:spcAft>
                          <a:spcPts val="0"/>
                        </a:spcAft>
                      </a:pPr>
                      <a:r>
                        <a:rPr lang="ru-RU" sz="1600" b="0" i="0" cap="all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первичный воинский учет</a:t>
                      </a:r>
                      <a:endParaRPr lang="ru-RU" sz="1600" b="0" i="0" cap="all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956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ПОЖАРНАЯ БЕЗОПАСНОСТЬ,</a:t>
                      </a:r>
                    </a:p>
                    <a:p>
                      <a:pPr marL="72000" algn="l" rtl="0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 и ЧС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939">
                <a:tc>
                  <a:txBody>
                    <a:bodyPr/>
                    <a:lstStyle/>
                    <a:p>
                      <a:pPr marL="72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cap="all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537,0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537,0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507">
                <a:tc>
                  <a:txBody>
                    <a:bodyPr/>
                    <a:lstStyle/>
                    <a:p>
                      <a:pPr marL="72000" algn="l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600" b="0" i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2159,0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2017,9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93,5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31,8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39">
                <a:tc>
                  <a:txBody>
                    <a:bodyPr/>
                    <a:lstStyle/>
                    <a:p>
                      <a:pPr marL="72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 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1528,3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1469,5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22,8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507">
                <a:tc>
                  <a:txBody>
                    <a:bodyPr/>
                    <a:lstStyle/>
                    <a:p>
                      <a:pPr marL="72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all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Отлов безнадзорных животных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42,5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939">
                <a:tc>
                  <a:txBody>
                    <a:bodyPr/>
                    <a:lstStyle/>
                    <a:p>
                      <a:pPr marL="72000"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600" b="0" i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116,9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113,2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719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6913,6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6448,9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29" marR="8329" marT="832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500034" y="428604"/>
            <a:ext cx="8391647" cy="86547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исполнения бюджета </a:t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расходам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2019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год, </a:t>
            </a: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80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3240088"/>
          </a:xfrm>
        </p:spPr>
        <p:txBody>
          <a:bodyPr/>
          <a:lstStyle/>
          <a:p>
            <a:pPr algn="ctr" eaLnBrk="1" hangingPunct="1"/>
            <a: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</a:rPr>
              <a:t>Спасибо </a:t>
            </a:r>
            <a:b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4800" b="1" i="1" dirty="0" smtClean="0">
                <a:solidFill>
                  <a:schemeClr val="tx1"/>
                </a:solidFill>
                <a:latin typeface="Times New Roman" pitchFamily="18" charset="0"/>
              </a:rPr>
              <a:t>за внимание!</a:t>
            </a:r>
          </a:p>
        </p:txBody>
      </p:sp>
      <p:sp>
        <p:nvSpPr>
          <p:cNvPr id="3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404C7-6A6A-49F9-9FAE-4D8E3E1D11EB}" type="slidenum">
              <a:rPr lang="ru-R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7</a:t>
            </a:fld>
            <a:endParaRPr lang="ru-R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11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10884</TotalTime>
  <Words>215</Words>
  <Application>Microsoft Office PowerPoint</Application>
  <PresentationFormat>Экран (4:3)</PresentationFormat>
  <Paragraphs>152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Поток</vt:lpstr>
      <vt:lpstr>1_Поток</vt:lpstr>
      <vt:lpstr>Презентация PowerPoint</vt:lpstr>
      <vt:lpstr>Основные характеристики бюджета  Новозалесновского сельского поселения, тыс. руб.</vt:lpstr>
      <vt:lpstr>Доходы бюджета</vt:lpstr>
      <vt:lpstr>                                                                                                                    Основные характеристики исполнения бюджета  по доходам за 2019 год, тыс. руб.</vt:lpstr>
      <vt:lpstr>Расходы бюджета</vt:lpstr>
      <vt:lpstr>Презентация PowerPoint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fau-12</dc:creator>
  <cp:lastModifiedBy>fau-11</cp:lastModifiedBy>
  <cp:revision>975</cp:revision>
  <cp:lastPrinted>2018-04-26T03:32:26Z</cp:lastPrinted>
  <dcterms:modified xsi:type="dcterms:W3CDTF">2020-06-01T06:33:30Z</dcterms:modified>
</cp:coreProperties>
</file>